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704" r:id="rId2"/>
  </p:sldMasterIdLst>
  <p:notesMasterIdLst>
    <p:notesMasterId r:id="rId22"/>
  </p:notesMasterIdLst>
  <p:sldIdLst>
    <p:sldId id="256" r:id="rId3"/>
    <p:sldId id="522" r:id="rId4"/>
    <p:sldId id="588" r:id="rId5"/>
    <p:sldId id="392" r:id="rId6"/>
    <p:sldId id="589" r:id="rId7"/>
    <p:sldId id="590" r:id="rId8"/>
    <p:sldId id="591" r:id="rId9"/>
    <p:sldId id="592" r:id="rId10"/>
    <p:sldId id="593" r:id="rId11"/>
    <p:sldId id="594" r:id="rId12"/>
    <p:sldId id="596" r:id="rId13"/>
    <p:sldId id="595" r:id="rId14"/>
    <p:sldId id="581" r:id="rId15"/>
    <p:sldId id="597" r:id="rId16"/>
    <p:sldId id="598" r:id="rId17"/>
    <p:sldId id="599" r:id="rId18"/>
    <p:sldId id="600" r:id="rId19"/>
    <p:sldId id="587" r:id="rId20"/>
    <p:sldId id="520" r:id="rId21"/>
  </p:sldIdLst>
  <p:sldSz cx="24384000" cy="13716000"/>
  <p:notesSz cx="6858000" cy="9144000"/>
  <p:embeddedFontLst>
    <p:embeddedFont>
      <p:font typeface="IRANYekan(FaNum) Light" panose="020B0604020202020204" charset="-78"/>
      <p:regular r:id="rId23"/>
    </p:embeddedFont>
    <p:embeddedFont>
      <p:font typeface="IRANYekan" panose="020B0506030804020204" pitchFamily="34" charset="-78"/>
      <p:regular r:id="rId24"/>
      <p:bold r:id="rId25"/>
    </p:embeddedFont>
    <p:embeddedFont>
      <p:font typeface="Montserrat-Regular" panose="020B0604020202020204" charset="0"/>
      <p:regular r:id="rId2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1pPr>
    <a:lvl2pPr marL="0" marR="0" indent="2286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2pPr>
    <a:lvl3pPr marL="0" marR="0" indent="4572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3pPr>
    <a:lvl4pPr marL="0" marR="0" indent="6858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4pPr>
    <a:lvl5pPr marL="0" marR="0" indent="9144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5pPr>
    <a:lvl6pPr marL="0" marR="0" indent="11430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6pPr>
    <a:lvl7pPr marL="0" marR="0" indent="13716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7pPr>
    <a:lvl8pPr marL="0" marR="0" indent="16002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8pPr>
    <a:lvl9pPr marL="0" marR="0" indent="18288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9pPr>
  </p:defaultTextStyle>
  <p:extLst>
    <p:ext uri="{521415D9-36F7-43E2-AB2F-B90AF26B5E84}">
      <p14:sectionLst xmlns:p14="http://schemas.microsoft.com/office/powerpoint/2010/main">
        <p14:section name="SEO 2018" id="{0D7FA76D-7CE6-4629-B015-27A45837CDAE}">
          <p14:sldIdLst>
            <p14:sldId id="256"/>
            <p14:sldId id="522"/>
            <p14:sldId id="588"/>
            <p14:sldId id="392"/>
            <p14:sldId id="589"/>
            <p14:sldId id="590"/>
            <p14:sldId id="591"/>
            <p14:sldId id="592"/>
            <p14:sldId id="593"/>
            <p14:sldId id="594"/>
            <p14:sldId id="596"/>
            <p14:sldId id="595"/>
            <p14:sldId id="581"/>
            <p14:sldId id="597"/>
            <p14:sldId id="598"/>
            <p14:sldId id="599"/>
            <p14:sldId id="600"/>
            <p14:sldId id="587"/>
            <p14:sldId id="520"/>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che" initials="M" lastIdx="2" clrIdx="0">
    <p:extLst>
      <p:ext uri="{19B8F6BF-5375-455C-9EA6-DF929625EA0E}">
        <p15:presenceInfo xmlns:p15="http://schemas.microsoft.com/office/powerpoint/2012/main" userId="Moor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B050"/>
    <a:srgbClr val="FA2E2E"/>
    <a:srgbClr val="FA694E"/>
    <a:srgbClr val="01AAEA"/>
    <a:srgbClr val="5CBF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9" autoAdjust="0"/>
    <p:restoredTop sz="95833"/>
  </p:normalViewPr>
  <p:slideViewPr>
    <p:cSldViewPr snapToGrid="0" snapToObjects="1">
      <p:cViewPr varScale="1">
        <p:scale>
          <a:sx n="38" d="100"/>
          <a:sy n="38" d="100"/>
        </p:scale>
        <p:origin x="115" y="259"/>
      </p:cViewPr>
      <p:guideLst>
        <p:guide orient="horz" pos="4320"/>
        <p:guide pos="7680"/>
      </p:guideLst>
    </p:cSldViewPr>
  </p:slideViewPr>
  <p:notesTextViewPr>
    <p:cViewPr>
      <p:scale>
        <a:sx n="1" d="1"/>
        <a:sy n="1" d="1"/>
      </p:scale>
      <p:origin x="0" y="0"/>
    </p:cViewPr>
  </p:notesTextViewPr>
  <p:sorterViewPr>
    <p:cViewPr>
      <p:scale>
        <a:sx n="100" d="100"/>
        <a:sy n="100" d="100"/>
      </p:scale>
      <p:origin x="0" y="-354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xfrm>
            <a:off x="1143000" y="685800"/>
            <a:ext cx="4572000" cy="3429000"/>
          </a:xfrm>
          <a:prstGeom prst="rect">
            <a:avLst/>
          </a:prstGeom>
        </p:spPr>
        <p:txBody>
          <a:bodyPr/>
          <a:lstStyle/>
          <a:p>
            <a:endParaRPr/>
          </a:p>
        </p:txBody>
      </p:sp>
      <p:sp>
        <p:nvSpPr>
          <p:cNvPr id="573" name="Shape 57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282012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59031" y="13081000"/>
            <a:ext cx="453238" cy="469900"/>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
        <p:nvSpPr>
          <p:cNvPr id="4" name="Picture Placeholder 8"/>
          <p:cNvSpPr>
            <a:spLocks noGrp="1"/>
          </p:cNvSpPr>
          <p:nvPr>
            <p:ph type="pic" sz="quarter" idx="11"/>
          </p:nvPr>
        </p:nvSpPr>
        <p:spPr>
          <a:xfrm>
            <a:off x="6612356" y="1278356"/>
            <a:ext cx="11159288" cy="11159288"/>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9748432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vices (11)">
    <p:spTree>
      <p:nvGrpSpPr>
        <p:cNvPr id="1" name=""/>
        <p:cNvGrpSpPr/>
        <p:nvPr/>
      </p:nvGrpSpPr>
      <p:grpSpPr>
        <a:xfrm>
          <a:off x="0" y="0"/>
          <a:ext cx="0" cy="0"/>
          <a:chOff x="0" y="0"/>
          <a:chExt cx="0" cy="0"/>
        </a:xfrm>
      </p:grpSpPr>
      <p:sp>
        <p:nvSpPr>
          <p:cNvPr id="450" name="Shape 450"/>
          <p:cNvSpPr>
            <a:spLocks noGrp="1"/>
          </p:cNvSpPr>
          <p:nvPr>
            <p:ph type="title"/>
          </p:nvPr>
        </p:nvSpPr>
        <p:spPr>
          <a:xfrm>
            <a:off x="4827159" y="9720096"/>
            <a:ext cx="14729686" cy="1446380"/>
          </a:xfrm>
          <a:prstGeom prst="rect">
            <a:avLst/>
          </a:prstGeom>
        </p:spPr>
        <p:txBody>
          <a:bodyPr/>
          <a:lstStyle>
            <a:lvl1pPr>
              <a:defRPr sz="7000"/>
            </a:lvl1pPr>
          </a:lstStyle>
          <a:p>
            <a:r>
              <a:rPr dirty="0"/>
              <a:t>Title Text</a:t>
            </a:r>
          </a:p>
        </p:txBody>
      </p:sp>
      <p:sp>
        <p:nvSpPr>
          <p:cNvPr id="451" name="Shape 451"/>
          <p:cNvSpPr>
            <a:spLocks noGrp="1"/>
          </p:cNvSpPr>
          <p:nvPr>
            <p:ph type="body" sz="quarter" idx="1" hasCustomPrompt="1"/>
          </p:nvPr>
        </p:nvSpPr>
        <p:spPr>
          <a:xfrm>
            <a:off x="4827159" y="11395077"/>
            <a:ext cx="14729686" cy="564114"/>
          </a:xfrm>
          <a:prstGeom prst="rect">
            <a:avLst/>
          </a:prstGeom>
        </p:spPr>
        <p:txBody>
          <a:bodyPr anchor="t">
            <a:noAutofit/>
          </a:bodyPr>
          <a:lstStyle>
            <a:lvl1pPr marL="0" indent="0" algn="ctr">
              <a:lnSpc>
                <a:spcPct val="150000"/>
              </a:lnSpc>
              <a:spcBef>
                <a:spcPts val="0"/>
              </a:spcBef>
              <a:buSzTx/>
              <a:buNone/>
            </a:lvl1pPr>
            <a:lvl2pPr marL="0" indent="228600" algn="ctr">
              <a:lnSpc>
                <a:spcPct val="150000"/>
              </a:lnSpc>
              <a:spcBef>
                <a:spcPts val="0"/>
              </a:spcBef>
              <a:buSzTx/>
              <a:buNone/>
            </a:lvl2pPr>
            <a:lvl3pPr marL="0" indent="457200" algn="ctr">
              <a:lnSpc>
                <a:spcPct val="150000"/>
              </a:lnSpc>
              <a:spcBef>
                <a:spcPts val="0"/>
              </a:spcBef>
              <a:buSzTx/>
              <a:buNone/>
            </a:lvl3pPr>
            <a:lvl4pPr marL="0" indent="685800" algn="ctr">
              <a:lnSpc>
                <a:spcPct val="150000"/>
              </a:lnSpc>
              <a:spcBef>
                <a:spcPts val="0"/>
              </a:spcBef>
              <a:buSzTx/>
              <a:buNone/>
            </a:lvl4pPr>
            <a:lvl5pPr marL="0" indent="914400" algn="ctr">
              <a:lnSpc>
                <a:spcPct val="150000"/>
              </a:lnSpc>
              <a:spcBef>
                <a:spcPts val="0"/>
              </a:spcBef>
              <a:buSzTx/>
              <a:buNone/>
            </a:lvl5pPr>
          </a:lstStyle>
          <a:p>
            <a:r>
              <a:rPr dirty="0"/>
              <a:t>Body Level </a:t>
            </a:r>
            <a:r>
              <a:rPr dirty="0" smtClean="0"/>
              <a:t>One</a:t>
            </a:r>
            <a:endParaRPr dirty="0"/>
          </a:p>
        </p:txBody>
      </p:sp>
      <p:sp>
        <p:nvSpPr>
          <p:cNvPr id="454" name="Shape 454"/>
          <p:cNvSpPr>
            <a:spLocks noGrp="1"/>
          </p:cNvSpPr>
          <p:nvPr>
            <p:ph type="sldNum" sz="quarter" idx="2"/>
          </p:nvPr>
        </p:nvSpPr>
        <p:spPr>
          <a:prstGeom prst="rect">
            <a:avLst/>
          </a:prstGeom>
        </p:spPr>
        <p:txBody>
          <a:bodyPr/>
          <a:lstStyle/>
          <a:p>
            <a:fld id="{86CB4B4D-7CA3-9044-876B-883B54F8677D}" type="slidenum">
              <a:rPr lang="en-US" smtClean="0"/>
              <a:pPr/>
              <a:t>‹#›</a:t>
            </a:fld>
            <a:endParaRPr lang="en-US" dirty="0"/>
          </a:p>
        </p:txBody>
      </p:sp>
      <p:pic>
        <p:nvPicPr>
          <p:cNvPr id="9" name="Tablet_2.png"/>
          <p:cNvPicPr>
            <a:picLocks noChangeAspect="1"/>
          </p:cNvPicPr>
          <p:nvPr userDrawn="1"/>
        </p:nvPicPr>
        <p:blipFill>
          <a:blip r:embed="rId2">
            <a:extLst/>
          </a:blip>
          <a:stretch>
            <a:fillRect/>
          </a:stretch>
        </p:blipFill>
        <p:spPr>
          <a:xfrm>
            <a:off x="14659499" y="2696711"/>
            <a:ext cx="3898902" cy="5435202"/>
          </a:xfrm>
          <a:prstGeom prst="rect">
            <a:avLst/>
          </a:prstGeom>
          <a:ln w="12700">
            <a:miter lim="400000"/>
          </a:ln>
        </p:spPr>
      </p:pic>
      <p:pic>
        <p:nvPicPr>
          <p:cNvPr id="11" name="Notebook_2.png"/>
          <p:cNvPicPr>
            <a:picLocks noChangeAspect="1"/>
          </p:cNvPicPr>
          <p:nvPr userDrawn="1"/>
        </p:nvPicPr>
        <p:blipFill>
          <a:blip r:embed="rId3">
            <a:extLst/>
          </a:blip>
          <a:stretch>
            <a:fillRect/>
          </a:stretch>
        </p:blipFill>
        <p:spPr>
          <a:xfrm>
            <a:off x="6648450" y="1790454"/>
            <a:ext cx="11087100" cy="6399060"/>
          </a:xfrm>
          <a:prstGeom prst="rect">
            <a:avLst/>
          </a:prstGeom>
          <a:ln w="12700">
            <a:miter lim="400000"/>
          </a:ln>
        </p:spPr>
      </p:pic>
      <p:pic>
        <p:nvPicPr>
          <p:cNvPr id="13" name="Phone_4.png"/>
          <p:cNvPicPr>
            <a:picLocks noChangeAspect="1"/>
          </p:cNvPicPr>
          <p:nvPr userDrawn="1"/>
        </p:nvPicPr>
        <p:blipFill>
          <a:blip r:embed="rId4">
            <a:extLst/>
          </a:blip>
          <a:stretch>
            <a:fillRect/>
          </a:stretch>
        </p:blipFill>
        <p:spPr>
          <a:xfrm>
            <a:off x="7238003" y="4333701"/>
            <a:ext cx="1968502" cy="4042458"/>
          </a:xfrm>
          <a:prstGeom prst="rect">
            <a:avLst/>
          </a:prstGeom>
          <a:ln w="12700">
            <a:miter lim="400000"/>
          </a:ln>
        </p:spPr>
      </p:pic>
      <p:sp>
        <p:nvSpPr>
          <p:cNvPr id="15" name="Shape 523"/>
          <p:cNvSpPr>
            <a:spLocks noGrp="1"/>
          </p:cNvSpPr>
          <p:nvPr>
            <p:ph type="pic" sz="quarter" idx="13"/>
          </p:nvPr>
        </p:nvSpPr>
        <p:spPr>
          <a:xfrm>
            <a:off x="8027232" y="2269457"/>
            <a:ext cx="8336012" cy="5209434"/>
          </a:xfrm>
          <a:custGeom>
            <a:avLst/>
            <a:gdLst>
              <a:gd name="connsiteX0" fmla="*/ 0 w 8327268"/>
              <a:gd name="connsiteY0" fmla="*/ 0 h 5209433"/>
              <a:gd name="connsiteX1" fmla="*/ 8327268 w 8327268"/>
              <a:gd name="connsiteY1" fmla="*/ 0 h 5209433"/>
              <a:gd name="connsiteX2" fmla="*/ 8327268 w 8327268"/>
              <a:gd name="connsiteY2" fmla="*/ 5209433 h 5209433"/>
              <a:gd name="connsiteX3" fmla="*/ 0 w 8327268"/>
              <a:gd name="connsiteY3" fmla="*/ 5209433 h 5209433"/>
              <a:gd name="connsiteX4" fmla="*/ 0 w 8327268"/>
              <a:gd name="connsiteY4" fmla="*/ 0 h 5209433"/>
              <a:gd name="connsiteX0" fmla="*/ 0 w 8327268"/>
              <a:gd name="connsiteY0" fmla="*/ 0 h 5209433"/>
              <a:gd name="connsiteX1" fmla="*/ 8327268 w 8327268"/>
              <a:gd name="connsiteY1" fmla="*/ 0 h 5209433"/>
              <a:gd name="connsiteX2" fmla="*/ 8327268 w 8327268"/>
              <a:gd name="connsiteY2" fmla="*/ 5209433 h 5209433"/>
              <a:gd name="connsiteX3" fmla="*/ 1154242 w 8327268"/>
              <a:gd name="connsiteY3" fmla="*/ 5209433 h 5209433"/>
              <a:gd name="connsiteX4" fmla="*/ 0 w 8327268"/>
              <a:gd name="connsiteY4" fmla="*/ 0 h 5209433"/>
              <a:gd name="connsiteX0" fmla="*/ 0 w 8327268"/>
              <a:gd name="connsiteY0" fmla="*/ 0 h 5209433"/>
              <a:gd name="connsiteX1" fmla="*/ 8327268 w 8327268"/>
              <a:gd name="connsiteY1" fmla="*/ 0 h 5209433"/>
              <a:gd name="connsiteX2" fmla="*/ 8327268 w 8327268"/>
              <a:gd name="connsiteY2" fmla="*/ 5209433 h 5209433"/>
              <a:gd name="connsiteX3" fmla="*/ 1154242 w 8327268"/>
              <a:gd name="connsiteY3" fmla="*/ 5209433 h 5209433"/>
              <a:gd name="connsiteX4" fmla="*/ 1152994 w 8327268"/>
              <a:gd name="connsiteY4" fmla="*/ 3224439 h 5209433"/>
              <a:gd name="connsiteX5" fmla="*/ 0 w 8327268"/>
              <a:gd name="connsiteY5"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0 w 8336011"/>
              <a:gd name="connsiteY5" fmla="*/ 2062701 h 5209433"/>
              <a:gd name="connsiteX6" fmla="*/ 8743 w 8336011"/>
              <a:gd name="connsiteY6"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09268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09268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36011" h="5209433">
                <a:moveTo>
                  <a:pt x="8743" y="0"/>
                </a:moveTo>
                <a:lnTo>
                  <a:pt x="8336011" y="0"/>
                </a:lnTo>
                <a:lnTo>
                  <a:pt x="8336011" y="5209433"/>
                </a:lnTo>
                <a:lnTo>
                  <a:pt x="1162985" y="5209433"/>
                </a:lnTo>
                <a:cubicBezTo>
                  <a:pt x="1140084" y="4505296"/>
                  <a:pt x="1177143" y="3891101"/>
                  <a:pt x="1161737" y="3224439"/>
                </a:cubicBezTo>
                <a:cubicBezTo>
                  <a:pt x="1099070" y="2826151"/>
                  <a:pt x="1272914" y="2383740"/>
                  <a:pt x="1056806" y="2115167"/>
                </a:cubicBezTo>
                <a:cubicBezTo>
                  <a:pt x="750757" y="2041465"/>
                  <a:pt x="347065" y="2060460"/>
                  <a:pt x="0" y="2062701"/>
                </a:cubicBezTo>
                <a:cubicBezTo>
                  <a:pt x="2914" y="1375134"/>
                  <a:pt x="5829" y="687567"/>
                  <a:pt x="8743"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p>
            <a:endParaRPr/>
          </a:p>
        </p:txBody>
      </p:sp>
      <p:sp>
        <p:nvSpPr>
          <p:cNvPr id="16" name="Shape 523"/>
          <p:cNvSpPr>
            <a:spLocks noGrp="1"/>
          </p:cNvSpPr>
          <p:nvPr>
            <p:ph type="pic" sz="quarter" idx="14"/>
          </p:nvPr>
        </p:nvSpPr>
        <p:spPr>
          <a:xfrm>
            <a:off x="16720256" y="3158585"/>
            <a:ext cx="1426720" cy="4172450"/>
          </a:xfrm>
          <a:prstGeom prst="rect">
            <a:avLst/>
          </a:prstGeom>
        </p:spPr>
        <p:txBody>
          <a:bodyPr lIns="91439" tIns="45719" rIns="91439" bIns="45719" anchor="t">
            <a:noAutofit/>
          </a:bodyPr>
          <a:lstStyle/>
          <a:p>
            <a:endParaRPr/>
          </a:p>
        </p:txBody>
      </p:sp>
      <p:sp>
        <p:nvSpPr>
          <p:cNvPr id="3" name="Picture Placeholder 2"/>
          <p:cNvSpPr>
            <a:spLocks noGrp="1"/>
          </p:cNvSpPr>
          <p:nvPr>
            <p:ph type="pic" sz="quarter" idx="15"/>
          </p:nvPr>
        </p:nvSpPr>
        <p:spPr>
          <a:xfrm>
            <a:off x="7375491" y="4831406"/>
            <a:ext cx="1694082" cy="3022060"/>
          </a:xfrm>
        </p:spPr>
        <p:txBody>
          <a:bodyPr/>
          <a:lstStyle/>
          <a:p>
            <a:endParaRPr lang="en-US"/>
          </a:p>
        </p:txBody>
      </p:sp>
    </p:spTree>
    <p:extLst>
      <p:ext uri="{BB962C8B-B14F-4D97-AF65-F5344CB8AC3E}">
        <p14:creationId xmlns:p14="http://schemas.microsoft.com/office/powerpoint/2010/main" val="40142763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46001" y="13081000"/>
            <a:ext cx="479298" cy="471924"/>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rPr lang="en-US" smtClean="0"/>
              <a:pPr/>
              <a:t>‹#›</a:t>
            </a:fld>
            <a:endParaRPr lang="en-US"/>
          </a:p>
        </p:txBody>
      </p:sp>
      <p:sp>
        <p:nvSpPr>
          <p:cNvPr id="4" name="Picture Placeholder 8"/>
          <p:cNvSpPr>
            <a:spLocks noGrp="1"/>
          </p:cNvSpPr>
          <p:nvPr>
            <p:ph type="pic" sz="quarter" idx="14"/>
          </p:nvPr>
        </p:nvSpPr>
        <p:spPr>
          <a:xfrm>
            <a:off x="-2752197" y="1899502"/>
            <a:ext cx="9916706" cy="9916704"/>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80968207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46001" y="13081000"/>
            <a:ext cx="479298" cy="471924"/>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2584032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ients about us (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0738528" y="8889753"/>
            <a:ext cx="2906943" cy="2906945"/>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140060571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vices (2)">
    <p:spTree>
      <p:nvGrpSpPr>
        <p:cNvPr id="1" name=""/>
        <p:cNvGrpSpPr/>
        <p:nvPr/>
      </p:nvGrpSpPr>
      <p:grpSpPr>
        <a:xfrm>
          <a:off x="0" y="0"/>
          <a:ext cx="0" cy="0"/>
          <a:chOff x="0" y="0"/>
          <a:chExt cx="0" cy="0"/>
        </a:xfrm>
      </p:grpSpPr>
      <p:pic>
        <p:nvPicPr>
          <p:cNvPr id="7" name="Phone_1.png"/>
          <p:cNvPicPr>
            <a:picLocks noChangeAspect="1"/>
          </p:cNvPicPr>
          <p:nvPr userDrawn="1"/>
        </p:nvPicPr>
        <p:blipFill>
          <a:blip r:embed="rId2">
            <a:extLst/>
          </a:blip>
          <a:stretch>
            <a:fillRect/>
          </a:stretch>
        </p:blipFill>
        <p:spPr>
          <a:xfrm>
            <a:off x="6406367" y="8503278"/>
            <a:ext cx="4000501" cy="8215314"/>
          </a:xfrm>
          <a:prstGeom prst="rect">
            <a:avLst/>
          </a:prstGeom>
          <a:ln w="12700">
            <a:miter lim="400000"/>
          </a:ln>
        </p:spPr>
      </p:pic>
      <p:sp>
        <p:nvSpPr>
          <p:cNvPr id="14" name="Picture Placeholder 2"/>
          <p:cNvSpPr>
            <a:spLocks noGrp="1"/>
          </p:cNvSpPr>
          <p:nvPr>
            <p:ph type="pic" sz="quarter" idx="12"/>
          </p:nvPr>
        </p:nvSpPr>
        <p:spPr>
          <a:xfrm>
            <a:off x="6689361" y="9529471"/>
            <a:ext cx="2819081" cy="4186529"/>
          </a:xfrm>
          <a:custGeom>
            <a:avLst/>
            <a:gdLst>
              <a:gd name="connsiteX0" fmla="*/ 0 w 2817405"/>
              <a:gd name="connsiteY0" fmla="*/ 0 h 4186529"/>
              <a:gd name="connsiteX1" fmla="*/ 2817405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76182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87425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87425 w 2817405"/>
              <a:gd name="connsiteY1" fmla="*/ 0 h 4186529"/>
              <a:gd name="connsiteX2" fmla="*/ 2810655 w 2817405"/>
              <a:gd name="connsiteY2" fmla="*/ 558909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10655 w 2817405"/>
              <a:gd name="connsiteY2" fmla="*/ 558909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10655 w 2817405"/>
              <a:gd name="connsiteY2" fmla="*/ 555162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06907 w 2817405"/>
              <a:gd name="connsiteY2" fmla="*/ 416503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06907 w 2817405"/>
              <a:gd name="connsiteY2" fmla="*/ 416503 h 4186529"/>
              <a:gd name="connsiteX3" fmla="*/ 2817405 w 2817405"/>
              <a:gd name="connsiteY3" fmla="*/ 4186529 h 4186529"/>
              <a:gd name="connsiteX4" fmla="*/ 0 w 2817405"/>
              <a:gd name="connsiteY4" fmla="*/ 4186529 h 4186529"/>
              <a:gd name="connsiteX5" fmla="*/ 0 w 2817405"/>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9081" h="4186529">
                <a:moveTo>
                  <a:pt x="0" y="0"/>
                </a:moveTo>
                <a:lnTo>
                  <a:pt x="2787425" y="0"/>
                </a:lnTo>
                <a:cubicBezTo>
                  <a:pt x="2787672" y="153824"/>
                  <a:pt x="2769183" y="408832"/>
                  <a:pt x="2818150" y="420250"/>
                </a:cubicBezTo>
                <a:cubicBezTo>
                  <a:pt x="2821649" y="1676925"/>
                  <a:pt x="2813906" y="2929854"/>
                  <a:pt x="2817405" y="4186529"/>
                </a:cubicBezTo>
                <a:lnTo>
                  <a:pt x="0" y="4186529"/>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endParaRPr lang="en-US"/>
          </a:p>
        </p:txBody>
      </p:sp>
      <p:sp>
        <p:nvSpPr>
          <p:cNvPr id="470" name="Shape 470"/>
          <p:cNvSpPr>
            <a:spLocks noGrp="1"/>
          </p:cNvSpPr>
          <p:nvPr>
            <p:ph type="title"/>
          </p:nvPr>
        </p:nvSpPr>
        <p:spPr>
          <a:xfrm>
            <a:off x="4827157" y="1461921"/>
            <a:ext cx="14729686" cy="1446379"/>
          </a:xfrm>
          <a:prstGeom prst="rect">
            <a:avLst/>
          </a:prstGeom>
        </p:spPr>
        <p:txBody>
          <a:bodyPr/>
          <a:lstStyle>
            <a:lvl1pPr>
              <a:defRPr sz="7000"/>
            </a:lvl1pPr>
          </a:lstStyle>
          <a:p>
            <a:r>
              <a:t>Title Text</a:t>
            </a:r>
          </a:p>
        </p:txBody>
      </p:sp>
      <p:sp>
        <p:nvSpPr>
          <p:cNvPr id="471" name="Shape 471"/>
          <p:cNvSpPr>
            <a:spLocks noGrp="1"/>
          </p:cNvSpPr>
          <p:nvPr>
            <p:ph type="body" sz="quarter" idx="1" hasCustomPrompt="1"/>
          </p:nvPr>
        </p:nvSpPr>
        <p:spPr>
          <a:xfrm>
            <a:off x="4827157" y="3136900"/>
            <a:ext cx="14729686" cy="1803594"/>
          </a:xfrm>
          <a:prstGeom prst="rect">
            <a:avLst/>
          </a:prstGeom>
        </p:spPr>
        <p:txBody>
          <a:bodyPr anchor="t">
            <a:noAutofit/>
          </a:bodyPr>
          <a:lstStyle>
            <a:lvl1pPr marL="0" indent="0" algn="ctr">
              <a:lnSpc>
                <a:spcPct val="150000"/>
              </a:lnSpc>
              <a:spcBef>
                <a:spcPts val="0"/>
              </a:spcBef>
              <a:buSzTx/>
              <a:buNone/>
            </a:lvl1pPr>
            <a:lvl2pPr marL="0" indent="228600" algn="ctr">
              <a:lnSpc>
                <a:spcPct val="150000"/>
              </a:lnSpc>
              <a:spcBef>
                <a:spcPts val="0"/>
              </a:spcBef>
              <a:buSzTx/>
              <a:buNone/>
            </a:lvl2pPr>
            <a:lvl3pPr marL="0" indent="457200" algn="ctr">
              <a:lnSpc>
                <a:spcPct val="150000"/>
              </a:lnSpc>
              <a:spcBef>
                <a:spcPts val="0"/>
              </a:spcBef>
              <a:buSzTx/>
              <a:buNone/>
            </a:lvl3pPr>
            <a:lvl4pPr marL="0" indent="685800" algn="ctr">
              <a:lnSpc>
                <a:spcPct val="150000"/>
              </a:lnSpc>
              <a:spcBef>
                <a:spcPts val="0"/>
              </a:spcBef>
              <a:buSzTx/>
              <a:buNone/>
            </a:lvl4pPr>
            <a:lvl5pPr marL="0" indent="914400" algn="ctr">
              <a:lnSpc>
                <a:spcPct val="150000"/>
              </a:lnSpc>
              <a:spcBef>
                <a:spcPts val="0"/>
              </a:spcBef>
              <a:buSzTx/>
              <a:buNone/>
            </a:lvl5pPr>
          </a:lstStyle>
          <a:p>
            <a:r>
              <a:rPr dirty="0"/>
              <a:t>Body Level One</a:t>
            </a:r>
          </a:p>
          <a:p>
            <a:pPr lvl="1"/>
            <a:r>
              <a:rPr dirty="0"/>
              <a:t>Body Level Two</a:t>
            </a:r>
          </a:p>
          <a:p>
            <a:pPr lvl="2"/>
            <a:r>
              <a:rPr dirty="0"/>
              <a:t>Body Level </a:t>
            </a:r>
            <a:r>
              <a:rPr dirty="0" smtClean="0"/>
              <a:t>Three</a:t>
            </a:r>
            <a:endParaRPr dirty="0"/>
          </a:p>
        </p:txBody>
      </p:sp>
      <p:pic>
        <p:nvPicPr>
          <p:cNvPr id="9" name="Phone_4.png"/>
          <p:cNvPicPr>
            <a:picLocks noChangeAspect="1"/>
          </p:cNvPicPr>
          <p:nvPr userDrawn="1"/>
        </p:nvPicPr>
        <p:blipFill>
          <a:blip r:embed="rId3">
            <a:extLst/>
          </a:blip>
          <a:stretch>
            <a:fillRect/>
          </a:stretch>
        </p:blipFill>
        <p:spPr>
          <a:xfrm>
            <a:off x="9480829" y="6420631"/>
            <a:ext cx="4597401" cy="9441090"/>
          </a:xfrm>
          <a:prstGeom prst="rect">
            <a:avLst/>
          </a:prstGeom>
          <a:ln w="12700">
            <a:miter lim="400000"/>
          </a:ln>
        </p:spPr>
      </p:pic>
      <p:sp>
        <p:nvSpPr>
          <p:cNvPr id="13" name="Picture Placeholder 2"/>
          <p:cNvSpPr>
            <a:spLocks noGrp="1"/>
          </p:cNvSpPr>
          <p:nvPr>
            <p:ph type="pic" sz="quarter" idx="11"/>
          </p:nvPr>
        </p:nvSpPr>
        <p:spPr>
          <a:xfrm>
            <a:off x="9787002" y="7576864"/>
            <a:ext cx="3985053" cy="6139136"/>
          </a:xfrm>
          <a:prstGeom prst="rect">
            <a:avLst/>
          </a:prstGeom>
          <a:ln w="12700">
            <a:miter lim="400000"/>
          </a:ln>
          <a:extLst>
            <a:ext uri="{C572A759-6A51-4108-AA02-DFA0A04FC94B}">
              <ma14:wrappingTextBoxFlag xmlns="" xmlns:ma14="http://schemas.microsoft.com/office/mac/drawingml/2011/main" val="1"/>
            </a:ext>
          </a:extLst>
        </p:spPr>
        <p:txBody>
          <a:bodyPr/>
          <a:lstStyle/>
          <a:p>
            <a:endParaRPr lang="en-US"/>
          </a:p>
        </p:txBody>
      </p:sp>
      <p:pic>
        <p:nvPicPr>
          <p:cNvPr id="11" name="Phone_3.png"/>
          <p:cNvPicPr>
            <a:picLocks noChangeAspect="1"/>
          </p:cNvPicPr>
          <p:nvPr userDrawn="1"/>
        </p:nvPicPr>
        <p:blipFill>
          <a:blip r:embed="rId4">
            <a:extLst/>
          </a:blip>
          <a:stretch>
            <a:fillRect/>
          </a:stretch>
        </p:blipFill>
        <p:spPr>
          <a:xfrm>
            <a:off x="13802584" y="7306137"/>
            <a:ext cx="4597401" cy="9441091"/>
          </a:xfrm>
          <a:prstGeom prst="rect">
            <a:avLst/>
          </a:prstGeom>
          <a:ln w="12700">
            <a:miter lim="400000"/>
          </a:ln>
        </p:spPr>
      </p:pic>
      <p:sp>
        <p:nvSpPr>
          <p:cNvPr id="3" name="Picture Placeholder 2"/>
          <p:cNvSpPr>
            <a:spLocks noGrp="1"/>
          </p:cNvSpPr>
          <p:nvPr>
            <p:ph type="pic" sz="quarter" idx="10"/>
          </p:nvPr>
        </p:nvSpPr>
        <p:spPr>
          <a:xfrm>
            <a:off x="14108758" y="8456404"/>
            <a:ext cx="3986438" cy="5259595"/>
          </a:xfrm>
        </p:spPr>
        <p:txBody>
          <a:bodyPr/>
          <a:lstStyle/>
          <a:p>
            <a:endParaRPr lang="en-US"/>
          </a:p>
        </p:txBody>
      </p:sp>
    </p:spTree>
    <p:extLst>
      <p:ext uri="{BB962C8B-B14F-4D97-AF65-F5344CB8AC3E}">
        <p14:creationId xmlns:p14="http://schemas.microsoft.com/office/powerpoint/2010/main" val="5726125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vices (11)">
    <p:spTree>
      <p:nvGrpSpPr>
        <p:cNvPr id="1" name=""/>
        <p:cNvGrpSpPr/>
        <p:nvPr/>
      </p:nvGrpSpPr>
      <p:grpSpPr>
        <a:xfrm>
          <a:off x="0" y="0"/>
          <a:ext cx="0" cy="0"/>
          <a:chOff x="0" y="0"/>
          <a:chExt cx="0" cy="0"/>
        </a:xfrm>
      </p:grpSpPr>
      <p:sp>
        <p:nvSpPr>
          <p:cNvPr id="450" name="Shape 450"/>
          <p:cNvSpPr>
            <a:spLocks noGrp="1"/>
          </p:cNvSpPr>
          <p:nvPr>
            <p:ph type="title"/>
          </p:nvPr>
        </p:nvSpPr>
        <p:spPr>
          <a:xfrm>
            <a:off x="4827157" y="9720096"/>
            <a:ext cx="14729686" cy="1446379"/>
          </a:xfrm>
          <a:prstGeom prst="rect">
            <a:avLst/>
          </a:prstGeom>
        </p:spPr>
        <p:txBody>
          <a:bodyPr/>
          <a:lstStyle>
            <a:lvl1pPr>
              <a:defRPr sz="7000"/>
            </a:lvl1pPr>
          </a:lstStyle>
          <a:p>
            <a:r>
              <a:rPr dirty="0"/>
              <a:t>Title Text</a:t>
            </a:r>
          </a:p>
        </p:txBody>
      </p:sp>
      <p:sp>
        <p:nvSpPr>
          <p:cNvPr id="451" name="Shape 451"/>
          <p:cNvSpPr>
            <a:spLocks noGrp="1"/>
          </p:cNvSpPr>
          <p:nvPr>
            <p:ph type="body" sz="quarter" idx="1" hasCustomPrompt="1"/>
          </p:nvPr>
        </p:nvSpPr>
        <p:spPr>
          <a:xfrm>
            <a:off x="4827157" y="11395075"/>
            <a:ext cx="14729686" cy="564114"/>
          </a:xfrm>
          <a:prstGeom prst="rect">
            <a:avLst/>
          </a:prstGeom>
        </p:spPr>
        <p:txBody>
          <a:bodyPr anchor="t">
            <a:noAutofit/>
          </a:bodyPr>
          <a:lstStyle>
            <a:lvl1pPr marL="0" indent="0" algn="ctr">
              <a:lnSpc>
                <a:spcPct val="150000"/>
              </a:lnSpc>
              <a:spcBef>
                <a:spcPts val="0"/>
              </a:spcBef>
              <a:buSzTx/>
              <a:buNone/>
            </a:lvl1pPr>
            <a:lvl2pPr marL="0" indent="228600" algn="ctr">
              <a:lnSpc>
                <a:spcPct val="150000"/>
              </a:lnSpc>
              <a:spcBef>
                <a:spcPts val="0"/>
              </a:spcBef>
              <a:buSzTx/>
              <a:buNone/>
            </a:lvl2pPr>
            <a:lvl3pPr marL="0" indent="457200" algn="ctr">
              <a:lnSpc>
                <a:spcPct val="150000"/>
              </a:lnSpc>
              <a:spcBef>
                <a:spcPts val="0"/>
              </a:spcBef>
              <a:buSzTx/>
              <a:buNone/>
            </a:lvl3pPr>
            <a:lvl4pPr marL="0" indent="685800" algn="ctr">
              <a:lnSpc>
                <a:spcPct val="150000"/>
              </a:lnSpc>
              <a:spcBef>
                <a:spcPts val="0"/>
              </a:spcBef>
              <a:buSzTx/>
              <a:buNone/>
            </a:lvl4pPr>
            <a:lvl5pPr marL="0" indent="914400" algn="ctr">
              <a:lnSpc>
                <a:spcPct val="150000"/>
              </a:lnSpc>
              <a:spcBef>
                <a:spcPts val="0"/>
              </a:spcBef>
              <a:buSzTx/>
              <a:buNone/>
            </a:lvl5pPr>
          </a:lstStyle>
          <a:p>
            <a:r>
              <a:rPr dirty="0"/>
              <a:t>Body Level </a:t>
            </a:r>
            <a:r>
              <a:rPr dirty="0" smtClean="0"/>
              <a:t>One</a:t>
            </a:r>
            <a:endParaRPr dirty="0"/>
          </a:p>
        </p:txBody>
      </p:sp>
      <p:sp>
        <p:nvSpPr>
          <p:cNvPr id="454" name="Shape 454"/>
          <p:cNvSpPr>
            <a:spLocks noGrp="1"/>
          </p:cNvSpPr>
          <p:nvPr>
            <p:ph type="sldNum" sz="quarter" idx="2"/>
          </p:nvPr>
        </p:nvSpPr>
        <p:spPr>
          <a:prstGeom prst="rect">
            <a:avLst/>
          </a:prstGeom>
        </p:spPr>
        <p:txBody>
          <a:bodyPr/>
          <a:lstStyle/>
          <a:p>
            <a:fld id="{86CB4B4D-7CA3-9044-876B-883B54F8677D}" type="slidenum">
              <a:t>‹#›</a:t>
            </a:fld>
            <a:endParaRPr dirty="0"/>
          </a:p>
        </p:txBody>
      </p:sp>
      <p:pic>
        <p:nvPicPr>
          <p:cNvPr id="9" name="Tablet_2.png"/>
          <p:cNvPicPr>
            <a:picLocks noChangeAspect="1"/>
          </p:cNvPicPr>
          <p:nvPr userDrawn="1"/>
        </p:nvPicPr>
        <p:blipFill>
          <a:blip r:embed="rId2">
            <a:extLst/>
          </a:blip>
          <a:stretch>
            <a:fillRect/>
          </a:stretch>
        </p:blipFill>
        <p:spPr>
          <a:xfrm>
            <a:off x="14659498" y="2696709"/>
            <a:ext cx="3898901" cy="5435202"/>
          </a:xfrm>
          <a:prstGeom prst="rect">
            <a:avLst/>
          </a:prstGeom>
          <a:ln w="12700">
            <a:miter lim="400000"/>
          </a:ln>
        </p:spPr>
      </p:pic>
      <p:pic>
        <p:nvPicPr>
          <p:cNvPr id="11" name="Notebook_2.png"/>
          <p:cNvPicPr>
            <a:picLocks noChangeAspect="1"/>
          </p:cNvPicPr>
          <p:nvPr userDrawn="1"/>
        </p:nvPicPr>
        <p:blipFill>
          <a:blip r:embed="rId3">
            <a:extLst/>
          </a:blip>
          <a:stretch>
            <a:fillRect/>
          </a:stretch>
        </p:blipFill>
        <p:spPr>
          <a:xfrm>
            <a:off x="6648450" y="1790454"/>
            <a:ext cx="11087100" cy="6399060"/>
          </a:xfrm>
          <a:prstGeom prst="rect">
            <a:avLst/>
          </a:prstGeom>
          <a:ln w="12700">
            <a:miter lim="400000"/>
          </a:ln>
        </p:spPr>
      </p:pic>
      <p:pic>
        <p:nvPicPr>
          <p:cNvPr id="13" name="Phone_4.png"/>
          <p:cNvPicPr>
            <a:picLocks noChangeAspect="1"/>
          </p:cNvPicPr>
          <p:nvPr userDrawn="1"/>
        </p:nvPicPr>
        <p:blipFill>
          <a:blip r:embed="rId4">
            <a:extLst/>
          </a:blip>
          <a:stretch>
            <a:fillRect/>
          </a:stretch>
        </p:blipFill>
        <p:spPr>
          <a:xfrm>
            <a:off x="7238001" y="4333700"/>
            <a:ext cx="1968501" cy="4042457"/>
          </a:xfrm>
          <a:prstGeom prst="rect">
            <a:avLst/>
          </a:prstGeom>
          <a:ln w="12700">
            <a:miter lim="400000"/>
          </a:ln>
        </p:spPr>
      </p:pic>
      <p:sp>
        <p:nvSpPr>
          <p:cNvPr id="15" name="Shape 523"/>
          <p:cNvSpPr>
            <a:spLocks noGrp="1"/>
          </p:cNvSpPr>
          <p:nvPr>
            <p:ph type="pic" sz="quarter" idx="13"/>
          </p:nvPr>
        </p:nvSpPr>
        <p:spPr>
          <a:xfrm>
            <a:off x="8027232" y="2269456"/>
            <a:ext cx="8336011" cy="5209433"/>
          </a:xfrm>
          <a:custGeom>
            <a:avLst/>
            <a:gdLst>
              <a:gd name="connsiteX0" fmla="*/ 0 w 8327268"/>
              <a:gd name="connsiteY0" fmla="*/ 0 h 5209433"/>
              <a:gd name="connsiteX1" fmla="*/ 8327268 w 8327268"/>
              <a:gd name="connsiteY1" fmla="*/ 0 h 5209433"/>
              <a:gd name="connsiteX2" fmla="*/ 8327268 w 8327268"/>
              <a:gd name="connsiteY2" fmla="*/ 5209433 h 5209433"/>
              <a:gd name="connsiteX3" fmla="*/ 0 w 8327268"/>
              <a:gd name="connsiteY3" fmla="*/ 5209433 h 5209433"/>
              <a:gd name="connsiteX4" fmla="*/ 0 w 8327268"/>
              <a:gd name="connsiteY4" fmla="*/ 0 h 5209433"/>
              <a:gd name="connsiteX0" fmla="*/ 0 w 8327268"/>
              <a:gd name="connsiteY0" fmla="*/ 0 h 5209433"/>
              <a:gd name="connsiteX1" fmla="*/ 8327268 w 8327268"/>
              <a:gd name="connsiteY1" fmla="*/ 0 h 5209433"/>
              <a:gd name="connsiteX2" fmla="*/ 8327268 w 8327268"/>
              <a:gd name="connsiteY2" fmla="*/ 5209433 h 5209433"/>
              <a:gd name="connsiteX3" fmla="*/ 1154242 w 8327268"/>
              <a:gd name="connsiteY3" fmla="*/ 5209433 h 5209433"/>
              <a:gd name="connsiteX4" fmla="*/ 0 w 8327268"/>
              <a:gd name="connsiteY4" fmla="*/ 0 h 5209433"/>
              <a:gd name="connsiteX0" fmla="*/ 0 w 8327268"/>
              <a:gd name="connsiteY0" fmla="*/ 0 h 5209433"/>
              <a:gd name="connsiteX1" fmla="*/ 8327268 w 8327268"/>
              <a:gd name="connsiteY1" fmla="*/ 0 h 5209433"/>
              <a:gd name="connsiteX2" fmla="*/ 8327268 w 8327268"/>
              <a:gd name="connsiteY2" fmla="*/ 5209433 h 5209433"/>
              <a:gd name="connsiteX3" fmla="*/ 1154242 w 8327268"/>
              <a:gd name="connsiteY3" fmla="*/ 5209433 h 5209433"/>
              <a:gd name="connsiteX4" fmla="*/ 1152994 w 8327268"/>
              <a:gd name="connsiteY4" fmla="*/ 3224439 h 5209433"/>
              <a:gd name="connsiteX5" fmla="*/ 0 w 8327268"/>
              <a:gd name="connsiteY5"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0 w 8336011"/>
              <a:gd name="connsiteY5" fmla="*/ 2062701 h 5209433"/>
              <a:gd name="connsiteX6" fmla="*/ 8743 w 8336011"/>
              <a:gd name="connsiteY6"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09268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09268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36011" h="5209433">
                <a:moveTo>
                  <a:pt x="8743" y="0"/>
                </a:moveTo>
                <a:lnTo>
                  <a:pt x="8336011" y="0"/>
                </a:lnTo>
                <a:lnTo>
                  <a:pt x="8336011" y="5209433"/>
                </a:lnTo>
                <a:lnTo>
                  <a:pt x="1162985" y="5209433"/>
                </a:lnTo>
                <a:cubicBezTo>
                  <a:pt x="1140084" y="4505296"/>
                  <a:pt x="1177143" y="3891101"/>
                  <a:pt x="1161737" y="3224439"/>
                </a:cubicBezTo>
                <a:cubicBezTo>
                  <a:pt x="1099070" y="2826151"/>
                  <a:pt x="1272914" y="2383740"/>
                  <a:pt x="1056806" y="2115167"/>
                </a:cubicBezTo>
                <a:cubicBezTo>
                  <a:pt x="750757" y="2041465"/>
                  <a:pt x="347065" y="2060460"/>
                  <a:pt x="0" y="2062701"/>
                </a:cubicBezTo>
                <a:cubicBezTo>
                  <a:pt x="2914" y="1375134"/>
                  <a:pt x="5829" y="687567"/>
                  <a:pt x="87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p>
            <a:endParaRPr/>
          </a:p>
        </p:txBody>
      </p:sp>
      <p:sp>
        <p:nvSpPr>
          <p:cNvPr id="16" name="Shape 523"/>
          <p:cNvSpPr>
            <a:spLocks noGrp="1"/>
          </p:cNvSpPr>
          <p:nvPr>
            <p:ph type="pic" sz="quarter" idx="14"/>
          </p:nvPr>
        </p:nvSpPr>
        <p:spPr>
          <a:xfrm>
            <a:off x="16720255" y="3158584"/>
            <a:ext cx="1426719" cy="4172450"/>
          </a:xfrm>
          <a:prstGeom prst="rect">
            <a:avLst/>
          </a:prstGeom>
        </p:spPr>
        <p:txBody>
          <a:bodyPr lIns="91439" tIns="45719" rIns="91439" bIns="45719" anchor="t">
            <a:noAutofit/>
          </a:bodyPr>
          <a:lstStyle/>
          <a:p>
            <a:endParaRPr/>
          </a:p>
        </p:txBody>
      </p:sp>
      <p:sp>
        <p:nvSpPr>
          <p:cNvPr id="3" name="Picture Placeholder 2"/>
          <p:cNvSpPr>
            <a:spLocks noGrp="1"/>
          </p:cNvSpPr>
          <p:nvPr>
            <p:ph type="pic" sz="quarter" idx="15"/>
          </p:nvPr>
        </p:nvSpPr>
        <p:spPr>
          <a:xfrm>
            <a:off x="7375490" y="4831405"/>
            <a:ext cx="1694081" cy="3022060"/>
          </a:xfrm>
        </p:spPr>
        <p:txBody>
          <a:bodyPr/>
          <a:lstStyle/>
          <a:p>
            <a:endParaRPr lang="en-US"/>
          </a:p>
        </p:txBody>
      </p:sp>
    </p:spTree>
    <p:extLst>
      <p:ext uri="{BB962C8B-B14F-4D97-AF65-F5344CB8AC3E}">
        <p14:creationId xmlns:p14="http://schemas.microsoft.com/office/powerpoint/2010/main" val="47443717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59031" y="13081000"/>
            <a:ext cx="453238" cy="469900"/>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
        <p:nvSpPr>
          <p:cNvPr id="4" name="Picture Placeholder 8"/>
          <p:cNvSpPr>
            <a:spLocks noGrp="1"/>
          </p:cNvSpPr>
          <p:nvPr>
            <p:ph type="pic" sz="quarter" idx="14"/>
          </p:nvPr>
        </p:nvSpPr>
        <p:spPr>
          <a:xfrm>
            <a:off x="-2752197" y="1899501"/>
            <a:ext cx="9916705" cy="9916704"/>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5168858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59031" y="13081000"/>
            <a:ext cx="453238" cy="469900"/>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46001" y="13081000"/>
            <a:ext cx="479298" cy="471924"/>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rPr lang="en-US" smtClean="0"/>
              <a:pPr/>
              <a:t>‹#›</a:t>
            </a:fld>
            <a:endParaRPr lang="en-US"/>
          </a:p>
        </p:txBody>
      </p:sp>
      <p:sp>
        <p:nvSpPr>
          <p:cNvPr id="4" name="Picture Placeholder 8"/>
          <p:cNvSpPr>
            <a:spLocks noGrp="1"/>
          </p:cNvSpPr>
          <p:nvPr>
            <p:ph type="pic" sz="quarter" idx="11"/>
          </p:nvPr>
        </p:nvSpPr>
        <p:spPr>
          <a:xfrm>
            <a:off x="6612356" y="1278356"/>
            <a:ext cx="11159288" cy="11159288"/>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15182603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ients about us (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0738528" y="8889755"/>
            <a:ext cx="2906944" cy="2906946"/>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8215884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vices (2)">
    <p:spTree>
      <p:nvGrpSpPr>
        <p:cNvPr id="1" name=""/>
        <p:cNvGrpSpPr/>
        <p:nvPr/>
      </p:nvGrpSpPr>
      <p:grpSpPr>
        <a:xfrm>
          <a:off x="0" y="0"/>
          <a:ext cx="0" cy="0"/>
          <a:chOff x="0" y="0"/>
          <a:chExt cx="0" cy="0"/>
        </a:xfrm>
      </p:grpSpPr>
      <p:pic>
        <p:nvPicPr>
          <p:cNvPr id="7" name="Phone_1.png"/>
          <p:cNvPicPr>
            <a:picLocks noChangeAspect="1"/>
          </p:cNvPicPr>
          <p:nvPr userDrawn="1"/>
        </p:nvPicPr>
        <p:blipFill>
          <a:blip r:embed="rId2">
            <a:extLst/>
          </a:blip>
          <a:stretch>
            <a:fillRect/>
          </a:stretch>
        </p:blipFill>
        <p:spPr>
          <a:xfrm>
            <a:off x="6406369" y="8503279"/>
            <a:ext cx="4000502" cy="8215314"/>
          </a:xfrm>
          <a:prstGeom prst="rect">
            <a:avLst/>
          </a:prstGeom>
          <a:ln w="12700">
            <a:miter lim="400000"/>
          </a:ln>
        </p:spPr>
      </p:pic>
      <p:sp>
        <p:nvSpPr>
          <p:cNvPr id="14" name="Picture Placeholder 2"/>
          <p:cNvSpPr>
            <a:spLocks noGrp="1"/>
          </p:cNvSpPr>
          <p:nvPr>
            <p:ph type="pic" sz="quarter" idx="12"/>
          </p:nvPr>
        </p:nvSpPr>
        <p:spPr>
          <a:xfrm>
            <a:off x="6689363" y="9529473"/>
            <a:ext cx="2819082" cy="4186530"/>
          </a:xfrm>
          <a:custGeom>
            <a:avLst/>
            <a:gdLst>
              <a:gd name="connsiteX0" fmla="*/ 0 w 2817405"/>
              <a:gd name="connsiteY0" fmla="*/ 0 h 4186529"/>
              <a:gd name="connsiteX1" fmla="*/ 2817405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76182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87425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87425 w 2817405"/>
              <a:gd name="connsiteY1" fmla="*/ 0 h 4186529"/>
              <a:gd name="connsiteX2" fmla="*/ 2810655 w 2817405"/>
              <a:gd name="connsiteY2" fmla="*/ 558909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10655 w 2817405"/>
              <a:gd name="connsiteY2" fmla="*/ 558909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10655 w 2817405"/>
              <a:gd name="connsiteY2" fmla="*/ 555162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06907 w 2817405"/>
              <a:gd name="connsiteY2" fmla="*/ 416503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06907 w 2817405"/>
              <a:gd name="connsiteY2" fmla="*/ 416503 h 4186529"/>
              <a:gd name="connsiteX3" fmla="*/ 2817405 w 2817405"/>
              <a:gd name="connsiteY3" fmla="*/ 4186529 h 4186529"/>
              <a:gd name="connsiteX4" fmla="*/ 0 w 2817405"/>
              <a:gd name="connsiteY4" fmla="*/ 4186529 h 4186529"/>
              <a:gd name="connsiteX5" fmla="*/ 0 w 2817405"/>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9081" h="4186529">
                <a:moveTo>
                  <a:pt x="0" y="0"/>
                </a:moveTo>
                <a:lnTo>
                  <a:pt x="2787425" y="0"/>
                </a:lnTo>
                <a:cubicBezTo>
                  <a:pt x="2787672" y="153824"/>
                  <a:pt x="2769183" y="408832"/>
                  <a:pt x="2818150" y="420250"/>
                </a:cubicBezTo>
                <a:cubicBezTo>
                  <a:pt x="2821649" y="1676925"/>
                  <a:pt x="2813906" y="2929854"/>
                  <a:pt x="2817405" y="4186529"/>
                </a:cubicBezTo>
                <a:lnTo>
                  <a:pt x="0" y="4186529"/>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
        <p:nvSpPr>
          <p:cNvPr id="470" name="Shape 470"/>
          <p:cNvSpPr>
            <a:spLocks noGrp="1"/>
          </p:cNvSpPr>
          <p:nvPr>
            <p:ph type="title"/>
          </p:nvPr>
        </p:nvSpPr>
        <p:spPr>
          <a:xfrm>
            <a:off x="4827159" y="1461922"/>
            <a:ext cx="14729686" cy="1446380"/>
          </a:xfrm>
          <a:prstGeom prst="rect">
            <a:avLst/>
          </a:prstGeom>
        </p:spPr>
        <p:txBody>
          <a:bodyPr/>
          <a:lstStyle>
            <a:lvl1pPr>
              <a:defRPr sz="7000"/>
            </a:lvl1pPr>
          </a:lstStyle>
          <a:p>
            <a:r>
              <a:t>Title Text</a:t>
            </a:r>
          </a:p>
        </p:txBody>
      </p:sp>
      <p:sp>
        <p:nvSpPr>
          <p:cNvPr id="471" name="Shape 471"/>
          <p:cNvSpPr>
            <a:spLocks noGrp="1"/>
          </p:cNvSpPr>
          <p:nvPr>
            <p:ph type="body" sz="quarter" idx="1" hasCustomPrompt="1"/>
          </p:nvPr>
        </p:nvSpPr>
        <p:spPr>
          <a:xfrm>
            <a:off x="4827159" y="3136901"/>
            <a:ext cx="14729686" cy="1803594"/>
          </a:xfrm>
          <a:prstGeom prst="rect">
            <a:avLst/>
          </a:prstGeom>
        </p:spPr>
        <p:txBody>
          <a:bodyPr anchor="t">
            <a:noAutofit/>
          </a:bodyPr>
          <a:lstStyle>
            <a:lvl1pPr marL="0" indent="0" algn="ctr">
              <a:lnSpc>
                <a:spcPct val="150000"/>
              </a:lnSpc>
              <a:spcBef>
                <a:spcPts val="0"/>
              </a:spcBef>
              <a:buSzTx/>
              <a:buNone/>
            </a:lvl1pPr>
            <a:lvl2pPr marL="0" indent="228600" algn="ctr">
              <a:lnSpc>
                <a:spcPct val="150000"/>
              </a:lnSpc>
              <a:spcBef>
                <a:spcPts val="0"/>
              </a:spcBef>
              <a:buSzTx/>
              <a:buNone/>
            </a:lvl2pPr>
            <a:lvl3pPr marL="0" indent="457200" algn="ctr">
              <a:lnSpc>
                <a:spcPct val="150000"/>
              </a:lnSpc>
              <a:spcBef>
                <a:spcPts val="0"/>
              </a:spcBef>
              <a:buSzTx/>
              <a:buNone/>
            </a:lvl3pPr>
            <a:lvl4pPr marL="0" indent="685800" algn="ctr">
              <a:lnSpc>
                <a:spcPct val="150000"/>
              </a:lnSpc>
              <a:spcBef>
                <a:spcPts val="0"/>
              </a:spcBef>
              <a:buSzTx/>
              <a:buNone/>
            </a:lvl4pPr>
            <a:lvl5pPr marL="0" indent="914400" algn="ctr">
              <a:lnSpc>
                <a:spcPct val="150000"/>
              </a:lnSpc>
              <a:spcBef>
                <a:spcPts val="0"/>
              </a:spcBef>
              <a:buSzTx/>
              <a:buNone/>
            </a:lvl5pPr>
          </a:lstStyle>
          <a:p>
            <a:r>
              <a:rPr dirty="0"/>
              <a:t>Body Level One</a:t>
            </a:r>
          </a:p>
          <a:p>
            <a:pPr lvl="1"/>
            <a:r>
              <a:rPr dirty="0"/>
              <a:t>Body Level Two</a:t>
            </a:r>
          </a:p>
          <a:p>
            <a:pPr lvl="2"/>
            <a:r>
              <a:rPr dirty="0"/>
              <a:t>Body Level </a:t>
            </a:r>
            <a:r>
              <a:rPr dirty="0" smtClean="0"/>
              <a:t>Three</a:t>
            </a:r>
            <a:endParaRPr dirty="0"/>
          </a:p>
        </p:txBody>
      </p:sp>
      <p:pic>
        <p:nvPicPr>
          <p:cNvPr id="9" name="Phone_4.png"/>
          <p:cNvPicPr>
            <a:picLocks noChangeAspect="1"/>
          </p:cNvPicPr>
          <p:nvPr userDrawn="1"/>
        </p:nvPicPr>
        <p:blipFill>
          <a:blip r:embed="rId3">
            <a:extLst/>
          </a:blip>
          <a:stretch>
            <a:fillRect/>
          </a:stretch>
        </p:blipFill>
        <p:spPr>
          <a:xfrm>
            <a:off x="9480831" y="6420633"/>
            <a:ext cx="4597402" cy="9441090"/>
          </a:xfrm>
          <a:prstGeom prst="rect">
            <a:avLst/>
          </a:prstGeom>
          <a:ln w="12700">
            <a:miter lim="400000"/>
          </a:ln>
        </p:spPr>
      </p:pic>
      <p:sp>
        <p:nvSpPr>
          <p:cNvPr id="13" name="Picture Placeholder 2"/>
          <p:cNvSpPr>
            <a:spLocks noGrp="1"/>
          </p:cNvSpPr>
          <p:nvPr>
            <p:ph type="pic" sz="quarter" idx="11"/>
          </p:nvPr>
        </p:nvSpPr>
        <p:spPr>
          <a:xfrm>
            <a:off x="9787003" y="7576864"/>
            <a:ext cx="3985054" cy="6139136"/>
          </a:xfrm>
          <a:prstGeom prst="rect">
            <a:avLst/>
          </a:prstGeom>
          <a:ln w="12700">
            <a:miter lim="400000"/>
          </a:ln>
          <a:extLst>
            <a:ext uri="{C572A759-6A51-4108-AA02-DFA0A04FC94B}">
              <ma14:wrappingTextBoxFlag xmlns:ma14="http://schemas.microsoft.com/office/mac/drawingml/2011/main" xmlns="" val="1"/>
            </a:ext>
          </a:extLst>
        </p:spPr>
        <p:txBody>
          <a:bodyPr/>
          <a:lstStyle/>
          <a:p>
            <a:endParaRPr lang="en-US"/>
          </a:p>
        </p:txBody>
      </p:sp>
      <p:pic>
        <p:nvPicPr>
          <p:cNvPr id="11" name="Phone_3.png"/>
          <p:cNvPicPr>
            <a:picLocks noChangeAspect="1"/>
          </p:cNvPicPr>
          <p:nvPr userDrawn="1"/>
        </p:nvPicPr>
        <p:blipFill>
          <a:blip r:embed="rId4">
            <a:extLst/>
          </a:blip>
          <a:stretch>
            <a:fillRect/>
          </a:stretch>
        </p:blipFill>
        <p:spPr>
          <a:xfrm>
            <a:off x="13802585" y="7306138"/>
            <a:ext cx="4597402" cy="9441092"/>
          </a:xfrm>
          <a:prstGeom prst="rect">
            <a:avLst/>
          </a:prstGeom>
          <a:ln w="12700">
            <a:miter lim="400000"/>
          </a:ln>
        </p:spPr>
      </p:pic>
      <p:sp>
        <p:nvSpPr>
          <p:cNvPr id="3" name="Picture Placeholder 2"/>
          <p:cNvSpPr>
            <a:spLocks noGrp="1"/>
          </p:cNvSpPr>
          <p:nvPr>
            <p:ph type="pic" sz="quarter" idx="10"/>
          </p:nvPr>
        </p:nvSpPr>
        <p:spPr>
          <a:xfrm>
            <a:off x="14108759" y="8456404"/>
            <a:ext cx="3986438" cy="5259596"/>
          </a:xfrm>
        </p:spPr>
        <p:txBody>
          <a:bodyPr/>
          <a:lstStyle/>
          <a:p>
            <a:endParaRPr lang="en-US"/>
          </a:p>
        </p:txBody>
      </p:sp>
    </p:spTree>
    <p:extLst>
      <p:ext uri="{BB962C8B-B14F-4D97-AF65-F5344CB8AC3E}">
        <p14:creationId xmlns:p14="http://schemas.microsoft.com/office/powerpoint/2010/main" val="6624874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113134" y="13081000"/>
            <a:ext cx="2145031" cy="2628900"/>
          </a:xfrm>
          <a:prstGeom prst="rect">
            <a:avLst/>
          </a:prstGeom>
          <a:ln w="12700">
            <a:miter lim="400000"/>
          </a:ln>
        </p:spPr>
        <p:txBody>
          <a:bodyPr wrap="none" lIns="50800" tIns="50800" rIns="50800" bIns="50800">
            <a:spAutoFit/>
          </a:bodyPr>
          <a:lstStyle>
            <a:lvl1pPr>
              <a:lnSpc>
                <a:spcPct val="100000"/>
              </a:lnSpc>
              <a:defRPr sz="15000">
                <a:solidFill>
                  <a:srgbClr val="F0F2F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703" r:id="rId1"/>
    <p:sldLayoutId id="2147483699" r:id="rId2"/>
    <p:sldLayoutId id="2147483700" r:id="rId3"/>
    <p:sldLayoutId id="2147483702" r:id="rId4"/>
    <p:sldLayoutId id="2147483701" r:id="rId5"/>
    <p:sldLayoutId id="2147483697" r:id="rId6"/>
  </p:sldLayoutIdLst>
  <p:transition spd="med"/>
  <p:hf hdr="0" ftr="0" dt="0"/>
  <p:txStyles>
    <p:titleStyle>
      <a:lvl1pPr marL="0" marR="0" indent="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1pPr>
      <a:lvl2pPr marL="0" marR="0" indent="228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2pPr>
      <a:lvl3pPr marL="0" marR="0" indent="457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3pPr>
      <a:lvl4pPr marL="0" marR="0" indent="685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4pPr>
      <a:lvl5pPr marL="0" marR="0" indent="9144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5pPr>
      <a:lvl6pPr marL="0" marR="0" indent="11430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6pPr>
      <a:lvl7pPr marL="0" marR="0" indent="1371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7pPr>
      <a:lvl8pPr marL="0" marR="0" indent="1600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8pPr>
      <a:lvl9pPr marL="0" marR="0" indent="1828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9pPr>
    </p:titleStyle>
    <p:bodyStyle>
      <a:lvl1pPr marL="29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1pPr>
      <a:lvl2pPr marL="92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2pPr>
      <a:lvl3pPr marL="156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3pPr>
      <a:lvl4pPr marL="219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4pPr>
      <a:lvl5pPr marL="283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5pPr>
      <a:lvl6pPr marL="346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6pPr>
      <a:lvl7pPr marL="410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7pPr>
      <a:lvl8pPr marL="473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8pPr>
      <a:lvl9pPr marL="537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9pPr>
    </p:bodyStyle>
    <p:otherStyle>
      <a:lvl1pPr marL="0" marR="0" indent="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1pPr>
      <a:lvl2pPr marL="0" marR="0" indent="228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2pPr>
      <a:lvl3pPr marL="0" marR="0" indent="457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3pPr>
      <a:lvl4pPr marL="0" marR="0" indent="685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4pPr>
      <a:lvl5pPr marL="0" marR="0" indent="9144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5pPr>
      <a:lvl6pPr marL="0" marR="0" indent="11430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6pPr>
      <a:lvl7pPr marL="0" marR="0" indent="1371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7pPr>
      <a:lvl8pPr marL="0" marR="0" indent="1600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8pPr>
      <a:lvl9pPr marL="0" marR="0" indent="1828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0958551" y="13081000"/>
            <a:ext cx="2454198" cy="2410916"/>
          </a:xfrm>
          <a:prstGeom prst="rect">
            <a:avLst/>
          </a:prstGeom>
          <a:ln w="12700">
            <a:miter lim="400000"/>
          </a:ln>
        </p:spPr>
        <p:txBody>
          <a:bodyPr wrap="none" lIns="50800" tIns="50800" rIns="50800" bIns="50800">
            <a:spAutoFit/>
          </a:bodyPr>
          <a:lstStyle>
            <a:lvl1pPr>
              <a:lnSpc>
                <a:spcPct val="100000"/>
              </a:lnSpc>
              <a:defRPr sz="15000">
                <a:solidFill>
                  <a:srgbClr val="F0F2F6"/>
                </a:solidFill>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85655179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ransition spd="med"/>
  <p:hf hdr="0" ftr="0" dt="0"/>
  <p:txStyles>
    <p:titleStyle>
      <a:lvl1pPr marL="0" marR="0" indent="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1pPr>
      <a:lvl2pPr marL="0" marR="0" indent="228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2pPr>
      <a:lvl3pPr marL="0" marR="0" indent="457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3pPr>
      <a:lvl4pPr marL="0" marR="0" indent="685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4pPr>
      <a:lvl5pPr marL="0" marR="0" indent="9144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5pPr>
      <a:lvl6pPr marL="0" marR="0" indent="11430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6pPr>
      <a:lvl7pPr marL="0" marR="0" indent="1371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7pPr>
      <a:lvl8pPr marL="0" marR="0" indent="1600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8pPr>
      <a:lvl9pPr marL="0" marR="0" indent="1828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9pPr>
    </p:titleStyle>
    <p:bodyStyle>
      <a:lvl1pPr marL="29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1pPr>
      <a:lvl2pPr marL="92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2pPr>
      <a:lvl3pPr marL="156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3pPr>
      <a:lvl4pPr marL="219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4pPr>
      <a:lvl5pPr marL="283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5pPr>
      <a:lvl6pPr marL="3468078" marR="0" indent="-293078"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6pPr>
      <a:lvl7pPr marL="4103078" marR="0" indent="-293078"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7pPr>
      <a:lvl8pPr marL="4738078" marR="0" indent="-293078"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8pPr>
      <a:lvl9pPr marL="5373078" marR="0" indent="-293078"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9pPr>
    </p:bodyStyle>
    <p:otherStyle>
      <a:lvl1pPr marL="0" marR="0" indent="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1pPr>
      <a:lvl2pPr marL="0" marR="0" indent="228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2pPr>
      <a:lvl3pPr marL="0" marR="0" indent="457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3pPr>
      <a:lvl4pPr marL="0" marR="0" indent="685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4pPr>
      <a:lvl5pPr marL="0" marR="0" indent="9144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5pPr>
      <a:lvl6pPr marL="0" marR="0" indent="11430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6pPr>
      <a:lvl7pPr marL="0" marR="0" indent="1371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7pPr>
      <a:lvl8pPr marL="0" marR="0" indent="1600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8pPr>
      <a:lvl9pPr marL="0" marR="0" indent="1828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24383996" cy="13709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10</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019166" y="1731710"/>
            <a:ext cx="833296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قیمت گذاری براساس ارزش ایجاد شده</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4790909"/>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هرچقدر ارزش بیشتری برای مشتری ایجاد کنید میزان قیمت خدمات یا محصولات شما بالاتر خواهد رفت. در این روش شما در ریسک شکست پروژه نیز سهیم خواهید بود که ممکن است درآمد شما را کاهش دهد.</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312724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این روش شما معیار مشخصی برای تاثیر بر قیمت تعیین میکنید و مشتری براساس دستاوردها و ارزشی که برایش ایجاد میشود هزینه بیشتری برای محصول شما میپردازد.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6454570"/>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گذاری براساس ارزش در پروژه هایی کارآمد است که شما از درآمدزایی آن مطمئن باشید به همین دلیل معمولا در شروع یک پروژه پیشنهاد نمیشود.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201607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11</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019166" y="1731710"/>
            <a:ext cx="833296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ترکیب انتخابی و بسته ای</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4772170"/>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با این روش شما عملا مزایای قیمت گذاری دسته ای و انتخابی را برای خود حفظ کرده اید.</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312724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200000"/>
              </a:lnSpc>
            </a:pPr>
            <a:r>
              <a:rPr lang="fa-IR" dirty="0" smtClean="0">
                <a:latin typeface="IRANYekan" panose="020B0506030804020204" pitchFamily="34" charset="-78"/>
                <a:cs typeface="IRANYekan" panose="020B0506030804020204" pitchFamily="34" charset="-78"/>
              </a:rPr>
              <a:t>خدمات سئو عموما پراکندگی زیادی دارند. برخی از آنها به هم وابسته و برخی مستقل هستند. در نتیجه پیشنهاد میشود خدمات خود را به چند دسته اصلی تقسیم کنید تا مشتری یک یا چند بسته را انتخاب کند.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5678428"/>
            <a:ext cx="1354099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بعنوان مثال خدمات شما در زمینه تولید و بازاریابی محتوا به چند بسته قیمتی متفاوت تقسیم میشود و همزمان خدمات سئو تکنیکال نیز در بسته های قیمت مجزا ارائه میگردد. مشتری میتواند از هر حوزه مربوط به خدمات شما یک بسته را متناسب با نیاز و بودجه خود انتخاب کند.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302155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12</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019166" y="1731710"/>
            <a:ext cx="833296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تناظر مجری و مشتری</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4795277"/>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شرکت های مجری و مشتریان را به دسته بندی های مشخصی تقسیم میکنیم.</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312724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موفقیت در پذیرش یک پروژه سئو و قیمت گذاری صحیح پیشنهاد میشود ترکیبی از این روش های قیمت گذاری مورد توجه قرار گیرد.</a:t>
            </a:r>
            <a:endParaRPr lang="fa-IR" dirty="0" smtClean="0">
              <a:latin typeface="IRANYekan" panose="020B0506030804020204" pitchFamily="34" charset="-78"/>
              <a:cs typeface="IRANYekan" panose="020B0506030804020204" pitchFamily="34" charset="-78"/>
            </a:endParaRPr>
          </a:p>
        </p:txBody>
      </p:sp>
      <p:grpSp>
        <p:nvGrpSpPr>
          <p:cNvPr id="7" name="Group 6"/>
          <p:cNvGrpSpPr/>
          <p:nvPr/>
        </p:nvGrpSpPr>
        <p:grpSpPr>
          <a:xfrm>
            <a:off x="11283697" y="6966560"/>
            <a:ext cx="7672448" cy="841256"/>
            <a:chOff x="11117200" y="4544807"/>
            <a:chExt cx="7672448" cy="841256"/>
          </a:xfrm>
        </p:grpSpPr>
        <p:sp>
          <p:nvSpPr>
            <p:cNvPr id="8" name="TextBox 7"/>
            <p:cNvSpPr txBox="1"/>
            <p:nvPr/>
          </p:nvSpPr>
          <p:spPr>
            <a:xfrm>
              <a:off x="11117200" y="4544807"/>
              <a:ext cx="707231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فریلنسر</a:t>
              </a:r>
              <a:endParaRPr lang="fa-IR" dirty="0">
                <a:latin typeface="IRANYekan" panose="020B0506030804020204" pitchFamily="34" charset="-78"/>
                <a:cs typeface="IRANYekan" panose="020B0506030804020204" pitchFamily="34" charset="-78"/>
              </a:endParaRPr>
            </a:p>
          </p:txBody>
        </p:sp>
        <p:grpSp>
          <p:nvGrpSpPr>
            <p:cNvPr id="9" name="Group 8"/>
            <p:cNvGrpSpPr/>
            <p:nvPr/>
          </p:nvGrpSpPr>
          <p:grpSpPr>
            <a:xfrm>
              <a:off x="18277114" y="4663508"/>
              <a:ext cx="512534" cy="656590"/>
              <a:chOff x="19242157" y="4531851"/>
              <a:chExt cx="1342374" cy="1719670"/>
            </a:xfrm>
          </p:grpSpPr>
          <p:sp>
            <p:nvSpPr>
              <p:cNvPr id="10" name="Oval 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TextBox 1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2" name="Group 11"/>
          <p:cNvGrpSpPr/>
          <p:nvPr/>
        </p:nvGrpSpPr>
        <p:grpSpPr>
          <a:xfrm>
            <a:off x="11868912" y="7916953"/>
            <a:ext cx="7087233" cy="841256"/>
            <a:chOff x="11702415" y="5495200"/>
            <a:chExt cx="7087233" cy="841256"/>
          </a:xfrm>
        </p:grpSpPr>
        <p:sp>
          <p:nvSpPr>
            <p:cNvPr id="14" name="TextBox 13"/>
            <p:cNvSpPr txBox="1"/>
            <p:nvPr/>
          </p:nvSpPr>
          <p:spPr>
            <a:xfrm>
              <a:off x="11702415" y="5495200"/>
              <a:ext cx="638319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شرکت نوپا</a:t>
              </a:r>
              <a:endParaRPr lang="fa-IR" dirty="0">
                <a:latin typeface="IRANYekan" panose="020B0506030804020204" pitchFamily="34" charset="-78"/>
                <a:cs typeface="IRANYekan" panose="020B0506030804020204" pitchFamily="34" charset="-78"/>
              </a:endParaRPr>
            </a:p>
          </p:txBody>
        </p:sp>
        <p:grpSp>
          <p:nvGrpSpPr>
            <p:cNvPr id="15" name="Group 14"/>
            <p:cNvGrpSpPr/>
            <p:nvPr/>
          </p:nvGrpSpPr>
          <p:grpSpPr>
            <a:xfrm>
              <a:off x="18277114" y="5587533"/>
              <a:ext cx="512534" cy="656590"/>
              <a:chOff x="19242157" y="4531851"/>
              <a:chExt cx="1342374" cy="1719670"/>
            </a:xfrm>
          </p:grpSpPr>
          <p:sp>
            <p:nvSpPr>
              <p:cNvPr id="16" name="Oval 15"/>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TextBox 1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8" name="Group 17"/>
          <p:cNvGrpSpPr/>
          <p:nvPr/>
        </p:nvGrpSpPr>
        <p:grpSpPr>
          <a:xfrm>
            <a:off x="11631168" y="8867346"/>
            <a:ext cx="7324977" cy="841256"/>
            <a:chOff x="11464671" y="6445593"/>
            <a:chExt cx="7324977" cy="841256"/>
          </a:xfrm>
        </p:grpSpPr>
        <p:sp>
          <p:nvSpPr>
            <p:cNvPr id="19" name="TextBox 18"/>
            <p:cNvSpPr txBox="1"/>
            <p:nvPr/>
          </p:nvSpPr>
          <p:spPr>
            <a:xfrm>
              <a:off x="11464671" y="6445593"/>
              <a:ext cx="662093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شرکت معتبر</a:t>
              </a:r>
              <a:endParaRPr lang="fa-IR" dirty="0">
                <a:latin typeface="IRANYekan" panose="020B0506030804020204" pitchFamily="34" charset="-78"/>
                <a:cs typeface="IRANYekan" panose="020B0506030804020204" pitchFamily="34" charset="-78"/>
              </a:endParaRPr>
            </a:p>
          </p:txBody>
        </p:sp>
        <p:grpSp>
          <p:nvGrpSpPr>
            <p:cNvPr id="20" name="Group 19"/>
            <p:cNvGrpSpPr/>
            <p:nvPr/>
          </p:nvGrpSpPr>
          <p:grpSpPr>
            <a:xfrm>
              <a:off x="18277114" y="6537926"/>
              <a:ext cx="512534" cy="656590"/>
              <a:chOff x="19242157" y="4531851"/>
              <a:chExt cx="1342374" cy="1719670"/>
            </a:xfrm>
          </p:grpSpPr>
          <p:sp>
            <p:nvSpPr>
              <p:cNvPr id="21" name="Oval 20"/>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2" name="TextBox 2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23" name="Group 22"/>
          <p:cNvGrpSpPr/>
          <p:nvPr/>
        </p:nvGrpSpPr>
        <p:grpSpPr>
          <a:xfrm>
            <a:off x="13697713" y="9817739"/>
            <a:ext cx="5258432" cy="841256"/>
            <a:chOff x="13531216" y="7395986"/>
            <a:chExt cx="5258432" cy="841256"/>
          </a:xfrm>
        </p:grpSpPr>
        <p:sp>
          <p:nvSpPr>
            <p:cNvPr id="24" name="TextBox 23"/>
            <p:cNvSpPr txBox="1"/>
            <p:nvPr/>
          </p:nvSpPr>
          <p:spPr>
            <a:xfrm>
              <a:off x="13531216" y="7395986"/>
              <a:ext cx="455439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فریلنسر معتبر</a:t>
              </a:r>
              <a:endParaRPr lang="fa-IR" dirty="0">
                <a:latin typeface="IRANYekan" panose="020B0506030804020204" pitchFamily="34" charset="-78"/>
                <a:cs typeface="IRANYekan" panose="020B0506030804020204" pitchFamily="34" charset="-78"/>
              </a:endParaRPr>
            </a:p>
          </p:txBody>
        </p:sp>
        <p:grpSp>
          <p:nvGrpSpPr>
            <p:cNvPr id="25" name="Group 24"/>
            <p:cNvGrpSpPr/>
            <p:nvPr/>
          </p:nvGrpSpPr>
          <p:grpSpPr>
            <a:xfrm>
              <a:off x="18277114" y="7488319"/>
              <a:ext cx="512534" cy="656590"/>
              <a:chOff x="19242157" y="4531851"/>
              <a:chExt cx="1342374" cy="1719670"/>
            </a:xfrm>
          </p:grpSpPr>
          <p:sp>
            <p:nvSpPr>
              <p:cNvPr id="26" name="Oval 25"/>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TextBox 2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28" name="Group 27"/>
          <p:cNvGrpSpPr/>
          <p:nvPr/>
        </p:nvGrpSpPr>
        <p:grpSpPr>
          <a:xfrm>
            <a:off x="3151633" y="6966560"/>
            <a:ext cx="7672448" cy="841256"/>
            <a:chOff x="11117200" y="4544807"/>
            <a:chExt cx="7672448" cy="841256"/>
          </a:xfrm>
        </p:grpSpPr>
        <p:sp>
          <p:nvSpPr>
            <p:cNvPr id="29" name="TextBox 28"/>
            <p:cNvSpPr txBox="1"/>
            <p:nvPr/>
          </p:nvSpPr>
          <p:spPr>
            <a:xfrm>
              <a:off x="11117200" y="4544807"/>
              <a:ext cx="707231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پروژه شخصی و ساده</a:t>
              </a:r>
              <a:endParaRPr lang="fa-IR" dirty="0">
                <a:latin typeface="IRANYekan" panose="020B0506030804020204" pitchFamily="34" charset="-78"/>
                <a:cs typeface="IRANYekan" panose="020B0506030804020204" pitchFamily="34" charset="-78"/>
              </a:endParaRPr>
            </a:p>
          </p:txBody>
        </p:sp>
        <p:grpSp>
          <p:nvGrpSpPr>
            <p:cNvPr id="30" name="Group 29"/>
            <p:cNvGrpSpPr/>
            <p:nvPr/>
          </p:nvGrpSpPr>
          <p:grpSpPr>
            <a:xfrm>
              <a:off x="18277114" y="4663508"/>
              <a:ext cx="512534" cy="656590"/>
              <a:chOff x="19242157" y="4531851"/>
              <a:chExt cx="1342374" cy="1719670"/>
            </a:xfrm>
          </p:grpSpPr>
          <p:sp>
            <p:nvSpPr>
              <p:cNvPr id="31" name="Oval 30"/>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2" name="TextBox 3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3" name="Group 32"/>
          <p:cNvGrpSpPr/>
          <p:nvPr/>
        </p:nvGrpSpPr>
        <p:grpSpPr>
          <a:xfrm>
            <a:off x="3736848" y="7916953"/>
            <a:ext cx="7087233" cy="841256"/>
            <a:chOff x="11702415" y="5495200"/>
            <a:chExt cx="7087233" cy="841256"/>
          </a:xfrm>
        </p:grpSpPr>
        <p:sp>
          <p:nvSpPr>
            <p:cNvPr id="34" name="TextBox 33"/>
            <p:cNvSpPr txBox="1"/>
            <p:nvPr/>
          </p:nvSpPr>
          <p:spPr>
            <a:xfrm>
              <a:off x="11702415" y="5495200"/>
              <a:ext cx="638319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پروژه شرکتی ساده</a:t>
              </a:r>
              <a:endParaRPr lang="fa-IR" dirty="0">
                <a:latin typeface="IRANYekan" panose="020B0506030804020204" pitchFamily="34" charset="-78"/>
                <a:cs typeface="IRANYekan" panose="020B0506030804020204" pitchFamily="34" charset="-78"/>
              </a:endParaRPr>
            </a:p>
          </p:txBody>
        </p:sp>
        <p:grpSp>
          <p:nvGrpSpPr>
            <p:cNvPr id="35" name="Group 34"/>
            <p:cNvGrpSpPr/>
            <p:nvPr/>
          </p:nvGrpSpPr>
          <p:grpSpPr>
            <a:xfrm>
              <a:off x="18277114" y="5587533"/>
              <a:ext cx="512534" cy="656590"/>
              <a:chOff x="19242157" y="4531851"/>
              <a:chExt cx="1342374" cy="1719670"/>
            </a:xfrm>
          </p:grpSpPr>
          <p:sp>
            <p:nvSpPr>
              <p:cNvPr id="36" name="Oval 35"/>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8" name="TextBox 37"/>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9" name="Group 38"/>
          <p:cNvGrpSpPr/>
          <p:nvPr/>
        </p:nvGrpSpPr>
        <p:grpSpPr>
          <a:xfrm>
            <a:off x="3499104" y="8867346"/>
            <a:ext cx="7324977" cy="841256"/>
            <a:chOff x="11464671" y="6445593"/>
            <a:chExt cx="7324977" cy="841256"/>
          </a:xfrm>
        </p:grpSpPr>
        <p:sp>
          <p:nvSpPr>
            <p:cNvPr id="40" name="TextBox 39"/>
            <p:cNvSpPr txBox="1"/>
            <p:nvPr/>
          </p:nvSpPr>
          <p:spPr>
            <a:xfrm>
              <a:off x="11464671" y="6445593"/>
              <a:ext cx="662093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پروژه شرکتی دشوار</a:t>
              </a:r>
              <a:endParaRPr lang="fa-IR" dirty="0">
                <a:latin typeface="IRANYekan" panose="020B0506030804020204" pitchFamily="34" charset="-78"/>
                <a:cs typeface="IRANYekan" panose="020B0506030804020204" pitchFamily="34" charset="-78"/>
              </a:endParaRPr>
            </a:p>
          </p:txBody>
        </p:sp>
        <p:grpSp>
          <p:nvGrpSpPr>
            <p:cNvPr id="41" name="Group 40"/>
            <p:cNvGrpSpPr/>
            <p:nvPr/>
          </p:nvGrpSpPr>
          <p:grpSpPr>
            <a:xfrm>
              <a:off x="18277114" y="6537926"/>
              <a:ext cx="512534" cy="656590"/>
              <a:chOff x="19242157" y="4531851"/>
              <a:chExt cx="1342374" cy="1719670"/>
            </a:xfrm>
          </p:grpSpPr>
          <p:sp>
            <p:nvSpPr>
              <p:cNvPr id="42" name="Oval 41"/>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5" name="TextBox 4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6" name="Group 45"/>
          <p:cNvGrpSpPr/>
          <p:nvPr/>
        </p:nvGrpSpPr>
        <p:grpSpPr>
          <a:xfrm>
            <a:off x="5565649" y="9817739"/>
            <a:ext cx="5258432" cy="841256"/>
            <a:chOff x="13531216" y="7395986"/>
            <a:chExt cx="5258432" cy="841256"/>
          </a:xfrm>
        </p:grpSpPr>
        <p:sp>
          <p:nvSpPr>
            <p:cNvPr id="47" name="TextBox 46"/>
            <p:cNvSpPr txBox="1"/>
            <p:nvPr/>
          </p:nvSpPr>
          <p:spPr>
            <a:xfrm>
              <a:off x="13531216" y="7395986"/>
              <a:ext cx="455439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پروژه رقابتی و پیچیده</a:t>
              </a:r>
              <a:endParaRPr lang="fa-IR" dirty="0">
                <a:latin typeface="IRANYekan" panose="020B0506030804020204" pitchFamily="34" charset="-78"/>
                <a:cs typeface="IRANYekan" panose="020B0506030804020204" pitchFamily="34" charset="-78"/>
              </a:endParaRPr>
            </a:p>
          </p:txBody>
        </p:sp>
        <p:grpSp>
          <p:nvGrpSpPr>
            <p:cNvPr id="48" name="Group 47"/>
            <p:cNvGrpSpPr/>
            <p:nvPr/>
          </p:nvGrpSpPr>
          <p:grpSpPr>
            <a:xfrm>
              <a:off x="18277114" y="7488319"/>
              <a:ext cx="512534" cy="656590"/>
              <a:chOff x="19242157" y="4531851"/>
              <a:chExt cx="1342374" cy="1719670"/>
            </a:xfrm>
          </p:grpSpPr>
          <p:sp>
            <p:nvSpPr>
              <p:cNvPr id="49" name="Oval 48"/>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0" name="TextBox 49"/>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
        <p:nvSpPr>
          <p:cNvPr id="51" name="TextBox 50"/>
          <p:cNvSpPr txBox="1"/>
          <p:nvPr/>
        </p:nvSpPr>
        <p:spPr>
          <a:xfrm>
            <a:off x="16405232" y="5869253"/>
            <a:ext cx="255091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sz="2800" b="1" dirty="0" smtClean="0">
                <a:latin typeface="IRANYekan" panose="020B0506030804020204" pitchFamily="34" charset="-78"/>
                <a:cs typeface="IRANYekan" panose="020B0506030804020204" pitchFamily="34" charset="-78"/>
              </a:rPr>
              <a:t>مجری</a:t>
            </a:r>
            <a:endParaRPr lang="fa-IR" sz="2800" b="1" dirty="0">
              <a:latin typeface="IRANYekan" panose="020B0506030804020204" pitchFamily="34" charset="-78"/>
              <a:cs typeface="IRANYekan" panose="020B0506030804020204" pitchFamily="34" charset="-78"/>
            </a:endParaRPr>
          </a:p>
        </p:txBody>
      </p:sp>
      <p:sp>
        <p:nvSpPr>
          <p:cNvPr id="52" name="TextBox 51"/>
          <p:cNvSpPr txBox="1"/>
          <p:nvPr/>
        </p:nvSpPr>
        <p:spPr>
          <a:xfrm>
            <a:off x="8273168" y="5855939"/>
            <a:ext cx="255091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sz="2800" b="1" dirty="0" smtClean="0">
                <a:latin typeface="IRANYekan" panose="020B0506030804020204" pitchFamily="34" charset="-78"/>
                <a:cs typeface="IRANYekan" panose="020B0506030804020204" pitchFamily="34" charset="-78"/>
              </a:rPr>
              <a:t>کارفرما</a:t>
            </a:r>
            <a:endParaRPr lang="fa-IR" sz="2800" b="1" dirty="0">
              <a:latin typeface="IRANYekan" panose="020B0506030804020204" pitchFamily="34" charset="-78"/>
              <a:cs typeface="IRANYekan" panose="020B0506030804020204" pitchFamily="34" charset="-78"/>
            </a:endParaRPr>
          </a:p>
        </p:txBody>
      </p:sp>
      <p:grpSp>
        <p:nvGrpSpPr>
          <p:cNvPr id="55" name="Group 54"/>
          <p:cNvGrpSpPr/>
          <p:nvPr/>
        </p:nvGrpSpPr>
        <p:grpSpPr>
          <a:xfrm>
            <a:off x="11283697" y="7387188"/>
            <a:ext cx="5121535" cy="950393"/>
            <a:chOff x="11283697" y="7387188"/>
            <a:chExt cx="5121535" cy="950393"/>
          </a:xfrm>
        </p:grpSpPr>
        <p:cxnSp>
          <p:nvCxnSpPr>
            <p:cNvPr id="4" name="Straight Arrow Connector 3"/>
            <p:cNvCxnSpPr>
              <a:endCxn id="8" idx="1"/>
            </p:cNvCxnSpPr>
            <p:nvPr/>
          </p:nvCxnSpPr>
          <p:spPr>
            <a:xfrm flipH="1" flipV="1">
              <a:off x="11283697" y="7387188"/>
              <a:ext cx="5121535" cy="26367"/>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p:cNvCxnSpPr/>
            <p:nvPr/>
          </p:nvCxnSpPr>
          <p:spPr>
            <a:xfrm flipH="1">
              <a:off x="11283698" y="7446889"/>
              <a:ext cx="5121534" cy="890692"/>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grpSp>
      <p:grpSp>
        <p:nvGrpSpPr>
          <p:cNvPr id="56" name="Group 55"/>
          <p:cNvGrpSpPr/>
          <p:nvPr/>
        </p:nvGrpSpPr>
        <p:grpSpPr>
          <a:xfrm>
            <a:off x="11277671" y="7387188"/>
            <a:ext cx="5121535" cy="1043428"/>
            <a:chOff x="11283698" y="6403461"/>
            <a:chExt cx="5121535" cy="1043428"/>
          </a:xfrm>
        </p:grpSpPr>
        <p:cxnSp>
          <p:nvCxnSpPr>
            <p:cNvPr id="57" name="Straight Arrow Connector 56"/>
            <p:cNvCxnSpPr>
              <a:endCxn id="8" idx="1"/>
            </p:cNvCxnSpPr>
            <p:nvPr/>
          </p:nvCxnSpPr>
          <p:spPr>
            <a:xfrm flipH="1" flipV="1">
              <a:off x="11289724" y="6403461"/>
              <a:ext cx="5115509" cy="1010095"/>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8" name="Straight Arrow Connector 57"/>
            <p:cNvCxnSpPr/>
            <p:nvPr/>
          </p:nvCxnSpPr>
          <p:spPr>
            <a:xfrm flipH="1" flipV="1">
              <a:off x="11283698" y="7353853"/>
              <a:ext cx="5121534" cy="93036"/>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grpSp>
      <p:grpSp>
        <p:nvGrpSpPr>
          <p:cNvPr id="68" name="Group 67"/>
          <p:cNvGrpSpPr/>
          <p:nvPr/>
        </p:nvGrpSpPr>
        <p:grpSpPr>
          <a:xfrm>
            <a:off x="11283698" y="8390266"/>
            <a:ext cx="5121535" cy="1918340"/>
            <a:chOff x="11283698" y="8390266"/>
            <a:chExt cx="5121535" cy="1918340"/>
          </a:xfrm>
        </p:grpSpPr>
        <p:grpSp>
          <p:nvGrpSpPr>
            <p:cNvPr id="61" name="Group 60"/>
            <p:cNvGrpSpPr/>
            <p:nvPr/>
          </p:nvGrpSpPr>
          <p:grpSpPr>
            <a:xfrm>
              <a:off x="11283698" y="8390266"/>
              <a:ext cx="5121535" cy="1043428"/>
              <a:chOff x="11283698" y="6403461"/>
              <a:chExt cx="5121535" cy="1043428"/>
            </a:xfrm>
          </p:grpSpPr>
          <p:cxnSp>
            <p:nvCxnSpPr>
              <p:cNvPr id="62" name="Straight Arrow Connector 61"/>
              <p:cNvCxnSpPr/>
              <p:nvPr/>
            </p:nvCxnSpPr>
            <p:spPr>
              <a:xfrm flipH="1" flipV="1">
                <a:off x="11289724" y="6403461"/>
                <a:ext cx="5115509" cy="1010095"/>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3" name="Straight Arrow Connector 62"/>
              <p:cNvCxnSpPr/>
              <p:nvPr/>
            </p:nvCxnSpPr>
            <p:spPr>
              <a:xfrm flipH="1" flipV="1">
                <a:off x="11283698" y="7353853"/>
                <a:ext cx="5121534" cy="93036"/>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grpSp>
        <p:cxnSp>
          <p:nvCxnSpPr>
            <p:cNvPr id="64" name="Straight Arrow Connector 63"/>
            <p:cNvCxnSpPr/>
            <p:nvPr/>
          </p:nvCxnSpPr>
          <p:spPr>
            <a:xfrm flipH="1">
              <a:off x="11314365" y="9453046"/>
              <a:ext cx="5067056" cy="855560"/>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grpSp>
      <p:grpSp>
        <p:nvGrpSpPr>
          <p:cNvPr id="70" name="Group 69"/>
          <p:cNvGrpSpPr/>
          <p:nvPr/>
        </p:nvGrpSpPr>
        <p:grpSpPr>
          <a:xfrm>
            <a:off x="11288196" y="9321886"/>
            <a:ext cx="5121535" cy="1043428"/>
            <a:chOff x="11283698" y="6403461"/>
            <a:chExt cx="5121535" cy="1043428"/>
          </a:xfrm>
        </p:grpSpPr>
        <p:cxnSp>
          <p:nvCxnSpPr>
            <p:cNvPr id="71" name="Straight Arrow Connector 70"/>
            <p:cNvCxnSpPr/>
            <p:nvPr/>
          </p:nvCxnSpPr>
          <p:spPr>
            <a:xfrm flipH="1" flipV="1">
              <a:off x="11289724" y="6403461"/>
              <a:ext cx="5115509" cy="1010095"/>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2" name="Straight Arrow Connector 71"/>
            <p:cNvCxnSpPr/>
            <p:nvPr/>
          </p:nvCxnSpPr>
          <p:spPr>
            <a:xfrm flipH="1" flipV="1">
              <a:off x="11283698" y="7353853"/>
              <a:ext cx="5121534" cy="93036"/>
            </a:xfrm>
            <a:prstGeom prst="straightConnector1">
              <a:avLst/>
            </a:prstGeom>
            <a:noFill/>
            <a:ln w="34925" cap="flat">
              <a:solidFill>
                <a:schemeClr val="accent2">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5150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right)">
                                      <p:cBhvr>
                                        <p:cTn id="64" dur="500"/>
                                        <p:tgtEl>
                                          <p:spTgt spid="55"/>
                                        </p:tgtEl>
                                      </p:cBhvr>
                                    </p:animEffec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right)">
                                      <p:cBhvr>
                                        <p:cTn id="69"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right)">
                                      <p:cBhvr>
                                        <p:cTn id="74" dur="500"/>
                                        <p:tgtEl>
                                          <p:spTgt spid="68"/>
                                        </p:tgtEl>
                                      </p:cBhvr>
                                    </p:animEffec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right)">
                                      <p:cBhvr>
                                        <p:cTn id="79"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1943943" y="12070056"/>
            <a:ext cx="487313" cy="471924"/>
          </a:xfrm>
        </p:spPr>
        <p:txBody>
          <a:bodyPr/>
          <a:lstStyle/>
          <a:p>
            <a:pPr>
              <a:defRPr/>
            </a:pPr>
            <a:fld id="{86CB4B4D-7CA3-9044-876B-883B54F8677D}" type="slidenum">
              <a:rPr lang="en-US">
                <a:solidFill>
                  <a:srgbClr val="515252">
                    <a:lumMod val="40000"/>
                    <a:lumOff val="60000"/>
                  </a:srgbClr>
                </a:solidFill>
                <a:latin typeface="IRANYekan(FaNum) Light" panose="020B0506030804020204" pitchFamily="34" charset="-78"/>
                <a:cs typeface="IRANYekan(FaNum) Light" panose="020B0506030804020204" pitchFamily="34" charset="-78"/>
              </a:rPr>
              <a:pPr>
                <a:defRPr/>
              </a:pPr>
              <a:t>13</a:t>
            </a:fld>
            <a:endParaRPr lang="en-US" dirty="0">
              <a:solidFill>
                <a:srgbClr val="515252">
                  <a:lumMod val="40000"/>
                  <a:lumOff val="60000"/>
                </a:srgbClr>
              </a:solidFill>
              <a:latin typeface="IRANYekan(FaNum) Light" panose="020B0506030804020204" pitchFamily="34" charset="-78"/>
              <a:cs typeface="IRANYekan(FaNum) Light" panose="020B0506030804020204" pitchFamily="34" charset="-78"/>
            </a:endParaRPr>
          </a:p>
        </p:txBody>
      </p:sp>
      <p:sp>
        <p:nvSpPr>
          <p:cNvPr id="7" name="TextBox 6"/>
          <p:cNvSpPr txBox="1"/>
          <p:nvPr/>
        </p:nvSpPr>
        <p:spPr>
          <a:xfrm>
            <a:off x="8855749" y="1500717"/>
            <a:ext cx="730648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1"/>
            <a:r>
              <a:rPr lang="fa-IR" sz="4000" b="1" dirty="0" smtClean="0">
                <a:solidFill>
                  <a:srgbClr val="DCDEE0">
                    <a:lumMod val="50000"/>
                  </a:srgbClr>
                </a:solidFill>
                <a:latin typeface="IRANYekan" panose="020B0506030804020204" pitchFamily="34" charset="-78"/>
                <a:ea typeface="Websima Rohan" charset="0"/>
                <a:cs typeface="IRANYekan" panose="020B0506030804020204" pitchFamily="34" charset="-78"/>
              </a:rPr>
              <a:t>برنامه </a:t>
            </a:r>
            <a:r>
              <a:rPr lang="fa-IR" sz="4000" b="1" smtClean="0">
                <a:solidFill>
                  <a:srgbClr val="DCDEE0">
                    <a:lumMod val="50000"/>
                  </a:srgbClr>
                </a:solidFill>
                <a:latin typeface="IRANYekan" panose="020B0506030804020204" pitchFamily="34" charset="-78"/>
                <a:ea typeface="Websima Rohan" charset="0"/>
                <a:cs typeface="IRANYekan" panose="020B0506030804020204" pitchFamily="34" charset="-78"/>
              </a:rPr>
              <a:t>زمان بندی و هزینه </a:t>
            </a:r>
            <a:r>
              <a:rPr lang="fa-IR" sz="4000" b="1" dirty="0" smtClean="0">
                <a:solidFill>
                  <a:srgbClr val="DCDEE0">
                    <a:lumMod val="50000"/>
                  </a:srgbClr>
                </a:solidFill>
                <a:latin typeface="IRANYekan" panose="020B0506030804020204" pitchFamily="34" charset="-78"/>
                <a:ea typeface="Websima Rohan" charset="0"/>
                <a:cs typeface="IRANYekan" panose="020B0506030804020204" pitchFamily="34" charset="-78"/>
              </a:rPr>
              <a:t>منصفانه</a:t>
            </a:r>
            <a:endParaRPr lang="fa-IR" sz="4000" b="1" dirty="0">
              <a:solidFill>
                <a:srgbClr val="DCDEE0">
                  <a:lumMod val="50000"/>
                </a:srgbClr>
              </a:solidFill>
              <a:latin typeface="IRANYekan" panose="020B0506030804020204" pitchFamily="34" charset="-78"/>
              <a:ea typeface="Websima Rohan" charset="0"/>
              <a:cs typeface="IRANYekan" panose="020B0506030804020204" pitchFamily="34" charset="-78"/>
            </a:endParaRPr>
          </a:p>
        </p:txBody>
      </p:sp>
      <p:grpSp>
        <p:nvGrpSpPr>
          <p:cNvPr id="3" name="Group 2"/>
          <p:cNvGrpSpPr/>
          <p:nvPr/>
        </p:nvGrpSpPr>
        <p:grpSpPr>
          <a:xfrm>
            <a:off x="3055549" y="8575554"/>
            <a:ext cx="19724905" cy="2301907"/>
            <a:chOff x="941408" y="4861951"/>
            <a:chExt cx="11073964" cy="867862"/>
          </a:xfrm>
        </p:grpSpPr>
        <p:cxnSp>
          <p:nvCxnSpPr>
            <p:cNvPr id="62" name="Straight Connector 61"/>
            <p:cNvCxnSpPr/>
            <p:nvPr/>
          </p:nvCxnSpPr>
          <p:spPr>
            <a:xfrm>
              <a:off x="962167" y="5522304"/>
              <a:ext cx="9344864" cy="0"/>
            </a:xfrm>
            <a:prstGeom prst="line">
              <a:avLst/>
            </a:prstGeom>
            <a:noFill/>
            <a:ln w="190500" cap="flat" cmpd="thinThick">
              <a:solidFill>
                <a:schemeClr val="bg2">
                  <a:lumMod val="75000"/>
                </a:schemeClr>
              </a:solidFill>
              <a:prstDash val="solid"/>
              <a:miter lim="800000"/>
              <a:headEnd type="none" w="sm" len="sm"/>
              <a:tailEnd type="none" w="sm" len="sm"/>
            </a:ln>
            <a:effectLst/>
            <a:sp3d/>
          </p:spPr>
          <p:style>
            <a:lnRef idx="0">
              <a:scrgbClr r="0" g="0" b="0"/>
            </a:lnRef>
            <a:fillRef idx="0">
              <a:scrgbClr r="0" g="0" b="0"/>
            </a:fillRef>
            <a:effectRef idx="0">
              <a:scrgbClr r="0" g="0" b="0"/>
            </a:effectRef>
            <a:fontRef idx="none"/>
          </p:style>
        </p:cxnSp>
        <p:cxnSp>
          <p:nvCxnSpPr>
            <p:cNvPr id="63" name="Straight Connector 62"/>
            <p:cNvCxnSpPr/>
            <p:nvPr/>
          </p:nvCxnSpPr>
          <p:spPr>
            <a:xfrm flipV="1">
              <a:off x="1080900"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4" name="Straight Connector 63"/>
            <p:cNvCxnSpPr/>
            <p:nvPr/>
          </p:nvCxnSpPr>
          <p:spPr>
            <a:xfrm flipV="1">
              <a:off x="10146956"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5" name="Straight Connector 64"/>
            <p:cNvCxnSpPr/>
            <p:nvPr/>
          </p:nvCxnSpPr>
          <p:spPr>
            <a:xfrm flipV="1">
              <a:off x="6261503"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6" name="Straight Connector 65"/>
            <p:cNvCxnSpPr/>
            <p:nvPr/>
          </p:nvCxnSpPr>
          <p:spPr>
            <a:xfrm flipV="1">
              <a:off x="3671202"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7" name="Straight Connector 66"/>
            <p:cNvCxnSpPr/>
            <p:nvPr/>
          </p:nvCxnSpPr>
          <p:spPr>
            <a:xfrm flipV="1">
              <a:off x="2376051"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8" name="Straight Connector 67"/>
            <p:cNvCxnSpPr/>
            <p:nvPr/>
          </p:nvCxnSpPr>
          <p:spPr>
            <a:xfrm flipV="1">
              <a:off x="8851804"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9" name="Straight Connector 68"/>
            <p:cNvCxnSpPr/>
            <p:nvPr/>
          </p:nvCxnSpPr>
          <p:spPr>
            <a:xfrm flipV="1">
              <a:off x="4966352"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70" name="Straight Connector 69"/>
            <p:cNvCxnSpPr/>
            <p:nvPr/>
          </p:nvCxnSpPr>
          <p:spPr>
            <a:xfrm flipV="1">
              <a:off x="7556654" y="5264591"/>
              <a:ext cx="0" cy="217676"/>
            </a:xfrm>
            <a:prstGeom prst="line">
              <a:avLst/>
            </a:prstGeom>
            <a:noFill/>
            <a:ln w="6350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71" name="TextBox 70"/>
            <p:cNvSpPr txBox="1"/>
            <p:nvPr/>
          </p:nvSpPr>
          <p:spPr>
            <a:xfrm>
              <a:off x="941408" y="4874757"/>
              <a:ext cx="27898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0</a:t>
              </a:r>
            </a:p>
          </p:txBody>
        </p:sp>
        <p:sp>
          <p:nvSpPr>
            <p:cNvPr id="72" name="TextBox 71"/>
            <p:cNvSpPr txBox="1"/>
            <p:nvPr/>
          </p:nvSpPr>
          <p:spPr>
            <a:xfrm>
              <a:off x="10007461" y="4861951"/>
              <a:ext cx="27898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7</a:t>
              </a:r>
            </a:p>
          </p:txBody>
        </p:sp>
        <p:sp>
          <p:nvSpPr>
            <p:cNvPr id="73" name="TextBox 72"/>
            <p:cNvSpPr txBox="1"/>
            <p:nvPr/>
          </p:nvSpPr>
          <p:spPr>
            <a:xfrm>
              <a:off x="8705690" y="4861953"/>
              <a:ext cx="27898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6</a:t>
              </a:r>
            </a:p>
          </p:txBody>
        </p:sp>
        <p:sp>
          <p:nvSpPr>
            <p:cNvPr id="74" name="TextBox 73"/>
            <p:cNvSpPr txBox="1"/>
            <p:nvPr/>
          </p:nvSpPr>
          <p:spPr>
            <a:xfrm>
              <a:off x="7407229" y="4861953"/>
              <a:ext cx="27898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5</a:t>
              </a:r>
            </a:p>
          </p:txBody>
        </p:sp>
        <p:sp>
          <p:nvSpPr>
            <p:cNvPr id="75" name="TextBox 74"/>
            <p:cNvSpPr txBox="1"/>
            <p:nvPr/>
          </p:nvSpPr>
          <p:spPr>
            <a:xfrm>
              <a:off x="6107113" y="4861953"/>
              <a:ext cx="27898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4</a:t>
              </a:r>
            </a:p>
          </p:txBody>
        </p:sp>
        <p:sp>
          <p:nvSpPr>
            <p:cNvPr id="76" name="TextBox 75"/>
            <p:cNvSpPr txBox="1"/>
            <p:nvPr/>
          </p:nvSpPr>
          <p:spPr>
            <a:xfrm>
              <a:off x="4819802" y="4861953"/>
              <a:ext cx="27898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3</a:t>
              </a:r>
            </a:p>
          </p:txBody>
        </p:sp>
        <p:sp>
          <p:nvSpPr>
            <p:cNvPr id="77" name="TextBox 76"/>
            <p:cNvSpPr txBox="1"/>
            <p:nvPr/>
          </p:nvSpPr>
          <p:spPr>
            <a:xfrm>
              <a:off x="3532489" y="4861953"/>
              <a:ext cx="27898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2</a:t>
              </a:r>
            </a:p>
          </p:txBody>
        </p:sp>
        <p:sp>
          <p:nvSpPr>
            <p:cNvPr id="78" name="TextBox 77"/>
            <p:cNvSpPr txBox="1"/>
            <p:nvPr/>
          </p:nvSpPr>
          <p:spPr>
            <a:xfrm>
              <a:off x="2241860" y="4861953"/>
              <a:ext cx="256357" cy="42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defTabSz="1651000"/>
              <a:r>
                <a:rPr lang="en-US" sz="4000" b="1" kern="1200" dirty="0">
                  <a:solidFill>
                    <a:srgbClr val="DCDEE0">
                      <a:lumMod val="75000"/>
                    </a:srgbClr>
                  </a:solidFill>
                  <a:latin typeface="IRANYekan" panose="020B0506030804020204" pitchFamily="34" charset="-78"/>
                  <a:cs typeface="IRANYekan" panose="020B0506030804020204" pitchFamily="34" charset="-78"/>
                </a:rPr>
                <a:t>1</a:t>
              </a:r>
            </a:p>
          </p:txBody>
        </p:sp>
        <p:sp>
          <p:nvSpPr>
            <p:cNvPr id="79" name="TextBox 78"/>
            <p:cNvSpPr txBox="1"/>
            <p:nvPr/>
          </p:nvSpPr>
          <p:spPr>
            <a:xfrm>
              <a:off x="10524589" y="5234720"/>
              <a:ext cx="1490783" cy="495093"/>
            </a:xfrm>
            <a:prstGeom prst="rect">
              <a:avLst/>
            </a:prstGeom>
            <a:noFill/>
            <a:ln w="571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algn="l" defTabSz="1651000"/>
              <a:r>
                <a:rPr lang="en-US" sz="4800" kern="1200" dirty="0">
                  <a:solidFill>
                    <a:srgbClr val="DCDEE0">
                      <a:lumMod val="75000"/>
                    </a:srgbClr>
                  </a:solidFill>
                  <a:latin typeface="IRANYekan" panose="020B0506030804020204" pitchFamily="34" charset="-78"/>
                  <a:cs typeface="IRANYekan" panose="020B0506030804020204" pitchFamily="34" charset="-78"/>
                </a:rPr>
                <a:t>Month</a:t>
              </a:r>
            </a:p>
          </p:txBody>
        </p:sp>
      </p:grpSp>
      <p:sp>
        <p:nvSpPr>
          <p:cNvPr id="5" name="TextBox 4"/>
          <p:cNvSpPr txBox="1"/>
          <p:nvPr/>
        </p:nvSpPr>
        <p:spPr>
          <a:xfrm>
            <a:off x="3304011" y="7270994"/>
            <a:ext cx="2306919" cy="851515"/>
          </a:xfrm>
          <a:prstGeom prst="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defTabSz="1651000"/>
            <a:r>
              <a:rPr lang="fa-IR" sz="2800" kern="1200" dirty="0" smtClean="0">
                <a:solidFill>
                  <a:srgbClr val="FFFFFF"/>
                </a:solidFill>
                <a:latin typeface="IRANYekan" panose="020B0506030804020204" pitchFamily="34" charset="-78"/>
                <a:cs typeface="IRANYekan" panose="020B0506030804020204" pitchFamily="34" charset="-78"/>
              </a:rPr>
              <a:t>اعتماد</a:t>
            </a:r>
            <a:endParaRPr lang="en-US" sz="2800" kern="1200" dirty="0">
              <a:solidFill>
                <a:srgbClr val="FFFFFF"/>
              </a:solidFill>
              <a:latin typeface="IRANYekan" panose="020B0506030804020204" pitchFamily="34" charset="-78"/>
              <a:cs typeface="IRANYekan" panose="020B0506030804020204" pitchFamily="34" charset="-78"/>
            </a:endParaRPr>
          </a:p>
        </p:txBody>
      </p:sp>
      <p:sp>
        <p:nvSpPr>
          <p:cNvPr id="82" name="TextBox 81"/>
          <p:cNvSpPr txBox="1"/>
          <p:nvPr/>
        </p:nvSpPr>
        <p:spPr>
          <a:xfrm>
            <a:off x="5629218" y="7270994"/>
            <a:ext cx="9245959" cy="851515"/>
          </a:xfrm>
          <a:prstGeom prst="rect">
            <a:avLst/>
          </a:prstGeom>
          <a:solidFill>
            <a:srgbClr val="00B0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defTabSz="1651000"/>
            <a:r>
              <a:rPr lang="fa-IR" sz="2800" kern="1200" dirty="0" smtClean="0">
                <a:solidFill>
                  <a:srgbClr val="FFFFFF"/>
                </a:solidFill>
                <a:latin typeface="IRANYekan" panose="020B0506030804020204" pitchFamily="34" charset="-78"/>
                <a:cs typeface="IRANYekan" panose="020B0506030804020204" pitchFamily="34" charset="-78"/>
              </a:rPr>
              <a:t>رضایت</a:t>
            </a:r>
            <a:endParaRPr lang="en-US" sz="2800" kern="1200" dirty="0">
              <a:solidFill>
                <a:srgbClr val="FFFFFF"/>
              </a:solidFill>
              <a:latin typeface="IRANYekan" panose="020B0506030804020204" pitchFamily="34" charset="-78"/>
              <a:cs typeface="IRANYekan" panose="020B0506030804020204" pitchFamily="34" charset="-78"/>
            </a:endParaRPr>
          </a:p>
        </p:txBody>
      </p:sp>
      <p:sp>
        <p:nvSpPr>
          <p:cNvPr id="83" name="TextBox 82"/>
          <p:cNvSpPr txBox="1"/>
          <p:nvPr/>
        </p:nvSpPr>
        <p:spPr>
          <a:xfrm>
            <a:off x="14897868" y="7270994"/>
            <a:ext cx="4554567" cy="851515"/>
          </a:xfrm>
          <a:prstGeom prst="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defTabSz="1651000"/>
            <a:r>
              <a:rPr lang="fa-IR" sz="2800" kern="1200" dirty="0" smtClean="0">
                <a:solidFill>
                  <a:srgbClr val="FFFFFF"/>
                </a:solidFill>
                <a:latin typeface="IRANYekan" panose="020B0506030804020204" pitchFamily="34" charset="-78"/>
                <a:cs typeface="IRANYekan" panose="020B0506030804020204" pitchFamily="34" charset="-78"/>
              </a:rPr>
              <a:t>درآمد</a:t>
            </a:r>
            <a:endParaRPr lang="en-US" sz="2800" kern="1200" dirty="0">
              <a:solidFill>
                <a:srgbClr val="FFFFFF"/>
              </a:solidFill>
              <a:latin typeface="IRANYekan" panose="020B0506030804020204" pitchFamily="34" charset="-78"/>
              <a:cs typeface="IRANYekan" panose="020B0506030804020204" pitchFamily="34" charset="-78"/>
            </a:endParaRPr>
          </a:p>
        </p:txBody>
      </p:sp>
      <p:cxnSp>
        <p:nvCxnSpPr>
          <p:cNvPr id="6" name="Straight Connector 5"/>
          <p:cNvCxnSpPr/>
          <p:nvPr/>
        </p:nvCxnSpPr>
        <p:spPr>
          <a:xfrm flipV="1">
            <a:off x="3304011" y="6548438"/>
            <a:ext cx="2286000" cy="6742"/>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5621217" y="5739042"/>
            <a:ext cx="9266878" cy="8202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940493" y="3928533"/>
            <a:ext cx="4577258" cy="1790189"/>
          </a:xfrm>
          <a:prstGeom prst="line">
            <a:avLst/>
          </a:prstGeom>
          <a:ln w="762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531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left)">
                                      <p:cBhvr>
                                        <p:cTn id="21" dur="500"/>
                                        <p:tgtEl>
                                          <p:spTgt spid="8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left)">
                                      <p:cBhvr>
                                        <p:cTn id="30" dur="500"/>
                                        <p:tgtEl>
                                          <p:spTgt spid="8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2"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14</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7866080" y="3418270"/>
            <a:ext cx="833296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پروژه شخصی</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262066" y="6477469"/>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این پروژه ها شما خدمات مورد نظر خود را با قیمت مشخص و وظایف از پیش تعیین شده برای مشتری ارسال میکنید و او براساس بودجه و شرایط خود آنها را انتخاب میکند.</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262066" y="481380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پروژه های شخصی معمولا بودجه فرد در ابتدا پایین بوده و در آینده نیز دستاورد بزرگی به همراه نخواهد داشت. در نتیجه بهترین استراتژی، قیمت گذاری انتخابی بسته ای است.</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262066" y="8141130"/>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پروژه های شخصی پس از کسب چند موفقیت مهم میتوانند به یک پروژه شرکتی ساده تبدیل شوند.</a:t>
            </a:r>
            <a:endParaRPr lang="fa-IR" dirty="0" smtClean="0">
              <a:latin typeface="IRANYekan" panose="020B0506030804020204" pitchFamily="34" charset="-78"/>
              <a:cs typeface="IRANYekan" panose="020B0506030804020204" pitchFamily="34" charset="-78"/>
            </a:endParaRPr>
          </a:p>
        </p:txBody>
      </p:sp>
      <p:sp>
        <p:nvSpPr>
          <p:cNvPr id="7" name="TextBox 6"/>
          <p:cNvSpPr txBox="1"/>
          <p:nvPr/>
        </p:nvSpPr>
        <p:spPr>
          <a:xfrm>
            <a:off x="5262066" y="9486755"/>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dirty="0" smtClean="0">
                <a:latin typeface="IRANYekan" panose="020B0506030804020204" pitchFamily="34" charset="-78"/>
                <a:cs typeface="IRANYekan" panose="020B0506030804020204" pitchFamily="34" charset="-78"/>
              </a:rPr>
              <a:t>سایت های آموزش شخصی، سایت بلاگ تخصصی، شرکت ها و تولیدی های نوپا</a:t>
            </a:r>
            <a:endParaRPr lang="fa-IR" dirty="0" smtClean="0">
              <a:latin typeface="IRANYekan" panose="020B0506030804020204" pitchFamily="34" charset="-78"/>
              <a:cs typeface="IRANYekan" panose="020B0506030804020204" pitchFamily="34"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429" y="721713"/>
            <a:ext cx="4282440" cy="2854960"/>
          </a:xfrm>
          <a:prstGeom prst="rect">
            <a:avLst/>
          </a:prstGeom>
        </p:spPr>
      </p:pic>
    </p:spTree>
    <p:extLst>
      <p:ext uri="{BB962C8B-B14F-4D97-AF65-F5344CB8AC3E}">
        <p14:creationId xmlns:p14="http://schemas.microsoft.com/office/powerpoint/2010/main" val="305814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429" y="745134"/>
            <a:ext cx="4282440" cy="2854960"/>
          </a:xfrm>
          <a:prstGeom prst="rect">
            <a:avLst/>
          </a:prstGeom>
        </p:spPr>
      </p:pic>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15</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172254" y="3311630"/>
            <a:ext cx="833296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پروژه شرکتی ساده</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568240" y="6370829"/>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به عنوان یک فریلنسر بهتر است در مرحله اعتماد از استراتژی قیمت دهی نفوذی استفاده کنید، در مرحله رضایت قیمت </a:t>
            </a:r>
            <a:r>
              <a:rPr lang="fa-IR" dirty="0" smtClean="0">
                <a:latin typeface="IRANYekan" panose="020B0506030804020204" pitchFamily="34" charset="-78"/>
                <a:cs typeface="IRANYekan" panose="020B0506030804020204" pitchFamily="34" charset="-78"/>
              </a:rPr>
              <a:t>گذاری اعتیادآور را امتحان کنید و تا پایان آن را ادامه دهید.</a:t>
            </a:r>
            <a:endParaRPr lang="fa-IR" dirty="0">
              <a:latin typeface="IRANYekan" panose="020B0506030804020204" pitchFamily="34" charset="-78"/>
              <a:cs typeface="IRANYekan" panose="020B0506030804020204" pitchFamily="34" charset="-78"/>
            </a:endParaRPr>
          </a:p>
        </p:txBody>
      </p:sp>
      <p:sp>
        <p:nvSpPr>
          <p:cNvPr id="43" name="TextBox 42"/>
          <p:cNvSpPr txBox="1"/>
          <p:nvPr/>
        </p:nvSpPr>
        <p:spPr>
          <a:xfrm>
            <a:off x="5568240" y="470716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معمولا شرکت های صنعتی یا خدماتی که تجارت آنها در اینترنت حضور نوپایی دارد، رقابت سختی برای کسب جایگاه ندارند در نتیجه به صرفه تر است که با فریلنسرها کار کنند و هم با شرکت های نوپا.</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568240" y="8034490"/>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پروژه های ساده قیمت گذاری براساس ارزش کسب شده پیشنهاد نمیشود.</a:t>
            </a:r>
            <a:endParaRPr lang="fa-IR" dirty="0" smtClean="0">
              <a:latin typeface="IRANYekan" panose="020B0506030804020204" pitchFamily="34" charset="-78"/>
              <a:cs typeface="IRANYekan" panose="020B0506030804020204" pitchFamily="34" charset="-78"/>
            </a:endParaRPr>
          </a:p>
        </p:txBody>
      </p:sp>
      <p:sp>
        <p:nvSpPr>
          <p:cNvPr id="7" name="TextBox 6"/>
          <p:cNvSpPr txBox="1"/>
          <p:nvPr/>
        </p:nvSpPr>
        <p:spPr>
          <a:xfrm>
            <a:off x="5568240" y="9380115"/>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dirty="0" smtClean="0">
                <a:latin typeface="IRANYekan" panose="020B0506030804020204" pitchFamily="34" charset="-78"/>
                <a:cs typeface="IRANYekan" panose="020B0506030804020204" pitchFamily="34" charset="-78"/>
              </a:rPr>
              <a:t>شرکت های خدماتی کوچک، شرکت هایی با محصولات و خدمات تخصصی</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401595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740" y="674691"/>
            <a:ext cx="4253815" cy="2835877"/>
          </a:xfrm>
          <a:prstGeom prst="rect">
            <a:avLst/>
          </a:prstGeom>
        </p:spPr>
      </p:pic>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16</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019166" y="3151965"/>
            <a:ext cx="833296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پروژه شرکتی دشوار</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6077687"/>
            <a:ext cx="1354099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بهتر است در مرحله اعتماد، از استراتژی قیمت دهی بسته ای - انتخابی استفاده کنید، در مرحله رضایت قیمت </a:t>
            </a:r>
            <a:r>
              <a:rPr lang="fa-IR" dirty="0" smtClean="0">
                <a:latin typeface="IRANYekan" panose="020B0506030804020204" pitchFamily="34" charset="-78"/>
                <a:cs typeface="IRANYekan" panose="020B0506030804020204" pitchFamily="34" charset="-78"/>
              </a:rPr>
              <a:t>گذاری اعتیادآور را امتحان کنید در مرحله درآمد از قیمت گذاری براساس ارزش کسب شده استفاده کنید.</a:t>
            </a:r>
            <a:endParaRPr lang="fa-IR" dirty="0">
              <a:latin typeface="IRANYekan" panose="020B0506030804020204" pitchFamily="34" charset="-78"/>
              <a:cs typeface="IRANYekan" panose="020B0506030804020204" pitchFamily="34" charset="-78"/>
            </a:endParaRPr>
          </a:p>
        </p:txBody>
      </p:sp>
      <p:sp>
        <p:nvSpPr>
          <p:cNvPr id="43" name="TextBox 42"/>
          <p:cNvSpPr txBox="1"/>
          <p:nvPr/>
        </p:nvSpPr>
        <p:spPr>
          <a:xfrm>
            <a:off x="5415152" y="4547503"/>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شرکت هایی که رقابت سختی در فضای اینترنت دارند معمولا کالا یا خدمات گرانقیمتی ارائه میدهند و تجربه های مثبت و منفی زیادی در حوزه سئو داشته اند.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8330324"/>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تجربه و شناخت این شرکت ها از فضای اینترنت موجب میشود که شما شرایط راحت تری برای مذاکره بر روی قیمت داشته باشید.</a:t>
            </a:r>
            <a:endParaRPr lang="fa-IR" dirty="0" smtClean="0">
              <a:latin typeface="IRANYekan" panose="020B0506030804020204" pitchFamily="34" charset="-78"/>
              <a:cs typeface="IRANYekan" panose="020B0506030804020204" pitchFamily="34" charset="-78"/>
            </a:endParaRPr>
          </a:p>
        </p:txBody>
      </p:sp>
      <p:sp>
        <p:nvSpPr>
          <p:cNvPr id="7" name="TextBox 6"/>
          <p:cNvSpPr txBox="1"/>
          <p:nvPr/>
        </p:nvSpPr>
        <p:spPr>
          <a:xfrm>
            <a:off x="5262066" y="10172535"/>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dirty="0" smtClean="0">
                <a:latin typeface="IRANYekan" panose="020B0506030804020204" pitchFamily="34" charset="-78"/>
                <a:cs typeface="IRANYekan" panose="020B0506030804020204" pitchFamily="34" charset="-78"/>
              </a:rPr>
              <a:t>شرکت های معتبر، شرکت هایی در حوزه های عمومی تر و رقابتی، فروشگاه اینترنتی تخصصی</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214594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7823" y="819861"/>
            <a:ext cx="4195648" cy="2797099"/>
          </a:xfrm>
          <a:prstGeom prst="rect">
            <a:avLst/>
          </a:prstGeom>
        </p:spPr>
      </p:pic>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17</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019166" y="3290258"/>
            <a:ext cx="833296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پروژه رقابتی و دشوار</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6358603"/>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با توجه به پیچیدگی بسیار و ریسک زیاد در موفقیت پروژه پیشنهاد میشود که فقط از سیاست قیمت گذاری بالا در این پروژه ها استفاده شود.</a:t>
            </a:r>
            <a:endParaRPr lang="fa-IR" dirty="0">
              <a:latin typeface="IRANYekan" panose="020B0506030804020204" pitchFamily="34" charset="-78"/>
              <a:cs typeface="IRANYekan" panose="020B0506030804020204" pitchFamily="34" charset="-78"/>
            </a:endParaRPr>
          </a:p>
        </p:txBody>
      </p:sp>
      <p:sp>
        <p:nvSpPr>
          <p:cNvPr id="43" name="TextBox 42"/>
          <p:cNvSpPr txBox="1"/>
          <p:nvPr/>
        </p:nvSpPr>
        <p:spPr>
          <a:xfrm>
            <a:off x="5415152" y="4685796"/>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پذیرش این دست پروژه نیازمند دانش و تجربه بسیار است و پیشنهاد میشود که فقط شرکت های معتبر و فریلنسرهای مطرح این دست پروژه ها را بپذیرند.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1" y="8031410"/>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دلیل پذیرش این روش قیمت دهی ترکیبی از اعتبار شما و شناخت کارفرما از میزان رقابت خود است و دادن قیمت پایین میتواند نتیجه معکوس داشته باشد.</a:t>
            </a:r>
            <a:endParaRPr lang="fa-IR" dirty="0" smtClean="0">
              <a:latin typeface="IRANYekan" panose="020B0506030804020204" pitchFamily="34" charset="-78"/>
              <a:cs typeface="IRANYekan" panose="020B0506030804020204" pitchFamily="34" charset="-78"/>
            </a:endParaRPr>
          </a:p>
        </p:txBody>
      </p:sp>
      <p:sp>
        <p:nvSpPr>
          <p:cNvPr id="7" name="TextBox 6"/>
          <p:cNvSpPr txBox="1"/>
          <p:nvPr/>
        </p:nvSpPr>
        <p:spPr>
          <a:xfrm>
            <a:off x="5262066" y="9704217"/>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dirty="0" smtClean="0">
                <a:latin typeface="IRANYekan" panose="020B0506030804020204" pitchFamily="34" charset="-78"/>
                <a:cs typeface="IRANYekan" panose="020B0506030804020204" pitchFamily="34" charset="-78"/>
              </a:rPr>
              <a:t>سرویس های پر رقابت اینترنتی مثل خرید بلیط هواپیما یا فروشگاه ها اینترنتی بزرگ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13987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18</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4849803" y="1480473"/>
            <a:ext cx="1467168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پیشنهاد شما چیست؟</a:t>
            </a:r>
            <a:endParaRPr lang="fa-IR" sz="4000" dirty="0">
              <a:latin typeface="IRANYekan" panose="020B0506030804020204" pitchFamily="34" charset="-78"/>
              <a:cs typeface="IRANYekan" panose="020B0506030804020204" pitchFamily="34" charset="-78"/>
            </a:endParaRPr>
          </a:p>
        </p:txBody>
      </p:sp>
      <p:sp>
        <p:nvSpPr>
          <p:cNvPr id="21" name="TextBox 20"/>
          <p:cNvSpPr txBox="1"/>
          <p:nvPr/>
        </p:nvSpPr>
        <p:spPr>
          <a:xfrm>
            <a:off x="5581646" y="8969382"/>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نظرات خود را در صفحه همین کارگاه در سایت </a:t>
            </a:r>
            <a:r>
              <a:rPr lang="en-US" b="1" dirty="0" smtClean="0">
                <a:latin typeface="IRANYekan" panose="020B0506030804020204" pitchFamily="34" charset="-78"/>
                <a:cs typeface="IRANYekan" panose="020B0506030804020204" pitchFamily="34" charset="-78"/>
              </a:rPr>
              <a:t>candoclub.ir</a:t>
            </a:r>
            <a:r>
              <a:rPr lang="fa-IR" b="1" dirty="0" smtClean="0">
                <a:latin typeface="IRANYekan" panose="020B0506030804020204" pitchFamily="34" charset="-78"/>
                <a:cs typeface="IRANYekan" panose="020B0506030804020204" pitchFamily="34" charset="-78"/>
              </a:rPr>
              <a:t> با دیگران به اشتراک بگذارید</a:t>
            </a:r>
            <a:endParaRPr lang="fa-IR" dirty="0" smtClean="0">
              <a:latin typeface="IRANYekan" panose="020B0506030804020204" pitchFamily="34" charset="-78"/>
              <a:cs typeface="IRANYekan" panose="020B0506030804020204" pitchFamily="34"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145" y="3655427"/>
            <a:ext cx="7116904" cy="5313955"/>
          </a:xfrm>
          <a:prstGeom prst="rect">
            <a:avLst/>
          </a:prstGeom>
        </p:spPr>
      </p:pic>
    </p:spTree>
    <p:extLst>
      <p:ext uri="{BB962C8B-B14F-4D97-AF65-F5344CB8AC3E}">
        <p14:creationId xmlns:p14="http://schemas.microsoft.com/office/powerpoint/2010/main" val="234153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24383996" cy="13709304"/>
          </a:xfrm>
          <a:prstGeom prst="rect">
            <a:avLst/>
          </a:prstGeom>
        </p:spPr>
      </p:pic>
    </p:spTree>
    <p:extLst>
      <p:ext uri="{BB962C8B-B14F-4D97-AF65-F5344CB8AC3E}">
        <p14:creationId xmlns:p14="http://schemas.microsoft.com/office/powerpoint/2010/main" val="4135784028"/>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2</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7" name="TextBox 6"/>
          <p:cNvSpPr txBox="1"/>
          <p:nvPr/>
        </p:nvSpPr>
        <p:spPr>
          <a:xfrm>
            <a:off x="6304394" y="9279570"/>
            <a:ext cx="11762510"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defTabSz="825500" rtl="0" eaLnBrk="1" fontAlgn="auto" latinLnBrk="0" hangingPunct="0">
              <a:lnSpc>
                <a:spcPct val="150000"/>
              </a:lnSpc>
              <a:spcBef>
                <a:spcPts val="0"/>
              </a:spcBef>
              <a:spcAft>
                <a:spcPts val="0"/>
              </a:spcAft>
              <a:buClrTx/>
              <a:buSzTx/>
              <a:buFontTx/>
              <a:buNone/>
              <a:tabLst/>
              <a:defRPr/>
            </a:pPr>
            <a:r>
              <a:rPr lang="fa-IR" sz="4400" noProof="0" dirty="0" smtClean="0">
                <a:solidFill>
                  <a:schemeClr val="bg1"/>
                </a:solidFill>
                <a:latin typeface="IRANYekan" panose="020B0506030804020204" pitchFamily="34" charset="-78"/>
                <a:cs typeface="IRANYekan" panose="020B0506030804020204" pitchFamily="34" charset="-78"/>
              </a:rPr>
              <a:t>بررسی استراتژی های قیمت گذاری</a:t>
            </a:r>
            <a:endParaRPr kumimoji="0" lang="en-US" sz="4400" b="0" i="0" u="none" strike="noStrike" kern="0" cap="none" spc="0" normalizeH="0" baseline="0" noProof="0" dirty="0">
              <a:ln>
                <a:noFill/>
              </a:ln>
              <a:solidFill>
                <a:schemeClr val="bg1"/>
              </a:solidFill>
              <a:effectLst/>
              <a:uLnTx/>
              <a:uFillTx/>
              <a:latin typeface="IRANYekan" panose="020B0506030804020204" pitchFamily="34" charset="-78"/>
              <a:cs typeface="IRANYekan" panose="020B0506030804020204" pitchFamily="34" charset="-78"/>
              <a:sym typeface="PT Serif"/>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552" y="2101529"/>
            <a:ext cx="9156193" cy="6867145"/>
          </a:xfrm>
          <a:prstGeom prst="rect">
            <a:avLst/>
          </a:prstGeom>
        </p:spPr>
      </p:pic>
    </p:spTree>
    <p:extLst>
      <p:ext uri="{BB962C8B-B14F-4D97-AF65-F5344CB8AC3E}">
        <p14:creationId xmlns:p14="http://schemas.microsoft.com/office/powerpoint/2010/main" val="39170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3</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485388" y="1731710"/>
            <a:ext cx="7400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عوامل تاثیر گذار بر قیمت</a:t>
            </a:r>
            <a:endParaRPr lang="fa-IR" sz="4000" dirty="0">
              <a:latin typeface="IRANYekan" panose="020B0506030804020204" pitchFamily="34" charset="-78"/>
              <a:cs typeface="IRANYekan" panose="020B0506030804020204" pitchFamily="34" charset="-78"/>
            </a:endParaRPr>
          </a:p>
        </p:txBody>
      </p:sp>
      <p:grpSp>
        <p:nvGrpSpPr>
          <p:cNvPr id="8" name="Group 7"/>
          <p:cNvGrpSpPr/>
          <p:nvPr/>
        </p:nvGrpSpPr>
        <p:grpSpPr>
          <a:xfrm>
            <a:off x="4981516" y="5126090"/>
            <a:ext cx="13808132" cy="841256"/>
            <a:chOff x="4981516" y="4544807"/>
            <a:chExt cx="13808132" cy="841256"/>
          </a:xfrm>
        </p:grpSpPr>
        <p:sp>
          <p:nvSpPr>
            <p:cNvPr id="9" name="TextBox 8"/>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میزان سختی پروژه و رقابت در این زمینه</a:t>
              </a:r>
              <a:endParaRPr lang="fa-IR" dirty="0">
                <a:latin typeface="IRANYekan" panose="020B0506030804020204" pitchFamily="34" charset="-78"/>
                <a:cs typeface="IRANYekan" panose="020B0506030804020204" pitchFamily="34" charset="-78"/>
              </a:endParaRPr>
            </a:p>
          </p:txBody>
        </p:sp>
        <p:grpSp>
          <p:nvGrpSpPr>
            <p:cNvPr id="10" name="Group 9"/>
            <p:cNvGrpSpPr/>
            <p:nvPr/>
          </p:nvGrpSpPr>
          <p:grpSpPr>
            <a:xfrm>
              <a:off x="18277114" y="4663508"/>
              <a:ext cx="512534" cy="656590"/>
              <a:chOff x="19242157" y="4531851"/>
              <a:chExt cx="1342374" cy="1719670"/>
            </a:xfrm>
          </p:grpSpPr>
          <p:sp>
            <p:nvSpPr>
              <p:cNvPr id="11" name="Oval 10"/>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TextBox 1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4" name="Group 13"/>
          <p:cNvGrpSpPr/>
          <p:nvPr/>
        </p:nvGrpSpPr>
        <p:grpSpPr>
          <a:xfrm>
            <a:off x="4877607" y="6076483"/>
            <a:ext cx="13912041" cy="841256"/>
            <a:chOff x="4877607" y="5495200"/>
            <a:chExt cx="13912041" cy="841256"/>
          </a:xfrm>
        </p:grpSpPr>
        <p:sp>
          <p:nvSpPr>
            <p:cNvPr id="15" name="TextBox 14"/>
            <p:cNvSpPr txBox="1"/>
            <p:nvPr/>
          </p:nvSpPr>
          <p:spPr>
            <a:xfrm>
              <a:off x="4877607" y="5495200"/>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تخصص و تجربه شما در انجام پروژه های مشابه</a:t>
              </a:r>
              <a:endParaRPr lang="fa-IR" dirty="0">
                <a:latin typeface="IRANYekan" panose="020B0506030804020204" pitchFamily="34" charset="-78"/>
                <a:cs typeface="IRANYekan" panose="020B0506030804020204" pitchFamily="34" charset="-78"/>
              </a:endParaRPr>
            </a:p>
          </p:txBody>
        </p:sp>
        <p:grpSp>
          <p:nvGrpSpPr>
            <p:cNvPr id="16" name="Group 15"/>
            <p:cNvGrpSpPr/>
            <p:nvPr/>
          </p:nvGrpSpPr>
          <p:grpSpPr>
            <a:xfrm>
              <a:off x="18277114" y="5587533"/>
              <a:ext cx="512534" cy="656590"/>
              <a:chOff x="19242157" y="4531851"/>
              <a:chExt cx="1342374" cy="1719670"/>
            </a:xfrm>
          </p:grpSpPr>
          <p:sp>
            <p:nvSpPr>
              <p:cNvPr id="17" name="Oval 16"/>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TextBox 17"/>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9" name="Group 18"/>
          <p:cNvGrpSpPr/>
          <p:nvPr/>
        </p:nvGrpSpPr>
        <p:grpSpPr>
          <a:xfrm>
            <a:off x="4877607" y="7026876"/>
            <a:ext cx="13912041" cy="841256"/>
            <a:chOff x="4877607" y="6445593"/>
            <a:chExt cx="13912041" cy="841256"/>
          </a:xfrm>
        </p:grpSpPr>
        <p:sp>
          <p:nvSpPr>
            <p:cNvPr id="20" name="TextBox 19"/>
            <p:cNvSpPr txBox="1"/>
            <p:nvPr/>
          </p:nvSpPr>
          <p:spPr>
            <a:xfrm>
              <a:off x="4877607" y="6445593"/>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حجم پروژه و تعداد نفر ساعت مورد نیاز برای انجام</a:t>
              </a:r>
              <a:endParaRPr lang="fa-IR" dirty="0">
                <a:latin typeface="IRANYekan" panose="020B0506030804020204" pitchFamily="34" charset="-78"/>
                <a:cs typeface="IRANYekan" panose="020B0506030804020204" pitchFamily="34" charset="-78"/>
              </a:endParaRPr>
            </a:p>
          </p:txBody>
        </p:sp>
        <p:grpSp>
          <p:nvGrpSpPr>
            <p:cNvPr id="24" name="Group 23"/>
            <p:cNvGrpSpPr/>
            <p:nvPr/>
          </p:nvGrpSpPr>
          <p:grpSpPr>
            <a:xfrm>
              <a:off x="18277114" y="6537926"/>
              <a:ext cx="512534" cy="656590"/>
              <a:chOff x="19242157" y="4531851"/>
              <a:chExt cx="1342374" cy="1719670"/>
            </a:xfrm>
          </p:grpSpPr>
          <p:sp>
            <p:nvSpPr>
              <p:cNvPr id="25" name="Oval 2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6" name="TextBox 2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27" name="Group 26"/>
          <p:cNvGrpSpPr/>
          <p:nvPr/>
        </p:nvGrpSpPr>
        <p:grpSpPr>
          <a:xfrm>
            <a:off x="4877607" y="7977269"/>
            <a:ext cx="13912041" cy="841256"/>
            <a:chOff x="4877607" y="7395986"/>
            <a:chExt cx="13912041" cy="841256"/>
          </a:xfrm>
        </p:grpSpPr>
        <p:sp>
          <p:nvSpPr>
            <p:cNvPr id="28" name="TextBox 27"/>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میزان درآمد یا ارزش پروژه برای کافرما</a:t>
              </a:r>
              <a:endParaRPr lang="fa-IR" dirty="0">
                <a:latin typeface="IRANYekan" panose="020B0506030804020204" pitchFamily="34" charset="-78"/>
                <a:cs typeface="IRANYekan" panose="020B0506030804020204" pitchFamily="34" charset="-78"/>
              </a:endParaRPr>
            </a:p>
          </p:txBody>
        </p:sp>
        <p:grpSp>
          <p:nvGrpSpPr>
            <p:cNvPr id="29" name="Group 28"/>
            <p:cNvGrpSpPr/>
            <p:nvPr/>
          </p:nvGrpSpPr>
          <p:grpSpPr>
            <a:xfrm>
              <a:off x="18277114" y="7488319"/>
              <a:ext cx="512534" cy="656590"/>
              <a:chOff x="19242157" y="4531851"/>
              <a:chExt cx="1342374" cy="1719670"/>
            </a:xfrm>
          </p:grpSpPr>
          <p:sp>
            <p:nvSpPr>
              <p:cNvPr id="30" name="Oval 2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TextBox 3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
        <p:nvSpPr>
          <p:cNvPr id="37" name="TextBox 36"/>
          <p:cNvSpPr txBox="1"/>
          <p:nvPr/>
        </p:nvSpPr>
        <p:spPr>
          <a:xfrm>
            <a:off x="5581648" y="322566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عوامل بسیاری بر قیمت گذاری پروژه های سئو تاثیرگذار هستند، ممکن است انجام یک پروژه مشخص با دستاورد یکسان توسط دو نفر هزینه و درآمد کاملا متفاوتی داشته باشد. مهمترین عوامل عبارتند از:</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42542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4</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485388" y="1731710"/>
            <a:ext cx="7400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ستراتژی های متداول قیمت گذاری</a:t>
            </a:r>
            <a:endParaRPr lang="fa-IR" sz="4000" dirty="0">
              <a:latin typeface="IRANYekan" panose="020B0506030804020204" pitchFamily="34" charset="-78"/>
              <a:cs typeface="IRANYekan" panose="020B0506030804020204" pitchFamily="34" charset="-78"/>
            </a:endParaRPr>
          </a:p>
        </p:txBody>
      </p:sp>
      <p:grpSp>
        <p:nvGrpSpPr>
          <p:cNvPr id="8" name="Group 7"/>
          <p:cNvGrpSpPr/>
          <p:nvPr/>
        </p:nvGrpSpPr>
        <p:grpSpPr>
          <a:xfrm>
            <a:off x="4688908" y="5198379"/>
            <a:ext cx="13808132" cy="841256"/>
            <a:chOff x="4981516" y="4544807"/>
            <a:chExt cx="13808132" cy="841256"/>
          </a:xfrm>
        </p:grpSpPr>
        <p:sp>
          <p:nvSpPr>
            <p:cNvPr id="9" name="TextBox 8"/>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گذاری نفوذی</a:t>
              </a:r>
              <a:endParaRPr lang="fa-IR" dirty="0">
                <a:latin typeface="IRANYekan" panose="020B0506030804020204" pitchFamily="34" charset="-78"/>
                <a:cs typeface="IRANYekan" panose="020B0506030804020204" pitchFamily="34" charset="-78"/>
              </a:endParaRPr>
            </a:p>
          </p:txBody>
        </p:sp>
        <p:grpSp>
          <p:nvGrpSpPr>
            <p:cNvPr id="10" name="Group 9"/>
            <p:cNvGrpSpPr/>
            <p:nvPr/>
          </p:nvGrpSpPr>
          <p:grpSpPr>
            <a:xfrm>
              <a:off x="18277114" y="4663508"/>
              <a:ext cx="512534" cy="656590"/>
              <a:chOff x="19242157" y="4531851"/>
              <a:chExt cx="1342374" cy="1719670"/>
            </a:xfrm>
          </p:grpSpPr>
          <p:sp>
            <p:nvSpPr>
              <p:cNvPr id="11" name="Oval 10"/>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TextBox 1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4" name="Group 13"/>
          <p:cNvGrpSpPr/>
          <p:nvPr/>
        </p:nvGrpSpPr>
        <p:grpSpPr>
          <a:xfrm>
            <a:off x="4584999" y="6122969"/>
            <a:ext cx="13912041" cy="841256"/>
            <a:chOff x="4877607" y="5495200"/>
            <a:chExt cx="13912041" cy="841256"/>
          </a:xfrm>
        </p:grpSpPr>
        <p:sp>
          <p:nvSpPr>
            <p:cNvPr id="15" name="TextBox 14"/>
            <p:cNvSpPr txBox="1"/>
            <p:nvPr/>
          </p:nvSpPr>
          <p:spPr>
            <a:xfrm>
              <a:off x="4877607" y="5495200"/>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گذاری بالا</a:t>
              </a:r>
              <a:endParaRPr lang="fa-IR" dirty="0">
                <a:latin typeface="IRANYekan" panose="020B0506030804020204" pitchFamily="34" charset="-78"/>
                <a:cs typeface="IRANYekan" panose="020B0506030804020204" pitchFamily="34" charset="-78"/>
              </a:endParaRPr>
            </a:p>
          </p:txBody>
        </p:sp>
        <p:grpSp>
          <p:nvGrpSpPr>
            <p:cNvPr id="16" name="Group 15"/>
            <p:cNvGrpSpPr/>
            <p:nvPr/>
          </p:nvGrpSpPr>
          <p:grpSpPr>
            <a:xfrm>
              <a:off x="18277114" y="5587533"/>
              <a:ext cx="512534" cy="656590"/>
              <a:chOff x="19242157" y="4531851"/>
              <a:chExt cx="1342374" cy="1719670"/>
            </a:xfrm>
          </p:grpSpPr>
          <p:sp>
            <p:nvSpPr>
              <p:cNvPr id="17" name="Oval 16"/>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TextBox 17"/>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9" name="Group 18"/>
          <p:cNvGrpSpPr/>
          <p:nvPr/>
        </p:nvGrpSpPr>
        <p:grpSpPr>
          <a:xfrm>
            <a:off x="4584999" y="7047559"/>
            <a:ext cx="13912041" cy="841256"/>
            <a:chOff x="4877607" y="6445593"/>
            <a:chExt cx="13912041" cy="841256"/>
          </a:xfrm>
        </p:grpSpPr>
        <p:sp>
          <p:nvSpPr>
            <p:cNvPr id="20" name="TextBox 19"/>
            <p:cNvSpPr txBox="1"/>
            <p:nvPr/>
          </p:nvSpPr>
          <p:spPr>
            <a:xfrm>
              <a:off x="4877607" y="6445593"/>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گذاری پکیجی</a:t>
              </a:r>
              <a:endParaRPr lang="fa-IR" dirty="0">
                <a:latin typeface="IRANYekan" panose="020B0506030804020204" pitchFamily="34" charset="-78"/>
                <a:cs typeface="IRANYekan" panose="020B0506030804020204" pitchFamily="34" charset="-78"/>
              </a:endParaRPr>
            </a:p>
          </p:txBody>
        </p:sp>
        <p:grpSp>
          <p:nvGrpSpPr>
            <p:cNvPr id="24" name="Group 23"/>
            <p:cNvGrpSpPr/>
            <p:nvPr/>
          </p:nvGrpSpPr>
          <p:grpSpPr>
            <a:xfrm>
              <a:off x="18277114" y="6537926"/>
              <a:ext cx="512534" cy="656590"/>
              <a:chOff x="19242157" y="4531851"/>
              <a:chExt cx="1342374" cy="1719670"/>
            </a:xfrm>
          </p:grpSpPr>
          <p:sp>
            <p:nvSpPr>
              <p:cNvPr id="25" name="Oval 2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6" name="TextBox 2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27" name="Group 26"/>
          <p:cNvGrpSpPr/>
          <p:nvPr/>
        </p:nvGrpSpPr>
        <p:grpSpPr>
          <a:xfrm>
            <a:off x="4584999" y="8896739"/>
            <a:ext cx="13912041" cy="841256"/>
            <a:chOff x="4877607" y="7395986"/>
            <a:chExt cx="13912041" cy="841256"/>
          </a:xfrm>
        </p:grpSpPr>
        <p:sp>
          <p:nvSpPr>
            <p:cNvPr id="28" name="TextBox 27"/>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گذاری اعتیاد آور</a:t>
              </a:r>
              <a:endParaRPr lang="fa-IR" dirty="0">
                <a:latin typeface="IRANYekan" panose="020B0506030804020204" pitchFamily="34" charset="-78"/>
                <a:cs typeface="IRANYekan" panose="020B0506030804020204" pitchFamily="34" charset="-78"/>
              </a:endParaRPr>
            </a:p>
          </p:txBody>
        </p:sp>
        <p:grpSp>
          <p:nvGrpSpPr>
            <p:cNvPr id="29" name="Group 28"/>
            <p:cNvGrpSpPr/>
            <p:nvPr/>
          </p:nvGrpSpPr>
          <p:grpSpPr>
            <a:xfrm>
              <a:off x="18277114" y="7488319"/>
              <a:ext cx="512534" cy="656590"/>
              <a:chOff x="19242157" y="4531851"/>
              <a:chExt cx="1342374" cy="1719670"/>
            </a:xfrm>
          </p:grpSpPr>
          <p:sp>
            <p:nvSpPr>
              <p:cNvPr id="30" name="Oval 2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TextBox 3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5</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
        <p:nvSpPr>
          <p:cNvPr id="37" name="TextBox 36"/>
          <p:cNvSpPr txBox="1"/>
          <p:nvPr/>
        </p:nvSpPr>
        <p:spPr>
          <a:xfrm>
            <a:off x="5415152" y="3206706"/>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دنیای تجارت روش های مختلفی برای قیمت گذاری محصول یا خدمت شما وجود دارد که بستگی مستقیم با برند شما و نوع مخاطب دارد. روش هایی که میتوان در پروژه های سئو استفاده کرد عبارتند از:</a:t>
            </a:r>
            <a:endParaRPr lang="fa-IR" dirty="0" smtClean="0">
              <a:latin typeface="IRANYekan" panose="020B0506030804020204" pitchFamily="34" charset="-78"/>
              <a:cs typeface="IRANYekan" panose="020B0506030804020204" pitchFamily="34" charset="-78"/>
            </a:endParaRPr>
          </a:p>
        </p:txBody>
      </p:sp>
      <p:grpSp>
        <p:nvGrpSpPr>
          <p:cNvPr id="32" name="Group 31"/>
          <p:cNvGrpSpPr/>
          <p:nvPr/>
        </p:nvGrpSpPr>
        <p:grpSpPr>
          <a:xfrm>
            <a:off x="4584999" y="9821328"/>
            <a:ext cx="13912041" cy="841256"/>
            <a:chOff x="4877607" y="7395986"/>
            <a:chExt cx="13912041" cy="841256"/>
          </a:xfrm>
        </p:grpSpPr>
        <p:sp>
          <p:nvSpPr>
            <p:cNvPr id="33" name="TextBox 32"/>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قیمت گذاری بر پایه ارزش ایجاد </a:t>
              </a:r>
              <a:r>
                <a:rPr lang="fa-IR" dirty="0" smtClean="0">
                  <a:latin typeface="IRANYekan" panose="020B0506030804020204" pitchFamily="34" charset="-78"/>
                  <a:cs typeface="IRANYekan" panose="020B0506030804020204" pitchFamily="34" charset="-78"/>
                </a:rPr>
                <a:t>شده</a:t>
              </a:r>
              <a:endParaRPr lang="fa-IR" dirty="0">
                <a:latin typeface="IRANYekan" panose="020B0506030804020204" pitchFamily="34" charset="-78"/>
                <a:cs typeface="IRANYekan" panose="020B0506030804020204" pitchFamily="34" charset="-78"/>
              </a:endParaRPr>
            </a:p>
          </p:txBody>
        </p:sp>
        <p:grpSp>
          <p:nvGrpSpPr>
            <p:cNvPr id="34" name="Group 33"/>
            <p:cNvGrpSpPr/>
            <p:nvPr/>
          </p:nvGrpSpPr>
          <p:grpSpPr>
            <a:xfrm>
              <a:off x="18277114" y="7488319"/>
              <a:ext cx="512534" cy="656590"/>
              <a:chOff x="19242157" y="4531851"/>
              <a:chExt cx="1342374" cy="1719670"/>
            </a:xfrm>
          </p:grpSpPr>
          <p:sp>
            <p:nvSpPr>
              <p:cNvPr id="35" name="Oval 3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6" name="TextBox 3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6</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8" name="Group 37"/>
          <p:cNvGrpSpPr/>
          <p:nvPr/>
        </p:nvGrpSpPr>
        <p:grpSpPr>
          <a:xfrm>
            <a:off x="4584999" y="7972149"/>
            <a:ext cx="13912041" cy="841256"/>
            <a:chOff x="4877607" y="7395986"/>
            <a:chExt cx="13912041" cy="841256"/>
          </a:xfrm>
        </p:grpSpPr>
        <p:sp>
          <p:nvSpPr>
            <p:cNvPr id="39" name="TextBox 38"/>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گذاری انتخابی</a:t>
              </a:r>
              <a:endParaRPr lang="fa-IR" dirty="0">
                <a:latin typeface="IRANYekan" panose="020B0506030804020204" pitchFamily="34" charset="-78"/>
                <a:cs typeface="IRANYekan" panose="020B0506030804020204" pitchFamily="34" charset="-78"/>
              </a:endParaRPr>
            </a:p>
          </p:txBody>
        </p:sp>
        <p:grpSp>
          <p:nvGrpSpPr>
            <p:cNvPr id="40" name="Group 39"/>
            <p:cNvGrpSpPr/>
            <p:nvPr/>
          </p:nvGrpSpPr>
          <p:grpSpPr>
            <a:xfrm>
              <a:off x="18277114" y="7488319"/>
              <a:ext cx="512534" cy="656590"/>
              <a:chOff x="19242157" y="4531851"/>
              <a:chExt cx="1342374" cy="1719670"/>
            </a:xfrm>
          </p:grpSpPr>
          <p:sp>
            <p:nvSpPr>
              <p:cNvPr id="41" name="Oval 40"/>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TextBox 4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2944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5</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485388" y="1731710"/>
            <a:ext cx="7400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قیمت گذاری نفوذی</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3206706"/>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این روش معمولا تلاش میشود با ارائه قیمت پایین در مقایسه با بازار (به صورت مصنوعی) تعداد مشتریان را در بازه زمانی کوتاهی افزایش دهند.</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4927924"/>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بعد از جلب اعتماد مشتریان و شروع پروژه قیمت ها به تدریج افزایش یافته و حاشیه سود مجری افزایش پیدا میکند. </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6649142"/>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یکی از مثال های رایج برای این مدل قیمت گذاری شرکت های تپسی و اسنپ در ایران هستند.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16134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6</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485388" y="1731710"/>
            <a:ext cx="7400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قیمت گذاری بالا</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3206706"/>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برخلاف قیمت گذاری نفوذی در این روش تلاش میشود با ارائه قیمت های بالا رضایت مشتریان جلب شود! زمانیکه برند شما شناخته شده و معتبر است این روش قیمت گذاری کارآمد است.</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4927924"/>
            <a:ext cx="1354099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انجام پروژه های بزرگ و با رقابت زیاد معمولا قیمت گذاری بالا پیشنهاد میشود. شرکت هایی که در رقابت سنگین در حوزه سئو هستند به خوبی میدانند که با هزینه های پایین نمیتوانند موفقیت چشم گیری داشته باشند. در نتیجه قیمت دهی بالا برای آنها جذاب تر است.</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7387805"/>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دهی بالا نیازمند اعتبار و سابقه زیاد است، در ایران برند هاکوپیان از این روش برای قیمت گذاری محصولات خود استفاده میکند.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9415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7</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485388" y="1731710"/>
            <a:ext cx="7400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قیمت گذاری پکیجی</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4790909"/>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بسیاری از خدمات سئو به تنهایی ارزش بالایی نداشته و نمیتوان برای آنها قیمت بالایی تقاضا کرد ولی زمانیکه به صورت یک پکیج ارائه میشوند ارزش بیشتری از دید مشتری دارند.</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312724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این روش معمولا محصولات و خدماتی که ارزش بالایی ندارند در کنار آنهایی که بسیار ارزشمند هستند قرار گرفته (در یک بسته) و مشتری مجبور میشود که هزینه همه آنها را به صورت یکجا بپردازد.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6454570"/>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 معمولا فعالیت هایی که در حوزه تولید محتوا و مدیریت سایت انجام میشوند اگر به تنهایی قیمت گذاری شوند ارزش پایینی خواهند داشت ولی در یک بسته با قیمت بالاتری فروخته میشوند.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36401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8</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485388" y="1731710"/>
            <a:ext cx="7400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قیمت گذاری انتخابی</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4790909"/>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فرآیند های مرتبط با سئو معمولا اثرگذاری بالایی بر یکدیگر دارند و قیمت گذاری انتخابی ممکن است باعث حذف بخشی از این فرآیند شده و شانس موفقیت آن را کاهش دهد.</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312724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 خلاف قیمت گذاری دسته ای، در اینجا مشتری قیمت هر محصول یا خدمت به صورت مجزا مشخص شده است و مشتری میتواند براساس نیاز خود آن را انتخاب کند.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6454570"/>
            <a:ext cx="135409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قیمت </a:t>
            </a:r>
            <a:r>
              <a:rPr lang="fa-IR" dirty="0">
                <a:latin typeface="IRANYekan" panose="020B0506030804020204" pitchFamily="34" charset="-78"/>
                <a:cs typeface="IRANYekan" panose="020B0506030804020204" pitchFamily="34" charset="-78"/>
              </a:rPr>
              <a:t>گذاری انتخابی حس اعتماد بیشتری </a:t>
            </a:r>
            <a:r>
              <a:rPr lang="fa-IR" dirty="0" smtClean="0">
                <a:latin typeface="IRANYekan" panose="020B0506030804020204" pitchFamily="34" charset="-78"/>
                <a:cs typeface="IRANYekan" panose="020B0506030804020204" pitchFamily="34" charset="-78"/>
              </a:rPr>
              <a:t>به مشتری منتقل میکند.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416536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9</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485388" y="1731710"/>
            <a:ext cx="7400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قیمت گذاری اعتیاد آور</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415152" y="4790909"/>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بعنوان مثال شرکت های تولید کننده پرینتر هزینه نسبتا پایینی برای دستگاه دریافت میکنند ولی قیمت کارتریج و شارژ آن که به صورت مستمر انجام میشود هزینه بالایی خواهد داشت.</a:t>
            </a:r>
            <a:endParaRPr lang="fa-IR" dirty="0" smtClean="0">
              <a:latin typeface="IRANYekan" panose="020B0506030804020204" pitchFamily="34" charset="-78"/>
              <a:cs typeface="IRANYekan" panose="020B0506030804020204" pitchFamily="34" charset="-78"/>
            </a:endParaRPr>
          </a:p>
        </p:txBody>
      </p:sp>
      <p:sp>
        <p:nvSpPr>
          <p:cNvPr id="43" name="TextBox 42"/>
          <p:cNvSpPr txBox="1"/>
          <p:nvPr/>
        </p:nvSpPr>
        <p:spPr>
          <a:xfrm>
            <a:off x="5415152" y="3127248"/>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این روش معمولا محصول اولیه قیمت مناسبی دارد ولی آپشن ها و امکانات جانبی آن هزینه های بالایی داشته و به صورت مستمر از مشتری دریافت میشود.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415152" y="6454570"/>
            <a:ext cx="1354099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این روش در پروژه های سئو معمولا مشکلات و اختلاف نظرهای زیادی را ایجاد میکند. اگر به این هزینه های جانبی اشاره ای نشده باشد دریافت آن در آینده دشوار خواهد بود.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281332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43" grpId="0"/>
      <p:bldP spid="4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515252"/>
      </a:dk1>
      <a:lt1>
        <a:srgbClr val="523C01"/>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PT Serif"/>
        <a:ea typeface="PT Serif"/>
        <a:cs typeface="PT Seri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515252"/>
      </a:dk1>
      <a:lt1>
        <a:srgbClr val="523C01"/>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PT Serif"/>
        <a:ea typeface="PT Serif"/>
        <a:cs typeface="PT Seri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PT Serif"/>
        <a:ea typeface="PT Serif"/>
        <a:cs typeface="PT Seri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12828</TotalTime>
  <Words>1391</Words>
  <Application>Microsoft Office PowerPoint</Application>
  <PresentationFormat>Custom</PresentationFormat>
  <Paragraphs>126</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PT Serif</vt:lpstr>
      <vt:lpstr>IRANYekan(FaNum) Light</vt:lpstr>
      <vt:lpstr>IRANYekan</vt:lpstr>
      <vt:lpstr>Helvetica Light</vt:lpstr>
      <vt:lpstr>Helvetica Neue</vt:lpstr>
      <vt:lpstr>Montserrat-Regular</vt:lpstr>
      <vt:lpstr>Websima Rohan</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Amin Esmaeili</Manager>
  <Company>Websima.com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Cando 1</dc:title>
  <dc:subject>Calculate Price of Reportage ads</dc:subject>
  <dc:creator>websima017</dc:creator>
  <cp:keywords>SEO, Websima</cp:keywords>
  <cp:lastModifiedBy>Moorche</cp:lastModifiedBy>
  <cp:revision>531</cp:revision>
  <cp:lastPrinted>2018-02-10T12:59:38Z</cp:lastPrinted>
  <dcterms:modified xsi:type="dcterms:W3CDTF">2018-09-16T06:54:12Z</dcterms:modified>
  <cp:contentStatus/>
</cp:coreProperties>
</file>