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4.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6.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24" r:id="rId2"/>
    <p:sldMasterId id="2147483776" r:id="rId3"/>
    <p:sldMasterId id="2147483828" r:id="rId4"/>
    <p:sldMasterId id="2147483880" r:id="rId5"/>
    <p:sldMasterId id="2147483932" r:id="rId6"/>
    <p:sldMasterId id="2147483984" r:id="rId7"/>
  </p:sldMasterIdLst>
  <p:sldIdLst>
    <p:sldId id="266" r:id="rId8"/>
    <p:sldId id="954" r:id="rId9"/>
    <p:sldId id="621" r:id="rId10"/>
    <p:sldId id="700" r:id="rId11"/>
    <p:sldId id="433" r:id="rId12"/>
    <p:sldId id="701" r:id="rId13"/>
    <p:sldId id="695" r:id="rId14"/>
    <p:sldId id="702" r:id="rId15"/>
    <p:sldId id="703" r:id="rId16"/>
    <p:sldId id="798" r:id="rId17"/>
    <p:sldId id="799" r:id="rId18"/>
    <p:sldId id="704" r:id="rId19"/>
    <p:sldId id="801" r:id="rId20"/>
    <p:sldId id="802" r:id="rId21"/>
    <p:sldId id="935" r:id="rId22"/>
    <p:sldId id="691" r:id="rId23"/>
    <p:sldId id="803" r:id="rId24"/>
    <p:sldId id="937" r:id="rId25"/>
    <p:sldId id="938" r:id="rId26"/>
    <p:sldId id="939" r:id="rId27"/>
    <p:sldId id="936" r:id="rId28"/>
    <p:sldId id="940" r:id="rId29"/>
    <p:sldId id="454" r:id="rId30"/>
    <p:sldId id="901" r:id="rId31"/>
    <p:sldId id="476" r:id="rId32"/>
    <p:sldId id="941" r:id="rId33"/>
    <p:sldId id="942" r:id="rId34"/>
    <p:sldId id="284" r:id="rId35"/>
    <p:sldId id="320" r:id="rId36"/>
    <p:sldId id="947" r:id="rId37"/>
    <p:sldId id="948" r:id="rId38"/>
    <p:sldId id="950" r:id="rId39"/>
    <p:sldId id="951" r:id="rId40"/>
    <p:sldId id="949" r:id="rId41"/>
    <p:sldId id="952" r:id="rId42"/>
    <p:sldId id="944" r:id="rId43"/>
    <p:sldId id="945" r:id="rId44"/>
    <p:sldId id="946"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00"/>
    <p:restoredTop sz="94675"/>
  </p:normalViewPr>
  <p:slideViewPr>
    <p:cSldViewPr snapToGrid="0" snapToObjects="1">
      <p:cViewPr varScale="1">
        <p:scale>
          <a:sx n="117" d="100"/>
          <a:sy n="117" d="100"/>
        </p:scale>
        <p:origin x="1672" y="17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929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345071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06019"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57137949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3720708" y="4000602"/>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1741959" y="2841596"/>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236790" y="1682591"/>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441793" y="3429000"/>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1559076" y="4588005"/>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107157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5421682" y="275769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5421682" y="239598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5421682" y="203428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5421682" y="167257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00917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4246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13_Blank">
    <p:spTree>
      <p:nvGrpSpPr>
        <p:cNvPr id="1" name=""/>
        <p:cNvGrpSpPr/>
        <p:nvPr/>
      </p:nvGrpSpPr>
      <p:grpSpPr>
        <a:xfrm>
          <a:off x="0" y="0"/>
          <a:ext cx="0" cy="0"/>
          <a:chOff x="0" y="0"/>
          <a:chExt cx="0" cy="0"/>
        </a:xfrm>
      </p:grpSpPr>
      <p:sp>
        <p:nvSpPr>
          <p:cNvPr id="3" name="Picture Placeholder 6"/>
          <p:cNvSpPr>
            <a:spLocks noGrp="1"/>
          </p:cNvSpPr>
          <p:nvPr>
            <p:ph type="pic" sz="quarter" idx="21"/>
          </p:nvPr>
        </p:nvSpPr>
        <p:spPr>
          <a:xfrm>
            <a:off x="1997599" y="0"/>
            <a:ext cx="7146402" cy="6858000"/>
          </a:xfrm>
          <a:prstGeom prst="rect">
            <a:avLst/>
          </a:prstGeom>
          <a:pattFill prst="pct5">
            <a:fgClr>
              <a:srgbClr val="DEE2E4"/>
            </a:fgClr>
            <a:bgClr>
              <a:srgbClr val="A0ACB1"/>
            </a:bgClr>
          </a:pattFill>
        </p:spPr>
        <p:txBody>
          <a:bodyPr/>
          <a:lstStyle/>
          <a:p>
            <a:endParaRPr lang="en-US"/>
          </a:p>
        </p:txBody>
      </p:sp>
    </p:spTree>
    <p:extLst>
      <p:ext uri="{BB962C8B-B14F-4D97-AF65-F5344CB8AC3E}">
        <p14:creationId xmlns:p14="http://schemas.microsoft.com/office/powerpoint/2010/main" val="25544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6143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2286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4572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6858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31260418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649920" y="1401827"/>
            <a:ext cx="2489454"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3327274"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6004627"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358486506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35923"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2837518"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2837518"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35923"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250301704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86222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2367999"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3873776"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379553"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688533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7289866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940097"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5695404"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345071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42444509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205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024153"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5753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97908437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5695403"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3450711"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952846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345071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06019"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30976361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205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024153"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5753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995606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9384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9144000"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57530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79095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45962657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351469" y="1007164"/>
            <a:ext cx="2943175"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5922671"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4384095"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4384095"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889873"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78700478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4594396"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93763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891594"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3952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1830943"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3661887"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5492828" y="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7323771" y="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2"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1830943"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3661887"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7323771" y="2291715"/>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2"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3661887"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5492828" y="458343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7323771" y="458343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7941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2"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1525490"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4576464"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6101951" y="0"/>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7627439" y="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1525490"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3050978"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4576464"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7627439" y="1717714"/>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2"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1525490"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4576464"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6101951" y="3435427"/>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2"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3050978"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4576464"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7627439" y="515314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Tree>
    <p:extLst>
      <p:ext uri="{BB962C8B-B14F-4D97-AF65-F5344CB8AC3E}">
        <p14:creationId xmlns:p14="http://schemas.microsoft.com/office/powerpoint/2010/main" val="65687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2137147" y="2154704"/>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219488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9384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9144000"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57530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79095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56264612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456822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34755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514870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169775"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3637386"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6104999" y="1721223"/>
            <a:ext cx="220835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Tree>
    <p:extLst>
      <p:ext uri="{BB962C8B-B14F-4D97-AF65-F5344CB8AC3E}">
        <p14:creationId xmlns:p14="http://schemas.microsoft.com/office/powerpoint/2010/main" val="307199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252108"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1994956"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3737804"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5480655" y="1481330"/>
            <a:ext cx="166839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7223500"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Tree>
    <p:extLst>
      <p:ext uri="{BB962C8B-B14F-4D97-AF65-F5344CB8AC3E}">
        <p14:creationId xmlns:p14="http://schemas.microsoft.com/office/powerpoint/2010/main" val="103986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4786427" y="2430051"/>
            <a:ext cx="1928885"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800"/>
            </a:lvl1pPr>
          </a:lstStyle>
          <a:p>
            <a:pPr lvl="0"/>
            <a:endParaRPr lang="en-US"/>
          </a:p>
        </p:txBody>
      </p:sp>
    </p:spTree>
    <p:extLst>
      <p:ext uri="{BB962C8B-B14F-4D97-AF65-F5344CB8AC3E}">
        <p14:creationId xmlns:p14="http://schemas.microsoft.com/office/powerpoint/2010/main" val="22829969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4856664"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4856664"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1530568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34205304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825590"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3322006"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5818422"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825590"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3322006"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5818422"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825590"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3322006"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5818422"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9291872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384819"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2506236"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4627654"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6749071"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384819"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2506236"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4627654"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6749071"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384819"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2506236"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4627654"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6749071"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9414039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445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78761"/>
            <a:ext cx="1862128"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302276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351469" y="1007164"/>
            <a:ext cx="2943175"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5922671"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4384095"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4384095"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889873"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62673075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60071"/>
            <a:ext cx="1862128"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7979778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1683089"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644538"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5605987"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7160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71211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2669707"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4627300"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658489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119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514869"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2632507"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4750141"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6867776"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5968045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277821"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496297"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5714775" y="2245049"/>
            <a:ext cx="2131239" cy="1332482"/>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302361968"/>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705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2676212"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4646545"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6616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1873851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1653773"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624106"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5594439"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495953006"/>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615123"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4693848"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943075951"/>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352940" y="1140996"/>
            <a:ext cx="6609228"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689346182"/>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935694" y="2081548"/>
            <a:ext cx="1271422" cy="2759961"/>
          </a:xfrm>
          <a:prstGeom prst="rect">
            <a:avLst/>
          </a:prstGeom>
          <a:pattFill prst="pct60">
            <a:fgClr>
              <a:srgbClr val="FFFFFF"/>
            </a:fgClr>
            <a:bgClr>
              <a:srgbClr val="E6E9EE"/>
            </a:bgClr>
          </a:pattFill>
        </p:spPr>
        <p:txBody>
          <a:bodyPr/>
          <a:lstStyle>
            <a:lvl1pPr algn="ctr">
              <a:defRPr lang="en-US" sz="1650" dirty="0"/>
            </a:lvl1pPr>
          </a:lstStyle>
          <a:p>
            <a:pPr lvl="0"/>
            <a:r>
              <a:rPr lang="en-US" dirty="0"/>
              <a:t>Drag and drop picture</a:t>
            </a:r>
          </a:p>
        </p:txBody>
      </p:sp>
    </p:spTree>
    <p:extLst>
      <p:ext uri="{BB962C8B-B14F-4D97-AF65-F5344CB8AC3E}">
        <p14:creationId xmlns:p14="http://schemas.microsoft.com/office/powerpoint/2010/main" val="21371355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4594396"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8619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2712115"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168361"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4254440"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82273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3755191" y="1580186"/>
            <a:ext cx="1583992"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52139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2330840" y="432544"/>
            <a:ext cx="289002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62253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947739" y="3265294"/>
            <a:ext cx="2403222" cy="253916"/>
          </a:xfrm>
          <a:prstGeom prst="rect">
            <a:avLst/>
          </a:prstGeom>
          <a:noFill/>
        </p:spPr>
        <p:txBody>
          <a:bodyPr wrap="none" rtlCol="0">
            <a:spAutoFit/>
          </a:bodyPr>
          <a:lstStyle/>
          <a:p>
            <a:r>
              <a:rPr lang="en-US" sz="1050" b="1" dirty="0">
                <a:solidFill>
                  <a:schemeClr val="bg1"/>
                </a:solidFill>
                <a:latin typeface="+mj-lt"/>
              </a:rPr>
              <a:t>Animus</a:t>
            </a:r>
            <a:r>
              <a:rPr lang="en-US" sz="1050" dirty="0">
                <a:solidFill>
                  <a:schemeClr val="bg1"/>
                </a:solidFill>
              </a:rPr>
              <a:t> presentation template | #</a:t>
            </a:r>
            <a:fld id="{5E8513FC-DD75-4BD4-8942-AA828F11FE0D}" type="slidenum">
              <a:rPr lang="en-US" sz="1050" smtClean="0">
                <a:solidFill>
                  <a:schemeClr val="bg1"/>
                </a:solidFill>
              </a:rPr>
              <a:t>‹#›</a:t>
            </a:fld>
            <a:endParaRPr lang="en-US" sz="1050" dirty="0">
              <a:solidFill>
                <a:schemeClr val="bg1"/>
              </a:solidFill>
            </a:endParaRPr>
          </a:p>
        </p:txBody>
      </p:sp>
      <p:grpSp>
        <p:nvGrpSpPr>
          <p:cNvPr id="13" name="Group 12"/>
          <p:cNvGrpSpPr/>
          <p:nvPr userDrawn="1"/>
        </p:nvGrpSpPr>
        <p:grpSpPr>
          <a:xfrm>
            <a:off x="98161" y="6278531"/>
            <a:ext cx="311423"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grpSp>
      <p:sp>
        <p:nvSpPr>
          <p:cNvPr id="11" name="Picture Placeholder 15"/>
          <p:cNvSpPr>
            <a:spLocks noGrp="1"/>
          </p:cNvSpPr>
          <p:nvPr>
            <p:ph type="pic" sz="quarter" idx="10" hasCustomPrompt="1"/>
          </p:nvPr>
        </p:nvSpPr>
        <p:spPr>
          <a:xfrm>
            <a:off x="646800" y="-7966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4484655" y="2164997"/>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702420" y="235879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395858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3583392" y="1415846"/>
            <a:ext cx="1924414"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42214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6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3846847" y="1858981"/>
            <a:ext cx="1450309" cy="314346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66893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70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183405" y="1359702"/>
            <a:ext cx="3245187" cy="7033758"/>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7473644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6206672"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854244"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3425945" y="2820225"/>
            <a:ext cx="2292112"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35357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3894111" y="1940118"/>
            <a:ext cx="1355777"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2460455" y="2672411"/>
            <a:ext cx="859043"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5777510" y="2534007"/>
            <a:ext cx="10043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23809038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3271412" y="2485364"/>
            <a:ext cx="261242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82035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891594"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8988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214280" y="2156665"/>
            <a:ext cx="2908776"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07912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3720708" y="4000602"/>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1741959" y="2841596"/>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236790" y="1682591"/>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441793" y="3429000"/>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1559076" y="4588005"/>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19821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5421682" y="275769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5421682" y="239598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5421682" y="203428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5421682" y="167257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4285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9905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13_Blank">
    <p:spTree>
      <p:nvGrpSpPr>
        <p:cNvPr id="1" name=""/>
        <p:cNvGrpSpPr/>
        <p:nvPr/>
      </p:nvGrpSpPr>
      <p:grpSpPr>
        <a:xfrm>
          <a:off x="0" y="0"/>
          <a:ext cx="0" cy="0"/>
          <a:chOff x="0" y="0"/>
          <a:chExt cx="0" cy="0"/>
        </a:xfrm>
      </p:grpSpPr>
      <p:sp>
        <p:nvSpPr>
          <p:cNvPr id="3" name="Picture Placeholder 6"/>
          <p:cNvSpPr>
            <a:spLocks noGrp="1"/>
          </p:cNvSpPr>
          <p:nvPr>
            <p:ph type="pic" sz="quarter" idx="21"/>
          </p:nvPr>
        </p:nvSpPr>
        <p:spPr>
          <a:xfrm>
            <a:off x="1997599" y="0"/>
            <a:ext cx="7146402" cy="6858000"/>
          </a:xfrm>
          <a:prstGeom prst="rect">
            <a:avLst/>
          </a:prstGeom>
          <a:pattFill prst="pct5">
            <a:fgClr>
              <a:srgbClr val="DEE2E4"/>
            </a:fgClr>
            <a:bgClr>
              <a:srgbClr val="A0ACB1"/>
            </a:bgClr>
          </a:pattFill>
        </p:spPr>
        <p:txBody>
          <a:bodyPr/>
          <a:lstStyle/>
          <a:p>
            <a:endParaRPr lang="en-US"/>
          </a:p>
        </p:txBody>
      </p:sp>
    </p:spTree>
    <p:extLst>
      <p:ext uri="{BB962C8B-B14F-4D97-AF65-F5344CB8AC3E}">
        <p14:creationId xmlns:p14="http://schemas.microsoft.com/office/powerpoint/2010/main" val="336726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2814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2286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4572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6858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4821910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649920" y="1401827"/>
            <a:ext cx="2489454"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3327274"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6004627"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42055160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35923"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2837518"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2837518"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35923"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194169072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86222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2367999"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3873776"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379553"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688533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29072963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1830943"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3661887"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5492828" y="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7323771" y="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2"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1830943"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3661887"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7323771" y="2291715"/>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2"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3661887"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5492828" y="458343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7323771" y="458343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17173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940097"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5695404"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345071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3928589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5695403"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3450711"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9408519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345071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06019"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420736589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205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024153"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5753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92397065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9384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9144000"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57530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79095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31109803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351469" y="1007164"/>
            <a:ext cx="2943175"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5922671"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4384095"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4384095"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889873"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99403193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4594396"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92580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891594"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36036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1830943"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3661887"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5492828" y="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7323771" y="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2"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1830943"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3661887"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7323771" y="2291715"/>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2"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3661887"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5492828" y="458343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7323771" y="458343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027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2"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1525490"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4576464"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6101951" y="0"/>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7627439" y="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1525490"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3050978"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4576464"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7627439" y="1717714"/>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2"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1525490"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4576464"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6101951" y="3435427"/>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2"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3050978"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4576464"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7627439" y="515314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Tree>
    <p:extLst>
      <p:ext uri="{BB962C8B-B14F-4D97-AF65-F5344CB8AC3E}">
        <p14:creationId xmlns:p14="http://schemas.microsoft.com/office/powerpoint/2010/main" val="308231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2"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1525490"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4576464"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6101951" y="0"/>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7627439" y="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1525490"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3050978"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4576464"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7627439" y="1717714"/>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2"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1525490"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4576464"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6101951" y="3435427"/>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2"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3050978"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4576464"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7627439" y="515314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Tree>
    <p:extLst>
      <p:ext uri="{BB962C8B-B14F-4D97-AF65-F5344CB8AC3E}">
        <p14:creationId xmlns:p14="http://schemas.microsoft.com/office/powerpoint/2010/main" val="200426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2137147" y="2154704"/>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055591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456822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34755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6386217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169775"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3637386"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6104999" y="1721223"/>
            <a:ext cx="220835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Tree>
    <p:extLst>
      <p:ext uri="{BB962C8B-B14F-4D97-AF65-F5344CB8AC3E}">
        <p14:creationId xmlns:p14="http://schemas.microsoft.com/office/powerpoint/2010/main" val="348466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252108"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1994956"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3737804"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5480655" y="1481330"/>
            <a:ext cx="166839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7223500"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Tree>
    <p:extLst>
      <p:ext uri="{BB962C8B-B14F-4D97-AF65-F5344CB8AC3E}">
        <p14:creationId xmlns:p14="http://schemas.microsoft.com/office/powerpoint/2010/main" val="82479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4786427" y="2430051"/>
            <a:ext cx="1928885"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800"/>
            </a:lvl1pPr>
          </a:lstStyle>
          <a:p>
            <a:pPr lvl="0"/>
            <a:endParaRPr lang="en-US"/>
          </a:p>
        </p:txBody>
      </p:sp>
    </p:spTree>
    <p:extLst>
      <p:ext uri="{BB962C8B-B14F-4D97-AF65-F5344CB8AC3E}">
        <p14:creationId xmlns:p14="http://schemas.microsoft.com/office/powerpoint/2010/main" val="12756973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4856664"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4856664"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126320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265700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825590"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3322006"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5818422"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825590"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3322006"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5818422"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825590"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3322006"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5818422"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7049154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384819"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2506236"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4627654"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6749071"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384819"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2506236"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4627654"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6749071"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384819"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2506236"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4627654"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6749071"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9222825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337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456822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34755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9563297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78761"/>
            <a:ext cx="1862128"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1122410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60071"/>
            <a:ext cx="1862128"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6372355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1683089"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644538"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5605987"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0764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71211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2669707"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4627300"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658489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83183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514869"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2632507"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4750141"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6867776"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5839128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277821"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496297"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5714775" y="2245049"/>
            <a:ext cx="2131239" cy="1332482"/>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987594024"/>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705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2676212"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4646545"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6616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5786166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1653773"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624106"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5594439"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972398643"/>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615123"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4693848"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408227870"/>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352940" y="1140996"/>
            <a:ext cx="6609228"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176756397"/>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169775"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3637386"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6104999" y="1721223"/>
            <a:ext cx="220835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Tree>
    <p:extLst>
      <p:ext uri="{BB962C8B-B14F-4D97-AF65-F5344CB8AC3E}">
        <p14:creationId xmlns:p14="http://schemas.microsoft.com/office/powerpoint/2010/main" val="385895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935694" y="2081548"/>
            <a:ext cx="1271422" cy="2759961"/>
          </a:xfrm>
          <a:prstGeom prst="rect">
            <a:avLst/>
          </a:prstGeom>
          <a:pattFill prst="pct60">
            <a:fgClr>
              <a:srgbClr val="FFFFFF"/>
            </a:fgClr>
            <a:bgClr>
              <a:srgbClr val="E6E9EE"/>
            </a:bgClr>
          </a:pattFill>
        </p:spPr>
        <p:txBody>
          <a:bodyPr/>
          <a:lstStyle>
            <a:lvl1pPr algn="ctr">
              <a:defRPr lang="en-US" sz="1650" dirty="0"/>
            </a:lvl1pPr>
          </a:lstStyle>
          <a:p>
            <a:pPr lvl="0"/>
            <a:r>
              <a:rPr lang="en-US" dirty="0"/>
              <a:t>Drag and drop picture</a:t>
            </a:r>
          </a:p>
        </p:txBody>
      </p:sp>
    </p:spTree>
    <p:extLst>
      <p:ext uri="{BB962C8B-B14F-4D97-AF65-F5344CB8AC3E}">
        <p14:creationId xmlns:p14="http://schemas.microsoft.com/office/powerpoint/2010/main" val="32174979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2712115"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168361"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4254440"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76907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3755191" y="1580186"/>
            <a:ext cx="1583992"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81427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2330840" y="432544"/>
            <a:ext cx="289002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98104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947739" y="3265294"/>
            <a:ext cx="2403222" cy="253916"/>
          </a:xfrm>
          <a:prstGeom prst="rect">
            <a:avLst/>
          </a:prstGeom>
          <a:noFill/>
        </p:spPr>
        <p:txBody>
          <a:bodyPr wrap="none" rtlCol="0">
            <a:spAutoFit/>
          </a:bodyPr>
          <a:lstStyle/>
          <a:p>
            <a:r>
              <a:rPr lang="en-US" sz="1050" b="1" dirty="0">
                <a:solidFill>
                  <a:schemeClr val="bg1"/>
                </a:solidFill>
                <a:latin typeface="+mj-lt"/>
              </a:rPr>
              <a:t>Animus</a:t>
            </a:r>
            <a:r>
              <a:rPr lang="en-US" sz="1050" dirty="0">
                <a:solidFill>
                  <a:schemeClr val="bg1"/>
                </a:solidFill>
              </a:rPr>
              <a:t> presentation template | #</a:t>
            </a:r>
            <a:fld id="{5E8513FC-DD75-4BD4-8942-AA828F11FE0D}" type="slidenum">
              <a:rPr lang="en-US" sz="1050" smtClean="0">
                <a:solidFill>
                  <a:schemeClr val="bg1"/>
                </a:solidFill>
              </a:rPr>
              <a:t>‹#›</a:t>
            </a:fld>
            <a:endParaRPr lang="en-US" sz="1050" dirty="0">
              <a:solidFill>
                <a:schemeClr val="bg1"/>
              </a:solidFill>
            </a:endParaRPr>
          </a:p>
        </p:txBody>
      </p:sp>
      <p:grpSp>
        <p:nvGrpSpPr>
          <p:cNvPr id="13" name="Group 12"/>
          <p:cNvGrpSpPr/>
          <p:nvPr userDrawn="1"/>
        </p:nvGrpSpPr>
        <p:grpSpPr>
          <a:xfrm>
            <a:off x="98161" y="6278531"/>
            <a:ext cx="311423"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grpSp>
      <p:sp>
        <p:nvSpPr>
          <p:cNvPr id="11" name="Picture Placeholder 15"/>
          <p:cNvSpPr>
            <a:spLocks noGrp="1"/>
          </p:cNvSpPr>
          <p:nvPr>
            <p:ph type="pic" sz="quarter" idx="10" hasCustomPrompt="1"/>
          </p:nvPr>
        </p:nvSpPr>
        <p:spPr>
          <a:xfrm>
            <a:off x="646800" y="-7966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4484655" y="2164997"/>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702420" y="235879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335976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3583392" y="1415846"/>
            <a:ext cx="1924414"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74586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6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3846847" y="1858981"/>
            <a:ext cx="1450309" cy="314346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717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70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183405" y="1359702"/>
            <a:ext cx="3245187" cy="7033758"/>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0972147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6206672"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854244"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3425945" y="2820225"/>
            <a:ext cx="2292112"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75964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3894111" y="1940118"/>
            <a:ext cx="1355777"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2460455" y="2672411"/>
            <a:ext cx="859043"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5777510" y="2534007"/>
            <a:ext cx="10043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42043181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3_Blank">
    <p:spTree>
      <p:nvGrpSpPr>
        <p:cNvPr id="1" name=""/>
        <p:cNvGrpSpPr/>
        <p:nvPr/>
      </p:nvGrpSpPr>
      <p:grpSpPr>
        <a:xfrm>
          <a:off x="0" y="0"/>
          <a:ext cx="0" cy="0"/>
          <a:chOff x="0" y="0"/>
          <a:chExt cx="0" cy="0"/>
        </a:xfrm>
      </p:grpSpPr>
      <p:sp>
        <p:nvSpPr>
          <p:cNvPr id="3" name="Picture Placeholder 6"/>
          <p:cNvSpPr>
            <a:spLocks noGrp="1"/>
          </p:cNvSpPr>
          <p:nvPr>
            <p:ph type="pic" sz="quarter" idx="21"/>
          </p:nvPr>
        </p:nvSpPr>
        <p:spPr>
          <a:xfrm>
            <a:off x="1997599" y="0"/>
            <a:ext cx="7146402" cy="6858000"/>
          </a:xfrm>
          <a:prstGeom prst="rect">
            <a:avLst/>
          </a:prstGeom>
          <a:pattFill prst="pct5">
            <a:fgClr>
              <a:srgbClr val="DEE2E4"/>
            </a:fgClr>
            <a:bgClr>
              <a:srgbClr val="A0ACB1"/>
            </a:bgClr>
          </a:pattFill>
        </p:spPr>
        <p:txBody>
          <a:bodyPr/>
          <a:lstStyle/>
          <a:p>
            <a:endParaRPr lang="en-US"/>
          </a:p>
        </p:txBody>
      </p:sp>
    </p:spTree>
    <p:extLst>
      <p:ext uri="{BB962C8B-B14F-4D97-AF65-F5344CB8AC3E}">
        <p14:creationId xmlns:p14="http://schemas.microsoft.com/office/powerpoint/2010/main" val="181229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252108"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1994956"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3737804"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5480655" y="1481330"/>
            <a:ext cx="166839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7223500"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Tree>
    <p:extLst>
      <p:ext uri="{BB962C8B-B14F-4D97-AF65-F5344CB8AC3E}">
        <p14:creationId xmlns:p14="http://schemas.microsoft.com/office/powerpoint/2010/main" val="231909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3271412" y="2485364"/>
            <a:ext cx="261242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125960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214280" y="2156665"/>
            <a:ext cx="2908776"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57142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3720708" y="4000602"/>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1741959" y="2841596"/>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236790" y="1682591"/>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441793" y="3429000"/>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1559076" y="4588005"/>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02600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5421682" y="275769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5421682" y="239598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5421682" y="203428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5421682" y="167257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96548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6989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13_Blank">
    <p:spTree>
      <p:nvGrpSpPr>
        <p:cNvPr id="1" name=""/>
        <p:cNvGrpSpPr/>
        <p:nvPr/>
      </p:nvGrpSpPr>
      <p:grpSpPr>
        <a:xfrm>
          <a:off x="0" y="0"/>
          <a:ext cx="0" cy="0"/>
          <a:chOff x="0" y="0"/>
          <a:chExt cx="0" cy="0"/>
        </a:xfrm>
      </p:grpSpPr>
      <p:sp>
        <p:nvSpPr>
          <p:cNvPr id="3" name="Picture Placeholder 6"/>
          <p:cNvSpPr>
            <a:spLocks noGrp="1"/>
          </p:cNvSpPr>
          <p:nvPr>
            <p:ph type="pic" sz="quarter" idx="21"/>
          </p:nvPr>
        </p:nvSpPr>
        <p:spPr>
          <a:xfrm>
            <a:off x="1997599" y="0"/>
            <a:ext cx="7146402" cy="6858000"/>
          </a:xfrm>
          <a:prstGeom prst="rect">
            <a:avLst/>
          </a:prstGeom>
          <a:pattFill prst="pct5">
            <a:fgClr>
              <a:srgbClr val="DEE2E4"/>
            </a:fgClr>
            <a:bgClr>
              <a:srgbClr val="A0ACB1"/>
            </a:bgClr>
          </a:pattFill>
        </p:spPr>
        <p:txBody>
          <a:bodyPr/>
          <a:lstStyle/>
          <a:p>
            <a:endParaRPr lang="en-US"/>
          </a:p>
        </p:txBody>
      </p:sp>
    </p:spTree>
    <p:extLst>
      <p:ext uri="{BB962C8B-B14F-4D97-AF65-F5344CB8AC3E}">
        <p14:creationId xmlns:p14="http://schemas.microsoft.com/office/powerpoint/2010/main" val="369511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428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2286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4572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6858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35333147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649920" y="1401827"/>
            <a:ext cx="2489454"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3327274"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6004627"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353798629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35923"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2837518"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2837518"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35923"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2178806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4786427" y="2430051"/>
            <a:ext cx="1928885"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800"/>
            </a:lvl1pPr>
          </a:lstStyle>
          <a:p>
            <a:pPr lvl="0"/>
            <a:endParaRPr lang="en-US"/>
          </a:p>
        </p:txBody>
      </p:sp>
    </p:spTree>
    <p:extLst>
      <p:ext uri="{BB962C8B-B14F-4D97-AF65-F5344CB8AC3E}">
        <p14:creationId xmlns:p14="http://schemas.microsoft.com/office/powerpoint/2010/main" val="1217902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86222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2367999"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3873776"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379553"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688533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9268956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940097"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5695404"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345071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73204226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5695403"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3450711"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29505917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345071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06019"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422601344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205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024153"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5753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83411517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9384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9144000"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57530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79095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00236915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351469" y="1007164"/>
            <a:ext cx="2943175"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5922671"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4384095"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4384095"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889873"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95647767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4594396"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8778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891594"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89437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1830943"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3661887"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5492828" y="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7323771" y="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2"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1830943"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3661887"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7323771" y="2291715"/>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2"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3661887"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5492828" y="458343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7323771" y="458343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4611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4856664"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4856664"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31995056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2"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1525490"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4576464"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6101951" y="0"/>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7627439" y="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1525490"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3050978"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4576464"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7627439" y="1717714"/>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2"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1525490"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4576464"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6101951" y="3435427"/>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2"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3050978"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4576464"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7627439" y="515314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Tree>
    <p:extLst>
      <p:ext uri="{BB962C8B-B14F-4D97-AF65-F5344CB8AC3E}">
        <p14:creationId xmlns:p14="http://schemas.microsoft.com/office/powerpoint/2010/main" val="370753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2137147" y="2154704"/>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66362665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456822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34755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6788987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169775"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3637386"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6104999" y="1721223"/>
            <a:ext cx="220835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Tree>
    <p:extLst>
      <p:ext uri="{BB962C8B-B14F-4D97-AF65-F5344CB8AC3E}">
        <p14:creationId xmlns:p14="http://schemas.microsoft.com/office/powerpoint/2010/main" val="139694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252108"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1994956"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3737804"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5480655" y="1481330"/>
            <a:ext cx="166839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7223500"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Tree>
    <p:extLst>
      <p:ext uri="{BB962C8B-B14F-4D97-AF65-F5344CB8AC3E}">
        <p14:creationId xmlns:p14="http://schemas.microsoft.com/office/powerpoint/2010/main" val="341837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4786427" y="2430051"/>
            <a:ext cx="1928885"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800"/>
            </a:lvl1pPr>
          </a:lstStyle>
          <a:p>
            <a:pPr lvl="0"/>
            <a:endParaRPr lang="en-US"/>
          </a:p>
        </p:txBody>
      </p:sp>
    </p:spTree>
    <p:extLst>
      <p:ext uri="{BB962C8B-B14F-4D97-AF65-F5344CB8AC3E}">
        <p14:creationId xmlns:p14="http://schemas.microsoft.com/office/powerpoint/2010/main" val="107780747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4856664"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4856664"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5101812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4524031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825590"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3322006"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5818422"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825590"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3322006"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5818422"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825590"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3322006"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5818422"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528398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384819"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2506236"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4627654"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6749071"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384819"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2506236"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4627654"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6749071"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384819"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2506236"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4627654"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6749071"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881452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326164394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6101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78761"/>
            <a:ext cx="1862128"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1795214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60071"/>
            <a:ext cx="1862128"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6635249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1683089"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644538"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5605987"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70963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71211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2669707"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4627300"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658489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88385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514869"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2632507"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4750141"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6867776"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62481064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277821"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496297"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5714775" y="2245049"/>
            <a:ext cx="2131239" cy="1332482"/>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568731972"/>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705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2676212"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4646545"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6616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5453007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1653773"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624106"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5594439"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900960173"/>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615123"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4693848"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625258999"/>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825590"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3322006"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5818422"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825590"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3322006"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5818422"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825590"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3322006"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5818422"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0093919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352940" y="1140996"/>
            <a:ext cx="6609228"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281143508"/>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935694" y="2081548"/>
            <a:ext cx="1271422" cy="2759961"/>
          </a:xfrm>
          <a:prstGeom prst="rect">
            <a:avLst/>
          </a:prstGeom>
          <a:pattFill prst="pct60">
            <a:fgClr>
              <a:srgbClr val="FFFFFF"/>
            </a:fgClr>
            <a:bgClr>
              <a:srgbClr val="E6E9EE"/>
            </a:bgClr>
          </a:pattFill>
        </p:spPr>
        <p:txBody>
          <a:bodyPr/>
          <a:lstStyle>
            <a:lvl1pPr algn="ctr">
              <a:defRPr lang="en-US" sz="1650" dirty="0"/>
            </a:lvl1pPr>
          </a:lstStyle>
          <a:p>
            <a:pPr lvl="0"/>
            <a:r>
              <a:rPr lang="en-US" dirty="0"/>
              <a:t>Drag and drop picture</a:t>
            </a:r>
          </a:p>
        </p:txBody>
      </p:sp>
    </p:spTree>
    <p:extLst>
      <p:ext uri="{BB962C8B-B14F-4D97-AF65-F5344CB8AC3E}">
        <p14:creationId xmlns:p14="http://schemas.microsoft.com/office/powerpoint/2010/main" val="18287001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2712115"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168361"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4254440"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8507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3755191" y="1580186"/>
            <a:ext cx="1583992"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02015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2330840" y="432544"/>
            <a:ext cx="289002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400480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947739" y="3265294"/>
            <a:ext cx="2403222" cy="253916"/>
          </a:xfrm>
          <a:prstGeom prst="rect">
            <a:avLst/>
          </a:prstGeom>
          <a:noFill/>
        </p:spPr>
        <p:txBody>
          <a:bodyPr wrap="none" rtlCol="0">
            <a:spAutoFit/>
          </a:bodyPr>
          <a:lstStyle/>
          <a:p>
            <a:r>
              <a:rPr lang="en-US" sz="1050" b="1" dirty="0">
                <a:solidFill>
                  <a:schemeClr val="bg1"/>
                </a:solidFill>
                <a:latin typeface="+mj-lt"/>
              </a:rPr>
              <a:t>Animus</a:t>
            </a:r>
            <a:r>
              <a:rPr lang="en-US" sz="1050" dirty="0">
                <a:solidFill>
                  <a:schemeClr val="bg1"/>
                </a:solidFill>
              </a:rPr>
              <a:t> presentation template | #</a:t>
            </a:r>
            <a:fld id="{5E8513FC-DD75-4BD4-8942-AA828F11FE0D}" type="slidenum">
              <a:rPr lang="en-US" sz="1050" smtClean="0">
                <a:solidFill>
                  <a:schemeClr val="bg1"/>
                </a:solidFill>
              </a:rPr>
              <a:t>‹#›</a:t>
            </a:fld>
            <a:endParaRPr lang="en-US" sz="1050" dirty="0">
              <a:solidFill>
                <a:schemeClr val="bg1"/>
              </a:solidFill>
            </a:endParaRPr>
          </a:p>
        </p:txBody>
      </p:sp>
      <p:grpSp>
        <p:nvGrpSpPr>
          <p:cNvPr id="13" name="Group 12"/>
          <p:cNvGrpSpPr/>
          <p:nvPr userDrawn="1"/>
        </p:nvGrpSpPr>
        <p:grpSpPr>
          <a:xfrm>
            <a:off x="98161" y="6278531"/>
            <a:ext cx="311423"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grpSp>
      <p:sp>
        <p:nvSpPr>
          <p:cNvPr id="11" name="Picture Placeholder 15"/>
          <p:cNvSpPr>
            <a:spLocks noGrp="1"/>
          </p:cNvSpPr>
          <p:nvPr>
            <p:ph type="pic" sz="quarter" idx="10" hasCustomPrompt="1"/>
          </p:nvPr>
        </p:nvSpPr>
        <p:spPr>
          <a:xfrm>
            <a:off x="646800" y="-7966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4484655" y="2164997"/>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702420" y="235879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396992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3583392" y="1415846"/>
            <a:ext cx="1924414"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56294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userDrawn="1">
  <p:cSld name="6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3846847" y="1858981"/>
            <a:ext cx="1450309" cy="314346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64723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userDrawn="1">
  <p:cSld name="70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183405" y="1359702"/>
            <a:ext cx="3245187" cy="7033758"/>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8191893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6206672"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854244"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3425945" y="2820225"/>
            <a:ext cx="2292112"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95018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384819"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2506236"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4627654"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6749071"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384819"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2506236"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4627654"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6749071"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384819"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2506236"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4627654"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6749071"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41448149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3894111" y="1940118"/>
            <a:ext cx="1355777"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2460455" y="2672411"/>
            <a:ext cx="859043"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5777510" y="2534007"/>
            <a:ext cx="10043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3265266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3271412" y="2485364"/>
            <a:ext cx="261242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366596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214280" y="2156665"/>
            <a:ext cx="2908776"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61394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3720708" y="4000602"/>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1741959" y="2841596"/>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236790" y="1682591"/>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441793" y="3429000"/>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1559076" y="4588005"/>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138074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5421682" y="275769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5421682" y="239598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5421682" y="203428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5421682" y="167257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25200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4693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userDrawn="1">
  <p:cSld name="13_Blank">
    <p:spTree>
      <p:nvGrpSpPr>
        <p:cNvPr id="1" name=""/>
        <p:cNvGrpSpPr/>
        <p:nvPr/>
      </p:nvGrpSpPr>
      <p:grpSpPr>
        <a:xfrm>
          <a:off x="0" y="0"/>
          <a:ext cx="0" cy="0"/>
          <a:chOff x="0" y="0"/>
          <a:chExt cx="0" cy="0"/>
        </a:xfrm>
      </p:grpSpPr>
      <p:sp>
        <p:nvSpPr>
          <p:cNvPr id="3" name="Picture Placeholder 6"/>
          <p:cNvSpPr>
            <a:spLocks noGrp="1"/>
          </p:cNvSpPr>
          <p:nvPr>
            <p:ph type="pic" sz="quarter" idx="21"/>
          </p:nvPr>
        </p:nvSpPr>
        <p:spPr>
          <a:xfrm>
            <a:off x="1997599" y="0"/>
            <a:ext cx="7146402" cy="6858000"/>
          </a:xfrm>
          <a:prstGeom prst="rect">
            <a:avLst/>
          </a:prstGeom>
          <a:pattFill prst="pct5">
            <a:fgClr>
              <a:srgbClr val="DEE2E4"/>
            </a:fgClr>
            <a:bgClr>
              <a:srgbClr val="A0ACB1"/>
            </a:bgClr>
          </a:pattFill>
        </p:spPr>
        <p:txBody>
          <a:bodyPr/>
          <a:lstStyle/>
          <a:p>
            <a:endParaRPr lang="en-US"/>
          </a:p>
        </p:txBody>
      </p:sp>
    </p:spTree>
    <p:extLst>
      <p:ext uri="{BB962C8B-B14F-4D97-AF65-F5344CB8AC3E}">
        <p14:creationId xmlns:p14="http://schemas.microsoft.com/office/powerpoint/2010/main" val="174009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6528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userDrawn="1">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2286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4572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6858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313741821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649920" y="1401827"/>
            <a:ext cx="2489454"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3327274"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6004627"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22575418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8809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35923"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2837518"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2837518"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35923"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268026823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86222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2367999"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3873776"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379553"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688533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655952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940097"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5695404"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345071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52444649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5695403"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3450711"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22459755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345071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06019"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25383359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205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024153"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5753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42913873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9384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9144000"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57530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79095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3084780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351469" y="1007164"/>
            <a:ext cx="2943175"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5922671"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4384095"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4384095"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889873"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711060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4594396"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673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891594"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95604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78761"/>
            <a:ext cx="1862128"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9210510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1830943"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3661887"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5492828" y="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7323771" y="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2"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1830943"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3661887"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7323771" y="2291715"/>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2"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3661887"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5492828" y="458343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7323771" y="458343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17531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2"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1525490"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4576464"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6101951" y="0"/>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7627439" y="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1525490"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3050978"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4576464"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7627439" y="1717714"/>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2"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1525490"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4576464"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6101951" y="3435427"/>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2"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3050978"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4576464"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7627439" y="515314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Tree>
    <p:extLst>
      <p:ext uri="{BB962C8B-B14F-4D97-AF65-F5344CB8AC3E}">
        <p14:creationId xmlns:p14="http://schemas.microsoft.com/office/powerpoint/2010/main" val="56382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2137147" y="2154704"/>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9819366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456822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34755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6706515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169775"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3637386"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6104999" y="1721223"/>
            <a:ext cx="220835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Tree>
    <p:extLst>
      <p:ext uri="{BB962C8B-B14F-4D97-AF65-F5344CB8AC3E}">
        <p14:creationId xmlns:p14="http://schemas.microsoft.com/office/powerpoint/2010/main" val="373329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252108"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1994956"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3737804"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5480655" y="1481330"/>
            <a:ext cx="166839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7223500"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Tree>
    <p:extLst>
      <p:ext uri="{BB962C8B-B14F-4D97-AF65-F5344CB8AC3E}">
        <p14:creationId xmlns:p14="http://schemas.microsoft.com/office/powerpoint/2010/main" val="114011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4786427" y="2430051"/>
            <a:ext cx="1928885"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800"/>
            </a:lvl1pPr>
          </a:lstStyle>
          <a:p>
            <a:pPr lvl="0"/>
            <a:endParaRPr lang="en-US"/>
          </a:p>
        </p:txBody>
      </p:sp>
    </p:spTree>
    <p:extLst>
      <p:ext uri="{BB962C8B-B14F-4D97-AF65-F5344CB8AC3E}">
        <p14:creationId xmlns:p14="http://schemas.microsoft.com/office/powerpoint/2010/main" val="94866905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4856664"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4856664"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2745995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41524382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825590"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3322006"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5818422"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825590"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3322006"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5818422"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825590"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3322006"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5818422"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525900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60071"/>
            <a:ext cx="1862128"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5482685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384819"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2506236"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4627654"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6749071"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384819"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2506236"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4627654"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6749071"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384819"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2506236"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4627654"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6749071"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1679546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1147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78761"/>
            <a:ext cx="1862128"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4307446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60071"/>
            <a:ext cx="1862128"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260486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1683089"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644538"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5605987"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98219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71211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2669707"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4627300"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658489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18782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514869"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2632507"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4750141"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6867776"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44281225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277821"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496297"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5714775" y="2245049"/>
            <a:ext cx="2131239" cy="1332482"/>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843458562"/>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705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2676212"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4646545"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6616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36829743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1653773"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624106"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5594439"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687374152"/>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1683089"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644538"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5605987"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16110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615123"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4693848"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52113779"/>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352940" y="1140996"/>
            <a:ext cx="6609228"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940934797"/>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935694" y="2081548"/>
            <a:ext cx="1271422" cy="2759961"/>
          </a:xfrm>
          <a:prstGeom prst="rect">
            <a:avLst/>
          </a:prstGeom>
          <a:pattFill prst="pct60">
            <a:fgClr>
              <a:srgbClr val="FFFFFF"/>
            </a:fgClr>
            <a:bgClr>
              <a:srgbClr val="E6E9EE"/>
            </a:bgClr>
          </a:pattFill>
        </p:spPr>
        <p:txBody>
          <a:bodyPr/>
          <a:lstStyle>
            <a:lvl1pPr algn="ctr">
              <a:defRPr lang="en-US" sz="1650" dirty="0"/>
            </a:lvl1pPr>
          </a:lstStyle>
          <a:p>
            <a:pPr lvl="0"/>
            <a:r>
              <a:rPr lang="en-US" dirty="0"/>
              <a:t>Drag and drop picture</a:t>
            </a:r>
          </a:p>
        </p:txBody>
      </p:sp>
    </p:spTree>
    <p:extLst>
      <p:ext uri="{BB962C8B-B14F-4D97-AF65-F5344CB8AC3E}">
        <p14:creationId xmlns:p14="http://schemas.microsoft.com/office/powerpoint/2010/main" val="12199016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2712115"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168361"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4254440"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68442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3755191" y="1580186"/>
            <a:ext cx="1583992"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73486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2330840" y="432544"/>
            <a:ext cx="289002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21243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947739" y="3265294"/>
            <a:ext cx="2403222" cy="253916"/>
          </a:xfrm>
          <a:prstGeom prst="rect">
            <a:avLst/>
          </a:prstGeom>
          <a:noFill/>
        </p:spPr>
        <p:txBody>
          <a:bodyPr wrap="none" rtlCol="0">
            <a:spAutoFit/>
          </a:bodyPr>
          <a:lstStyle/>
          <a:p>
            <a:r>
              <a:rPr lang="en-US" sz="1050" b="1" dirty="0">
                <a:solidFill>
                  <a:schemeClr val="bg1"/>
                </a:solidFill>
                <a:latin typeface="+mj-lt"/>
              </a:rPr>
              <a:t>Animus</a:t>
            </a:r>
            <a:r>
              <a:rPr lang="en-US" sz="1050" dirty="0">
                <a:solidFill>
                  <a:schemeClr val="bg1"/>
                </a:solidFill>
              </a:rPr>
              <a:t> presentation template | #</a:t>
            </a:r>
            <a:fld id="{5E8513FC-DD75-4BD4-8942-AA828F11FE0D}" type="slidenum">
              <a:rPr lang="en-US" sz="1050" smtClean="0">
                <a:solidFill>
                  <a:schemeClr val="bg1"/>
                </a:solidFill>
              </a:rPr>
              <a:t>‹#›</a:t>
            </a:fld>
            <a:endParaRPr lang="en-US" sz="1050" dirty="0">
              <a:solidFill>
                <a:schemeClr val="bg1"/>
              </a:solidFill>
            </a:endParaRPr>
          </a:p>
        </p:txBody>
      </p:sp>
      <p:grpSp>
        <p:nvGrpSpPr>
          <p:cNvPr id="13" name="Group 12"/>
          <p:cNvGrpSpPr/>
          <p:nvPr userDrawn="1"/>
        </p:nvGrpSpPr>
        <p:grpSpPr>
          <a:xfrm>
            <a:off x="98161" y="6278531"/>
            <a:ext cx="311423"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grpSp>
      <p:sp>
        <p:nvSpPr>
          <p:cNvPr id="11" name="Picture Placeholder 15"/>
          <p:cNvSpPr>
            <a:spLocks noGrp="1"/>
          </p:cNvSpPr>
          <p:nvPr>
            <p:ph type="pic" sz="quarter" idx="10" hasCustomPrompt="1"/>
          </p:nvPr>
        </p:nvSpPr>
        <p:spPr>
          <a:xfrm>
            <a:off x="646800" y="-7966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4484655" y="2164997"/>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702420" y="235879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273311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3583392" y="1415846"/>
            <a:ext cx="1924414"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169494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userDrawn="1">
  <p:cSld name="6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3846847" y="1858981"/>
            <a:ext cx="1450309" cy="314346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56084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userDrawn="1">
  <p:cSld name="70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183405" y="1359702"/>
            <a:ext cx="3245187" cy="7033758"/>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6244703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454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71211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2669707"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4627300"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658489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28023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6206672"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854244"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3425945" y="2820225"/>
            <a:ext cx="2292112"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96957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3894111" y="1940118"/>
            <a:ext cx="1355777"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2460455" y="2672411"/>
            <a:ext cx="859043"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5777510" y="2534007"/>
            <a:ext cx="10043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5606770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3271412" y="2485364"/>
            <a:ext cx="261242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421485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214280" y="2156665"/>
            <a:ext cx="2908776"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0371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3720708" y="4000602"/>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1741959" y="2841596"/>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236790" y="1682591"/>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441793" y="3429000"/>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1559076" y="4588005"/>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81575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5421682" y="275769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5421682" y="239598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5421682" y="203428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5421682" y="167257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36384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02679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userDrawn="1">
  <p:cSld name="13_Blank">
    <p:spTree>
      <p:nvGrpSpPr>
        <p:cNvPr id="1" name=""/>
        <p:cNvGrpSpPr/>
        <p:nvPr/>
      </p:nvGrpSpPr>
      <p:grpSpPr>
        <a:xfrm>
          <a:off x="0" y="0"/>
          <a:ext cx="0" cy="0"/>
          <a:chOff x="0" y="0"/>
          <a:chExt cx="0" cy="0"/>
        </a:xfrm>
      </p:grpSpPr>
      <p:sp>
        <p:nvSpPr>
          <p:cNvPr id="3" name="Picture Placeholder 6"/>
          <p:cNvSpPr>
            <a:spLocks noGrp="1"/>
          </p:cNvSpPr>
          <p:nvPr>
            <p:ph type="pic" sz="quarter" idx="21"/>
          </p:nvPr>
        </p:nvSpPr>
        <p:spPr>
          <a:xfrm>
            <a:off x="1997599" y="0"/>
            <a:ext cx="7146402" cy="6858000"/>
          </a:xfrm>
          <a:prstGeom prst="rect">
            <a:avLst/>
          </a:prstGeom>
          <a:pattFill prst="pct5">
            <a:fgClr>
              <a:srgbClr val="DEE2E4"/>
            </a:fgClr>
            <a:bgClr>
              <a:srgbClr val="A0ACB1"/>
            </a:bgClr>
          </a:pattFill>
        </p:spPr>
        <p:txBody>
          <a:bodyPr/>
          <a:lstStyle/>
          <a:p>
            <a:endParaRPr lang="en-US"/>
          </a:p>
        </p:txBody>
      </p:sp>
    </p:spTree>
    <p:extLst>
      <p:ext uri="{BB962C8B-B14F-4D97-AF65-F5344CB8AC3E}">
        <p14:creationId xmlns:p14="http://schemas.microsoft.com/office/powerpoint/2010/main" val="205352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5598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userDrawn="1">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2286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4572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6858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4136133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514869"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2632507"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4750141"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6867776"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4290433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649920" y="1401827"/>
            <a:ext cx="2489454"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3327274"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6004627"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216105385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35923"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2837518"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2837518"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35923"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252221907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86222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2367999"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3873776"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379553"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688533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56282875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940097"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5695404"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345071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65931748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5695403"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3450711"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53173928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345071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06019"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46741007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205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024153"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5753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53281051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9384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9144000"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57530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79095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0351820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351469" y="1007164"/>
            <a:ext cx="2943175"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5922671"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4384095"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4384095"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889873"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36035429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4594396"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69239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277821"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496297"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5714775" y="2245049"/>
            <a:ext cx="2131239" cy="1332482"/>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72086729"/>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891594"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68641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1830943"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3661887"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5492828" y="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7323771" y="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2"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1830943"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3661887"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7323771" y="2291715"/>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2"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3661887"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5492828" y="458343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7323771" y="458343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4704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2"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1525490"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4576464"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6101951" y="0"/>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7627439" y="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1525490"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3050978"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4576464"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7627439" y="1717714"/>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2"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1525490"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4576464"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6101951" y="3435427"/>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2"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3050978"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4576464"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7627439" y="515314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Tree>
    <p:extLst>
      <p:ext uri="{BB962C8B-B14F-4D97-AF65-F5344CB8AC3E}">
        <p14:creationId xmlns:p14="http://schemas.microsoft.com/office/powerpoint/2010/main" val="198066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2137147" y="2154704"/>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95809317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456822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34755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96721372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169775"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3637386"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6104999" y="1721223"/>
            <a:ext cx="220835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Tree>
    <p:extLst>
      <p:ext uri="{BB962C8B-B14F-4D97-AF65-F5344CB8AC3E}">
        <p14:creationId xmlns:p14="http://schemas.microsoft.com/office/powerpoint/2010/main" val="66518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252108"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1994956"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3737804"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5480655" y="1481330"/>
            <a:ext cx="166839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7223500"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Tree>
    <p:extLst>
      <p:ext uri="{BB962C8B-B14F-4D97-AF65-F5344CB8AC3E}">
        <p14:creationId xmlns:p14="http://schemas.microsoft.com/office/powerpoint/2010/main" val="347846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4786427" y="2430051"/>
            <a:ext cx="1928885"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800"/>
            </a:lvl1pPr>
          </a:lstStyle>
          <a:p>
            <a:pPr lvl="0"/>
            <a:endParaRPr lang="en-US"/>
          </a:p>
        </p:txBody>
      </p:sp>
    </p:spTree>
    <p:extLst>
      <p:ext uri="{BB962C8B-B14F-4D97-AF65-F5344CB8AC3E}">
        <p14:creationId xmlns:p14="http://schemas.microsoft.com/office/powerpoint/2010/main" val="18226052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4856664"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4856664"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59639023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836698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705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2676212"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4646545"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6616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98353111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825590"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3322006"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5818422"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825590"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3322006"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5818422"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825590"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3322006"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5818422"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325570905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384819"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2506236"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4627654"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6749071"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384819"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2506236"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4627654"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6749071"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384819"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2506236"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4627654"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6749071"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27654777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1810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78761"/>
            <a:ext cx="1862128"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3705721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60071"/>
            <a:ext cx="1862128"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0505272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1683089"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644538"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5605987"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30555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71211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2669707"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4627300"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658489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8384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514869"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2632507"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4750141"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6867776"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65537900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277821"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496297"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5714775" y="2245049"/>
            <a:ext cx="2131239" cy="1332482"/>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85457677"/>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705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2676212"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4646545"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6616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650404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1653773"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624106"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5594439"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601983303"/>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1653773"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624106"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5594439"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193941046"/>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615123"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4693848"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552122684"/>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352940" y="1140996"/>
            <a:ext cx="6609228"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277331521"/>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935694" y="2081548"/>
            <a:ext cx="1271422" cy="2759961"/>
          </a:xfrm>
          <a:prstGeom prst="rect">
            <a:avLst/>
          </a:prstGeom>
          <a:pattFill prst="pct60">
            <a:fgClr>
              <a:srgbClr val="FFFFFF"/>
            </a:fgClr>
            <a:bgClr>
              <a:srgbClr val="E6E9EE"/>
            </a:bgClr>
          </a:pattFill>
        </p:spPr>
        <p:txBody>
          <a:bodyPr/>
          <a:lstStyle>
            <a:lvl1pPr algn="ctr">
              <a:defRPr lang="en-US" sz="1650" dirty="0"/>
            </a:lvl1pPr>
          </a:lstStyle>
          <a:p>
            <a:pPr lvl="0"/>
            <a:r>
              <a:rPr lang="en-US" dirty="0"/>
              <a:t>Drag and drop picture</a:t>
            </a:r>
          </a:p>
        </p:txBody>
      </p:sp>
    </p:spTree>
    <p:extLst>
      <p:ext uri="{BB962C8B-B14F-4D97-AF65-F5344CB8AC3E}">
        <p14:creationId xmlns:p14="http://schemas.microsoft.com/office/powerpoint/2010/main" val="32492146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2712115"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168361"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4254440"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64389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3755191" y="1580186"/>
            <a:ext cx="1583992"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63806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2330840" y="432544"/>
            <a:ext cx="289002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59805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947739" y="3265294"/>
            <a:ext cx="2403222" cy="253916"/>
          </a:xfrm>
          <a:prstGeom prst="rect">
            <a:avLst/>
          </a:prstGeom>
          <a:noFill/>
        </p:spPr>
        <p:txBody>
          <a:bodyPr wrap="none" rtlCol="0">
            <a:spAutoFit/>
          </a:bodyPr>
          <a:lstStyle/>
          <a:p>
            <a:r>
              <a:rPr lang="en-US" sz="1050" b="1" dirty="0">
                <a:solidFill>
                  <a:schemeClr val="bg1"/>
                </a:solidFill>
                <a:latin typeface="+mj-lt"/>
              </a:rPr>
              <a:t>Animus</a:t>
            </a:r>
            <a:r>
              <a:rPr lang="en-US" sz="1050" dirty="0">
                <a:solidFill>
                  <a:schemeClr val="bg1"/>
                </a:solidFill>
              </a:rPr>
              <a:t> presentation template | #</a:t>
            </a:r>
            <a:fld id="{5E8513FC-DD75-4BD4-8942-AA828F11FE0D}" type="slidenum">
              <a:rPr lang="en-US" sz="1050" smtClean="0">
                <a:solidFill>
                  <a:schemeClr val="bg1"/>
                </a:solidFill>
              </a:rPr>
              <a:t>‹#›</a:t>
            </a:fld>
            <a:endParaRPr lang="en-US" sz="1050" dirty="0">
              <a:solidFill>
                <a:schemeClr val="bg1"/>
              </a:solidFill>
            </a:endParaRPr>
          </a:p>
        </p:txBody>
      </p:sp>
      <p:grpSp>
        <p:nvGrpSpPr>
          <p:cNvPr id="13" name="Group 12"/>
          <p:cNvGrpSpPr/>
          <p:nvPr userDrawn="1"/>
        </p:nvGrpSpPr>
        <p:grpSpPr>
          <a:xfrm>
            <a:off x="98161" y="6278531"/>
            <a:ext cx="311423"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grpSp>
      <p:sp>
        <p:nvSpPr>
          <p:cNvPr id="11" name="Picture Placeholder 15"/>
          <p:cNvSpPr>
            <a:spLocks noGrp="1"/>
          </p:cNvSpPr>
          <p:nvPr>
            <p:ph type="pic" sz="quarter" idx="10" hasCustomPrompt="1"/>
          </p:nvPr>
        </p:nvSpPr>
        <p:spPr>
          <a:xfrm>
            <a:off x="646800" y="-7966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4484655" y="2164997"/>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702420" y="235879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45502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3583392" y="1415846"/>
            <a:ext cx="1924414"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66669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userDrawn="1">
  <p:cSld name="6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3846847" y="1858981"/>
            <a:ext cx="1450309" cy="314346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8960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615123"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4693848"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484030582"/>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userDrawn="1">
  <p:cSld name="70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183405" y="1359702"/>
            <a:ext cx="3245187" cy="7033758"/>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9740865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6206672"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854244"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3425945" y="2820225"/>
            <a:ext cx="2292112"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425071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3894111" y="1940118"/>
            <a:ext cx="1355777"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2460455" y="2672411"/>
            <a:ext cx="859043"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5777510" y="2534007"/>
            <a:ext cx="10043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40863992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3271412" y="2485364"/>
            <a:ext cx="261242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33563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214280" y="2156665"/>
            <a:ext cx="2908776"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4869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3720708" y="4000602"/>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1741959" y="2841596"/>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236790" y="1682591"/>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441793" y="3429000"/>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1559076" y="4588005"/>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80858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5421682" y="275769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5421682" y="239598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5421682" y="203428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5421682" y="167257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151411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352940" y="1140996"/>
            <a:ext cx="6609228"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107003154"/>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935694" y="2081548"/>
            <a:ext cx="1271422" cy="2759961"/>
          </a:xfrm>
          <a:prstGeom prst="rect">
            <a:avLst/>
          </a:prstGeom>
          <a:pattFill prst="pct60">
            <a:fgClr>
              <a:srgbClr val="FFFFFF"/>
            </a:fgClr>
            <a:bgClr>
              <a:srgbClr val="E6E9EE"/>
            </a:bgClr>
          </a:pattFill>
        </p:spPr>
        <p:txBody>
          <a:bodyPr/>
          <a:lstStyle>
            <a:lvl1pPr algn="ctr">
              <a:defRPr lang="en-US" sz="1650" dirty="0"/>
            </a:lvl1pPr>
          </a:lstStyle>
          <a:p>
            <a:pPr lvl="0"/>
            <a:r>
              <a:rPr lang="en-US" dirty="0"/>
              <a:t>Drag and drop picture</a:t>
            </a:r>
          </a:p>
        </p:txBody>
      </p:sp>
    </p:spTree>
    <p:extLst>
      <p:ext uri="{BB962C8B-B14F-4D97-AF65-F5344CB8AC3E}">
        <p14:creationId xmlns:p14="http://schemas.microsoft.com/office/powerpoint/2010/main" val="3545860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2712115"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168361"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4254440"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79405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3755191" y="1580186"/>
            <a:ext cx="1583992"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35721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2286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4572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6858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14601945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2330840" y="432544"/>
            <a:ext cx="289002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112678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947739" y="3265294"/>
            <a:ext cx="2403222" cy="253916"/>
          </a:xfrm>
          <a:prstGeom prst="rect">
            <a:avLst/>
          </a:prstGeom>
          <a:noFill/>
        </p:spPr>
        <p:txBody>
          <a:bodyPr wrap="none" rtlCol="0">
            <a:spAutoFit/>
          </a:bodyPr>
          <a:lstStyle/>
          <a:p>
            <a:r>
              <a:rPr lang="en-US" sz="1050" b="1" dirty="0">
                <a:solidFill>
                  <a:schemeClr val="bg1"/>
                </a:solidFill>
                <a:latin typeface="+mj-lt"/>
              </a:rPr>
              <a:t>Animus</a:t>
            </a:r>
            <a:r>
              <a:rPr lang="en-US" sz="1050" dirty="0">
                <a:solidFill>
                  <a:schemeClr val="bg1"/>
                </a:solidFill>
              </a:rPr>
              <a:t> presentation template | #</a:t>
            </a:r>
            <a:fld id="{5E8513FC-DD75-4BD4-8942-AA828F11FE0D}" type="slidenum">
              <a:rPr lang="en-US" sz="1050" smtClean="0">
                <a:solidFill>
                  <a:schemeClr val="bg1"/>
                </a:solidFill>
              </a:rPr>
              <a:t>‹#›</a:t>
            </a:fld>
            <a:endParaRPr lang="en-US" sz="1050" dirty="0">
              <a:solidFill>
                <a:schemeClr val="bg1"/>
              </a:solidFill>
            </a:endParaRPr>
          </a:p>
        </p:txBody>
      </p:sp>
      <p:grpSp>
        <p:nvGrpSpPr>
          <p:cNvPr id="13" name="Group 12"/>
          <p:cNvGrpSpPr/>
          <p:nvPr userDrawn="1"/>
        </p:nvGrpSpPr>
        <p:grpSpPr>
          <a:xfrm>
            <a:off x="98161" y="6278531"/>
            <a:ext cx="311423"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grpSp>
      <p:sp>
        <p:nvSpPr>
          <p:cNvPr id="11" name="Picture Placeholder 15"/>
          <p:cNvSpPr>
            <a:spLocks noGrp="1"/>
          </p:cNvSpPr>
          <p:nvPr>
            <p:ph type="pic" sz="quarter" idx="10" hasCustomPrompt="1"/>
          </p:nvPr>
        </p:nvSpPr>
        <p:spPr>
          <a:xfrm>
            <a:off x="646800" y="-7966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4484655" y="2164997"/>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702420" y="235879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125007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3583392" y="1415846"/>
            <a:ext cx="1924414"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29478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6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3846847" y="1858981"/>
            <a:ext cx="1450309" cy="314346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94008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70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183405" y="1359702"/>
            <a:ext cx="3245187" cy="7033758"/>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6041096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6206672"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854244"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3425945" y="2820225"/>
            <a:ext cx="2292112"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39402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3894111" y="1940118"/>
            <a:ext cx="1355777"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2460455" y="2672411"/>
            <a:ext cx="859043"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5777510" y="2534007"/>
            <a:ext cx="10043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9716237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3271412" y="2485364"/>
            <a:ext cx="261242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22938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214280" y="2156665"/>
            <a:ext cx="2908776"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18523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3720708" y="4000602"/>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1741959" y="2841596"/>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236790" y="1682591"/>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441793" y="3429000"/>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1559076" y="4588005"/>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181607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649920" y="1401827"/>
            <a:ext cx="2489454"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3327274"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6004627"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50064975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5421682" y="275769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5421682" y="239598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5421682" y="2034284"/>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5421682" y="1672578"/>
            <a:ext cx="2115418"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185278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74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3_Blank">
    <p:spTree>
      <p:nvGrpSpPr>
        <p:cNvPr id="1" name=""/>
        <p:cNvGrpSpPr/>
        <p:nvPr/>
      </p:nvGrpSpPr>
      <p:grpSpPr>
        <a:xfrm>
          <a:off x="0" y="0"/>
          <a:ext cx="0" cy="0"/>
          <a:chOff x="0" y="0"/>
          <a:chExt cx="0" cy="0"/>
        </a:xfrm>
      </p:grpSpPr>
      <p:sp>
        <p:nvSpPr>
          <p:cNvPr id="3" name="Picture Placeholder 6"/>
          <p:cNvSpPr>
            <a:spLocks noGrp="1"/>
          </p:cNvSpPr>
          <p:nvPr>
            <p:ph type="pic" sz="quarter" idx="21"/>
          </p:nvPr>
        </p:nvSpPr>
        <p:spPr>
          <a:xfrm>
            <a:off x="1997599" y="0"/>
            <a:ext cx="7146402" cy="6858000"/>
          </a:xfrm>
          <a:prstGeom prst="rect">
            <a:avLst/>
          </a:prstGeom>
          <a:pattFill prst="pct5">
            <a:fgClr>
              <a:srgbClr val="DEE2E4"/>
            </a:fgClr>
            <a:bgClr>
              <a:srgbClr val="A0ACB1"/>
            </a:bgClr>
          </a:pattFill>
        </p:spPr>
        <p:txBody>
          <a:bodyPr/>
          <a:lstStyle/>
          <a:p>
            <a:endParaRPr lang="en-US"/>
          </a:p>
        </p:txBody>
      </p:sp>
    </p:spTree>
    <p:extLst>
      <p:ext uri="{BB962C8B-B14F-4D97-AF65-F5344CB8AC3E}">
        <p14:creationId xmlns:p14="http://schemas.microsoft.com/office/powerpoint/2010/main" val="148498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9882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2286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4572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6858000" y="0"/>
            <a:ext cx="2286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6747125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649920" y="1401827"/>
            <a:ext cx="2489454"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3327274"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6004627" y="1401827"/>
            <a:ext cx="2489454"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49019967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35923"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2837518"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2837518"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35923"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84597380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86222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2367999"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3873776"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379553"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688533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71027514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940097"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5695404"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345071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86605086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5695403"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3450711"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68490519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35923"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2837518" y="33384"/>
            <a:ext cx="2763079"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2837518"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35923" y="3429000"/>
            <a:ext cx="2763079"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264735964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345071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06019"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9107899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205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024153"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5753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66146015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93843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9144000"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1359650"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57530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790951"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2013746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351469" y="1007164"/>
            <a:ext cx="2943175"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5922671"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4384095" y="347869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4384095"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889873" y="1007165"/>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98544726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4594396"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669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2297198"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4594396" y="1"/>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2297198" y="3458866"/>
            <a:ext cx="2252406"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6891594" y="1"/>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891594" y="3458866"/>
            <a:ext cx="2252407"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9522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1830943"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3661887" y="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5492828" y="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7323771" y="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2"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1830943"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3661887" y="2291715"/>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7323771" y="2291715"/>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2"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3661887" y="4583430"/>
            <a:ext cx="1820229"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5492828" y="4583430"/>
            <a:ext cx="1820228"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7323771" y="4583430"/>
            <a:ext cx="1820229"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01040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2"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1525490"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4576464" y="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6101951" y="0"/>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7627439" y="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1525490"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3050978"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4576464" y="1717714"/>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7627439" y="1717714"/>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2"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1525490"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4576464" y="3435427"/>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6101951" y="3435427"/>
            <a:ext cx="151656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2"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3050978"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4576464" y="5153140"/>
            <a:ext cx="151656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7627439" y="5153140"/>
            <a:ext cx="151656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Tree>
    <p:extLst>
      <p:ext uri="{BB962C8B-B14F-4D97-AF65-F5344CB8AC3E}">
        <p14:creationId xmlns:p14="http://schemas.microsoft.com/office/powerpoint/2010/main" val="8782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mod="1">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2137147" y="2154704"/>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492404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456822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347558" y="2434679"/>
            <a:ext cx="2145044"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42214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86222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2367999"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3873776"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5379553"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6885331" y="2093844"/>
            <a:ext cx="1416326"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04414056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169775"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3637386" y="1721223"/>
            <a:ext cx="220835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6104999" y="1721223"/>
            <a:ext cx="220835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Tree>
    <p:extLst>
      <p:ext uri="{BB962C8B-B14F-4D97-AF65-F5344CB8AC3E}">
        <p14:creationId xmlns:p14="http://schemas.microsoft.com/office/powerpoint/2010/main" val="241222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252108"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1994956"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3737804"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5480655" y="1481330"/>
            <a:ext cx="166839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7223500" y="1481330"/>
            <a:ext cx="166839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Tree>
    <p:extLst>
      <p:ext uri="{BB962C8B-B14F-4D97-AF65-F5344CB8AC3E}">
        <p14:creationId xmlns:p14="http://schemas.microsoft.com/office/powerpoint/2010/main" val="42820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4786427" y="2430051"/>
            <a:ext cx="1928885"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800"/>
            </a:lvl1pPr>
          </a:lstStyle>
          <a:p>
            <a:pPr lvl="0"/>
            <a:endParaRPr lang="en-US"/>
          </a:p>
        </p:txBody>
      </p:sp>
    </p:spTree>
    <p:extLst>
      <p:ext uri="{BB962C8B-B14F-4D97-AF65-F5344CB8AC3E}">
        <p14:creationId xmlns:p14="http://schemas.microsoft.com/office/powerpoint/2010/main" val="33872182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4856664"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4856664"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7895934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099541" y="18944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099541" y="4332841"/>
            <a:ext cx="137108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7413016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825590"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3322006"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5818422" y="203296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825590"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3322006"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5818422" y="3380748"/>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825590"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3322006"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5818422" y="472853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507770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384819"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2506236"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4627654"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6749071" y="200057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384819"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2506236"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4627654"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6749071" y="3572201"/>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384819"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2506236"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4627654"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6749071" y="5143826"/>
            <a:ext cx="714282"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40989951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4538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78761"/>
            <a:ext cx="1862128"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78761"/>
            <a:ext cx="1862128"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2709567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698763"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2660211"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4621660"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6583109" y="2160071"/>
            <a:ext cx="1862128"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986214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940097"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5695404"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345071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05815026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1683089"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644538"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5605987" y="2160071"/>
            <a:ext cx="1862128"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27790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71211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2669707"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4627300"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6584893" y="1682489"/>
            <a:ext cx="1862128"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9519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514869"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2632507" y="1828800"/>
            <a:ext cx="1761354"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4750141"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6867776" y="1828800"/>
            <a:ext cx="1761354"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366770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277821"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496297" y="2245049"/>
            <a:ext cx="2131238"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5714775" y="2245049"/>
            <a:ext cx="2131239" cy="1332482"/>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46218461"/>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705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2676212"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4646545"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6616878" y="1626988"/>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361174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1653773"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624106"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5594439" y="1707670"/>
            <a:ext cx="18957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41801122"/>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615123"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4693848" y="2007428"/>
            <a:ext cx="3973088"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944262032"/>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352940" y="1140996"/>
            <a:ext cx="6609228"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526439908"/>
      </p:ext>
    </p:extLst>
  </p:cSld>
  <p:clrMapOvr>
    <a:masterClrMapping/>
  </p:clrMapOvr>
  <p:extLst mod="1">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935694" y="2081548"/>
            <a:ext cx="1271422" cy="2759961"/>
          </a:xfrm>
          <a:prstGeom prst="rect">
            <a:avLst/>
          </a:prstGeom>
          <a:pattFill prst="pct60">
            <a:fgClr>
              <a:srgbClr val="FFFFFF"/>
            </a:fgClr>
            <a:bgClr>
              <a:srgbClr val="E6E9EE"/>
            </a:bgClr>
          </a:pattFill>
        </p:spPr>
        <p:txBody>
          <a:bodyPr/>
          <a:lstStyle>
            <a:lvl1pPr algn="ctr">
              <a:defRPr lang="en-US" sz="1650" dirty="0"/>
            </a:lvl1pPr>
          </a:lstStyle>
          <a:p>
            <a:pPr lvl="0"/>
            <a:r>
              <a:rPr lang="en-US" dirty="0"/>
              <a:t>Drag and drop picture</a:t>
            </a:r>
          </a:p>
        </p:txBody>
      </p:sp>
    </p:spTree>
    <p:extLst>
      <p:ext uri="{BB962C8B-B14F-4D97-AF65-F5344CB8AC3E}">
        <p14:creationId xmlns:p14="http://schemas.microsoft.com/office/powerpoint/2010/main" val="29819374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2712115"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168361"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4254440" y="2081548"/>
            <a:ext cx="1271422"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27155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5695403"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3450711" y="1635525"/>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06019"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038676"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9144002" y="1635524"/>
            <a:ext cx="221565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89841882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3755191" y="1580186"/>
            <a:ext cx="1583992"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91133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2330840" y="432544"/>
            <a:ext cx="289002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20730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947739" y="3265294"/>
            <a:ext cx="2403222" cy="253916"/>
          </a:xfrm>
          <a:prstGeom prst="rect">
            <a:avLst/>
          </a:prstGeom>
          <a:noFill/>
        </p:spPr>
        <p:txBody>
          <a:bodyPr wrap="none" rtlCol="0">
            <a:spAutoFit/>
          </a:bodyPr>
          <a:lstStyle/>
          <a:p>
            <a:r>
              <a:rPr lang="en-US" sz="1050" b="1" dirty="0">
                <a:solidFill>
                  <a:schemeClr val="bg1"/>
                </a:solidFill>
                <a:latin typeface="+mj-lt"/>
              </a:rPr>
              <a:t>Animus</a:t>
            </a:r>
            <a:r>
              <a:rPr lang="en-US" sz="1050" dirty="0">
                <a:solidFill>
                  <a:schemeClr val="bg1"/>
                </a:solidFill>
              </a:rPr>
              <a:t> presentation template | #</a:t>
            </a:r>
            <a:fld id="{5E8513FC-DD75-4BD4-8942-AA828F11FE0D}" type="slidenum">
              <a:rPr lang="en-US" sz="1050" smtClean="0">
                <a:solidFill>
                  <a:schemeClr val="bg1"/>
                </a:solidFill>
              </a:rPr>
              <a:t>‹#›</a:t>
            </a:fld>
            <a:endParaRPr lang="en-US" sz="1050" dirty="0">
              <a:solidFill>
                <a:schemeClr val="bg1"/>
              </a:solidFill>
            </a:endParaRPr>
          </a:p>
        </p:txBody>
      </p:sp>
      <p:grpSp>
        <p:nvGrpSpPr>
          <p:cNvPr id="13" name="Group 12"/>
          <p:cNvGrpSpPr/>
          <p:nvPr userDrawn="1"/>
        </p:nvGrpSpPr>
        <p:grpSpPr>
          <a:xfrm>
            <a:off x="98161" y="6278531"/>
            <a:ext cx="311423"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grpSp>
      <p:sp>
        <p:nvSpPr>
          <p:cNvPr id="11" name="Picture Placeholder 15"/>
          <p:cNvSpPr>
            <a:spLocks noGrp="1"/>
          </p:cNvSpPr>
          <p:nvPr>
            <p:ph type="pic" sz="quarter" idx="10" hasCustomPrompt="1"/>
          </p:nvPr>
        </p:nvSpPr>
        <p:spPr>
          <a:xfrm>
            <a:off x="646800" y="-7966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4484655" y="2164997"/>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702420" y="2358791"/>
            <a:ext cx="2388447"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29751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3583392" y="1415846"/>
            <a:ext cx="1924414"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3195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6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3846847" y="1858981"/>
            <a:ext cx="1450309" cy="314346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55617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70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183405" y="1359702"/>
            <a:ext cx="3245187" cy="7033758"/>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8359656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6206672"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854244" y="3040253"/>
            <a:ext cx="2077085"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3425945" y="2820225"/>
            <a:ext cx="2292112"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74615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3894111" y="1940118"/>
            <a:ext cx="1355777"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2460455" y="2672411"/>
            <a:ext cx="859043"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5777510" y="2534007"/>
            <a:ext cx="10043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21129222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3271412" y="2485364"/>
            <a:ext cx="261242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134556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214280" y="2156665"/>
            <a:ext cx="2908776"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05452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hyperlink" Target="https://www.linkedin.com/" TargetMode="Externa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hyperlink" Target="https://twitter.com/"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hyperlink" Target="https://www.facebook.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55" Type="http://schemas.openxmlformats.org/officeDocument/2006/relationships/hyperlink" Target="https://www.facebook.com/" TargetMode="Externa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hyperlink" Target="https://twitter.com/" TargetMode="External"/><Relationship Id="rId5" Type="http://schemas.openxmlformats.org/officeDocument/2006/relationships/slideLayout" Target="../slideLayouts/slideLayout5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theme" Target="../theme/theme2.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8" Type="http://schemas.openxmlformats.org/officeDocument/2006/relationships/slideLayout" Target="../slideLayouts/slideLayout58.xml"/><Relationship Id="rId51" Type="http://schemas.openxmlformats.org/officeDocument/2006/relationships/slideLayout" Target="../slideLayouts/slideLayout101.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hyperlink" Target="https://www.linkedin.com/" TargetMode="External"/><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9" Type="http://schemas.openxmlformats.org/officeDocument/2006/relationships/slideLayout" Target="../slideLayouts/slideLayout140.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42" Type="http://schemas.openxmlformats.org/officeDocument/2006/relationships/slideLayout" Target="../slideLayouts/slideLayout143.xml"/><Relationship Id="rId47" Type="http://schemas.openxmlformats.org/officeDocument/2006/relationships/slideLayout" Target="../slideLayouts/slideLayout148.xml"/><Relationship Id="rId50" Type="http://schemas.openxmlformats.org/officeDocument/2006/relationships/slideLayout" Target="../slideLayouts/slideLayout151.xml"/><Relationship Id="rId55" Type="http://schemas.openxmlformats.org/officeDocument/2006/relationships/hyperlink" Target="https://www.facebook.com/" TargetMode="Externa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9" Type="http://schemas.openxmlformats.org/officeDocument/2006/relationships/slideLayout" Target="../slideLayouts/slideLayout130.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53" Type="http://schemas.openxmlformats.org/officeDocument/2006/relationships/hyperlink" Target="https://twitter.com/" TargetMode="Externa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4" Type="http://schemas.openxmlformats.org/officeDocument/2006/relationships/slideLayout" Target="../slideLayouts/slideLayout145.xml"/><Relationship Id="rId52" Type="http://schemas.openxmlformats.org/officeDocument/2006/relationships/theme" Target="../theme/theme3.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43" Type="http://schemas.openxmlformats.org/officeDocument/2006/relationships/slideLayout" Target="../slideLayouts/slideLayout144.xml"/><Relationship Id="rId48" Type="http://schemas.openxmlformats.org/officeDocument/2006/relationships/slideLayout" Target="../slideLayouts/slideLayout149.xml"/><Relationship Id="rId8" Type="http://schemas.openxmlformats.org/officeDocument/2006/relationships/slideLayout" Target="../slideLayouts/slideLayout109.xml"/><Relationship Id="rId51" Type="http://schemas.openxmlformats.org/officeDocument/2006/relationships/slideLayout" Target="../slideLayouts/slideLayout152.xml"/><Relationship Id="rId3" Type="http://schemas.openxmlformats.org/officeDocument/2006/relationships/slideLayout" Target="../slideLayouts/slideLayout104.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46" Type="http://schemas.openxmlformats.org/officeDocument/2006/relationships/slideLayout" Target="../slideLayouts/slideLayout147.xml"/><Relationship Id="rId20" Type="http://schemas.openxmlformats.org/officeDocument/2006/relationships/slideLayout" Target="../slideLayouts/slideLayout121.xml"/><Relationship Id="rId41" Type="http://schemas.openxmlformats.org/officeDocument/2006/relationships/slideLayout" Target="../slideLayouts/slideLayout142.xml"/><Relationship Id="rId54" Type="http://schemas.openxmlformats.org/officeDocument/2006/relationships/hyperlink" Target="https://www.linkedin.com/" TargetMode="Externa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49" Type="http://schemas.openxmlformats.org/officeDocument/2006/relationships/slideLayout" Target="../slideLayouts/slideLayout15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9" Type="http://schemas.openxmlformats.org/officeDocument/2006/relationships/slideLayout" Target="../slideLayouts/slideLayout191.xml"/><Relationship Id="rId21" Type="http://schemas.openxmlformats.org/officeDocument/2006/relationships/slideLayout" Target="../slideLayouts/slideLayout173.xml"/><Relationship Id="rId34" Type="http://schemas.openxmlformats.org/officeDocument/2006/relationships/slideLayout" Target="../slideLayouts/slideLayout186.xml"/><Relationship Id="rId42" Type="http://schemas.openxmlformats.org/officeDocument/2006/relationships/slideLayout" Target="../slideLayouts/slideLayout194.xml"/><Relationship Id="rId47" Type="http://schemas.openxmlformats.org/officeDocument/2006/relationships/slideLayout" Target="../slideLayouts/slideLayout199.xml"/><Relationship Id="rId50" Type="http://schemas.openxmlformats.org/officeDocument/2006/relationships/slideLayout" Target="../slideLayouts/slideLayout202.xml"/><Relationship Id="rId55" Type="http://schemas.openxmlformats.org/officeDocument/2006/relationships/hyperlink" Target="https://www.facebook.com/" TargetMode="Externa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9" Type="http://schemas.openxmlformats.org/officeDocument/2006/relationships/slideLayout" Target="../slideLayouts/slideLayout181.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32" Type="http://schemas.openxmlformats.org/officeDocument/2006/relationships/slideLayout" Target="../slideLayouts/slideLayout184.xml"/><Relationship Id="rId37" Type="http://schemas.openxmlformats.org/officeDocument/2006/relationships/slideLayout" Target="../slideLayouts/slideLayout189.xml"/><Relationship Id="rId40" Type="http://schemas.openxmlformats.org/officeDocument/2006/relationships/slideLayout" Target="../slideLayouts/slideLayout192.xml"/><Relationship Id="rId45" Type="http://schemas.openxmlformats.org/officeDocument/2006/relationships/slideLayout" Target="../slideLayouts/slideLayout197.xml"/><Relationship Id="rId53" Type="http://schemas.openxmlformats.org/officeDocument/2006/relationships/hyperlink" Target="https://twitter.com/" TargetMode="Externa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31" Type="http://schemas.openxmlformats.org/officeDocument/2006/relationships/slideLayout" Target="../slideLayouts/slideLayout183.xml"/><Relationship Id="rId44" Type="http://schemas.openxmlformats.org/officeDocument/2006/relationships/slideLayout" Target="../slideLayouts/slideLayout196.xml"/><Relationship Id="rId52" Type="http://schemas.openxmlformats.org/officeDocument/2006/relationships/theme" Target="../theme/theme4.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slideLayout" Target="../slideLayouts/slideLayout179.xml"/><Relationship Id="rId30" Type="http://schemas.openxmlformats.org/officeDocument/2006/relationships/slideLayout" Target="../slideLayouts/slideLayout182.xml"/><Relationship Id="rId35" Type="http://schemas.openxmlformats.org/officeDocument/2006/relationships/slideLayout" Target="../slideLayouts/slideLayout187.xml"/><Relationship Id="rId43" Type="http://schemas.openxmlformats.org/officeDocument/2006/relationships/slideLayout" Target="../slideLayouts/slideLayout195.xml"/><Relationship Id="rId48" Type="http://schemas.openxmlformats.org/officeDocument/2006/relationships/slideLayout" Target="../slideLayouts/slideLayout200.xml"/><Relationship Id="rId8" Type="http://schemas.openxmlformats.org/officeDocument/2006/relationships/slideLayout" Target="../slideLayouts/slideLayout160.xml"/><Relationship Id="rId51" Type="http://schemas.openxmlformats.org/officeDocument/2006/relationships/slideLayout" Target="../slideLayouts/slideLayout203.xml"/><Relationship Id="rId3" Type="http://schemas.openxmlformats.org/officeDocument/2006/relationships/slideLayout" Target="../slideLayouts/slideLayout155.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33" Type="http://schemas.openxmlformats.org/officeDocument/2006/relationships/slideLayout" Target="../slideLayouts/slideLayout185.xml"/><Relationship Id="rId38" Type="http://schemas.openxmlformats.org/officeDocument/2006/relationships/slideLayout" Target="../slideLayouts/slideLayout190.xml"/><Relationship Id="rId46" Type="http://schemas.openxmlformats.org/officeDocument/2006/relationships/slideLayout" Target="../slideLayouts/slideLayout198.xml"/><Relationship Id="rId20" Type="http://schemas.openxmlformats.org/officeDocument/2006/relationships/slideLayout" Target="../slideLayouts/slideLayout172.xml"/><Relationship Id="rId41" Type="http://schemas.openxmlformats.org/officeDocument/2006/relationships/slideLayout" Target="../slideLayouts/slideLayout193.xml"/><Relationship Id="rId54" Type="http://schemas.openxmlformats.org/officeDocument/2006/relationships/hyperlink" Target="https://www.linkedin.com/" TargetMode="Externa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slideLayout" Target="../slideLayouts/slideLayout180.xml"/><Relationship Id="rId36" Type="http://schemas.openxmlformats.org/officeDocument/2006/relationships/slideLayout" Target="../slideLayouts/slideLayout188.xml"/><Relationship Id="rId49" Type="http://schemas.openxmlformats.org/officeDocument/2006/relationships/slideLayout" Target="../slideLayouts/slideLayout20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9" Type="http://schemas.openxmlformats.org/officeDocument/2006/relationships/slideLayout" Target="../slideLayouts/slideLayout242.xml"/><Relationship Id="rId21" Type="http://schemas.openxmlformats.org/officeDocument/2006/relationships/slideLayout" Target="../slideLayouts/slideLayout224.xml"/><Relationship Id="rId34" Type="http://schemas.openxmlformats.org/officeDocument/2006/relationships/slideLayout" Target="../slideLayouts/slideLayout237.xml"/><Relationship Id="rId42" Type="http://schemas.openxmlformats.org/officeDocument/2006/relationships/slideLayout" Target="../slideLayouts/slideLayout245.xml"/><Relationship Id="rId47" Type="http://schemas.openxmlformats.org/officeDocument/2006/relationships/slideLayout" Target="../slideLayouts/slideLayout250.xml"/><Relationship Id="rId50" Type="http://schemas.openxmlformats.org/officeDocument/2006/relationships/slideLayout" Target="../slideLayouts/slideLayout253.xml"/><Relationship Id="rId55" Type="http://schemas.openxmlformats.org/officeDocument/2006/relationships/hyperlink" Target="https://www.facebook.com/" TargetMode="External"/><Relationship Id="rId7" Type="http://schemas.openxmlformats.org/officeDocument/2006/relationships/slideLayout" Target="../slideLayouts/slideLayout21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9" Type="http://schemas.openxmlformats.org/officeDocument/2006/relationships/slideLayout" Target="../slideLayouts/slideLayout232.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32" Type="http://schemas.openxmlformats.org/officeDocument/2006/relationships/slideLayout" Target="../slideLayouts/slideLayout235.xml"/><Relationship Id="rId37" Type="http://schemas.openxmlformats.org/officeDocument/2006/relationships/slideLayout" Target="../slideLayouts/slideLayout240.xml"/><Relationship Id="rId40" Type="http://schemas.openxmlformats.org/officeDocument/2006/relationships/slideLayout" Target="../slideLayouts/slideLayout243.xml"/><Relationship Id="rId45" Type="http://schemas.openxmlformats.org/officeDocument/2006/relationships/slideLayout" Target="../slideLayouts/slideLayout248.xml"/><Relationship Id="rId53" Type="http://schemas.openxmlformats.org/officeDocument/2006/relationships/hyperlink" Target="https://twitter.com/" TargetMode="Externa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31" Type="http://schemas.openxmlformats.org/officeDocument/2006/relationships/slideLayout" Target="../slideLayouts/slideLayout234.xml"/><Relationship Id="rId44" Type="http://schemas.openxmlformats.org/officeDocument/2006/relationships/slideLayout" Target="../slideLayouts/slideLayout247.xml"/><Relationship Id="rId52" Type="http://schemas.openxmlformats.org/officeDocument/2006/relationships/theme" Target="../theme/theme5.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 Id="rId30" Type="http://schemas.openxmlformats.org/officeDocument/2006/relationships/slideLayout" Target="../slideLayouts/slideLayout233.xml"/><Relationship Id="rId35" Type="http://schemas.openxmlformats.org/officeDocument/2006/relationships/slideLayout" Target="../slideLayouts/slideLayout238.xml"/><Relationship Id="rId43" Type="http://schemas.openxmlformats.org/officeDocument/2006/relationships/slideLayout" Target="../slideLayouts/slideLayout246.xml"/><Relationship Id="rId48" Type="http://schemas.openxmlformats.org/officeDocument/2006/relationships/slideLayout" Target="../slideLayouts/slideLayout251.xml"/><Relationship Id="rId8" Type="http://schemas.openxmlformats.org/officeDocument/2006/relationships/slideLayout" Target="../slideLayouts/slideLayout211.xml"/><Relationship Id="rId51" Type="http://schemas.openxmlformats.org/officeDocument/2006/relationships/slideLayout" Target="../slideLayouts/slideLayout254.xml"/><Relationship Id="rId3" Type="http://schemas.openxmlformats.org/officeDocument/2006/relationships/slideLayout" Target="../slideLayouts/slideLayout206.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33" Type="http://schemas.openxmlformats.org/officeDocument/2006/relationships/slideLayout" Target="../slideLayouts/slideLayout236.xml"/><Relationship Id="rId38" Type="http://schemas.openxmlformats.org/officeDocument/2006/relationships/slideLayout" Target="../slideLayouts/slideLayout241.xml"/><Relationship Id="rId46" Type="http://schemas.openxmlformats.org/officeDocument/2006/relationships/slideLayout" Target="../slideLayouts/slideLayout249.xml"/><Relationship Id="rId20" Type="http://schemas.openxmlformats.org/officeDocument/2006/relationships/slideLayout" Target="../slideLayouts/slideLayout223.xml"/><Relationship Id="rId41" Type="http://schemas.openxmlformats.org/officeDocument/2006/relationships/slideLayout" Target="../slideLayouts/slideLayout244.xml"/><Relationship Id="rId54" Type="http://schemas.openxmlformats.org/officeDocument/2006/relationships/hyperlink" Target="https://www.linkedin.com/" TargetMode="Externa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slideLayout" Target="../slideLayouts/slideLayout231.xml"/><Relationship Id="rId36" Type="http://schemas.openxmlformats.org/officeDocument/2006/relationships/slideLayout" Target="../slideLayouts/slideLayout239.xml"/><Relationship Id="rId49" Type="http://schemas.openxmlformats.org/officeDocument/2006/relationships/slideLayout" Target="../slideLayouts/slideLayout25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26" Type="http://schemas.openxmlformats.org/officeDocument/2006/relationships/slideLayout" Target="../slideLayouts/slideLayout280.xml"/><Relationship Id="rId39" Type="http://schemas.openxmlformats.org/officeDocument/2006/relationships/slideLayout" Target="../slideLayouts/slideLayout293.xml"/><Relationship Id="rId21" Type="http://schemas.openxmlformats.org/officeDocument/2006/relationships/slideLayout" Target="../slideLayouts/slideLayout275.xml"/><Relationship Id="rId34" Type="http://schemas.openxmlformats.org/officeDocument/2006/relationships/slideLayout" Target="../slideLayouts/slideLayout288.xml"/><Relationship Id="rId42" Type="http://schemas.openxmlformats.org/officeDocument/2006/relationships/slideLayout" Target="../slideLayouts/slideLayout296.xml"/><Relationship Id="rId47" Type="http://schemas.openxmlformats.org/officeDocument/2006/relationships/slideLayout" Target="../slideLayouts/slideLayout301.xml"/><Relationship Id="rId50" Type="http://schemas.openxmlformats.org/officeDocument/2006/relationships/slideLayout" Target="../slideLayouts/slideLayout304.xml"/><Relationship Id="rId55" Type="http://schemas.openxmlformats.org/officeDocument/2006/relationships/hyperlink" Target="https://www.facebook.com/" TargetMode="External"/><Relationship Id="rId7" Type="http://schemas.openxmlformats.org/officeDocument/2006/relationships/slideLayout" Target="../slideLayouts/slideLayout261.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29" Type="http://schemas.openxmlformats.org/officeDocument/2006/relationships/slideLayout" Target="../slideLayouts/slideLayout283.xml"/><Relationship Id="rId11" Type="http://schemas.openxmlformats.org/officeDocument/2006/relationships/slideLayout" Target="../slideLayouts/slideLayout265.xml"/><Relationship Id="rId24" Type="http://schemas.openxmlformats.org/officeDocument/2006/relationships/slideLayout" Target="../slideLayouts/slideLayout278.xml"/><Relationship Id="rId32" Type="http://schemas.openxmlformats.org/officeDocument/2006/relationships/slideLayout" Target="../slideLayouts/slideLayout286.xml"/><Relationship Id="rId37" Type="http://schemas.openxmlformats.org/officeDocument/2006/relationships/slideLayout" Target="../slideLayouts/slideLayout291.xml"/><Relationship Id="rId40" Type="http://schemas.openxmlformats.org/officeDocument/2006/relationships/slideLayout" Target="../slideLayouts/slideLayout294.xml"/><Relationship Id="rId45" Type="http://schemas.openxmlformats.org/officeDocument/2006/relationships/slideLayout" Target="../slideLayouts/slideLayout299.xml"/><Relationship Id="rId53" Type="http://schemas.openxmlformats.org/officeDocument/2006/relationships/hyperlink" Target="https://twitter.com/" TargetMode="Externa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19" Type="http://schemas.openxmlformats.org/officeDocument/2006/relationships/slideLayout" Target="../slideLayouts/slideLayout273.xml"/><Relationship Id="rId31" Type="http://schemas.openxmlformats.org/officeDocument/2006/relationships/slideLayout" Target="../slideLayouts/slideLayout285.xml"/><Relationship Id="rId44" Type="http://schemas.openxmlformats.org/officeDocument/2006/relationships/slideLayout" Target="../slideLayouts/slideLayout298.xml"/><Relationship Id="rId52" Type="http://schemas.openxmlformats.org/officeDocument/2006/relationships/theme" Target="../theme/theme6.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 Id="rId22" Type="http://schemas.openxmlformats.org/officeDocument/2006/relationships/slideLayout" Target="../slideLayouts/slideLayout276.xml"/><Relationship Id="rId27" Type="http://schemas.openxmlformats.org/officeDocument/2006/relationships/slideLayout" Target="../slideLayouts/slideLayout281.xml"/><Relationship Id="rId30" Type="http://schemas.openxmlformats.org/officeDocument/2006/relationships/slideLayout" Target="../slideLayouts/slideLayout284.xml"/><Relationship Id="rId35" Type="http://schemas.openxmlformats.org/officeDocument/2006/relationships/slideLayout" Target="../slideLayouts/slideLayout289.xml"/><Relationship Id="rId43" Type="http://schemas.openxmlformats.org/officeDocument/2006/relationships/slideLayout" Target="../slideLayouts/slideLayout297.xml"/><Relationship Id="rId48" Type="http://schemas.openxmlformats.org/officeDocument/2006/relationships/slideLayout" Target="../slideLayouts/slideLayout302.xml"/><Relationship Id="rId8" Type="http://schemas.openxmlformats.org/officeDocument/2006/relationships/slideLayout" Target="../slideLayouts/slideLayout262.xml"/><Relationship Id="rId51" Type="http://schemas.openxmlformats.org/officeDocument/2006/relationships/slideLayout" Target="../slideLayouts/slideLayout305.xml"/><Relationship Id="rId3" Type="http://schemas.openxmlformats.org/officeDocument/2006/relationships/slideLayout" Target="../slideLayouts/slideLayout257.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5" Type="http://schemas.openxmlformats.org/officeDocument/2006/relationships/slideLayout" Target="../slideLayouts/slideLayout279.xml"/><Relationship Id="rId33" Type="http://schemas.openxmlformats.org/officeDocument/2006/relationships/slideLayout" Target="../slideLayouts/slideLayout287.xml"/><Relationship Id="rId38" Type="http://schemas.openxmlformats.org/officeDocument/2006/relationships/slideLayout" Target="../slideLayouts/slideLayout292.xml"/><Relationship Id="rId46" Type="http://schemas.openxmlformats.org/officeDocument/2006/relationships/slideLayout" Target="../slideLayouts/slideLayout300.xml"/><Relationship Id="rId20" Type="http://schemas.openxmlformats.org/officeDocument/2006/relationships/slideLayout" Target="../slideLayouts/slideLayout274.xml"/><Relationship Id="rId41" Type="http://schemas.openxmlformats.org/officeDocument/2006/relationships/slideLayout" Target="../slideLayouts/slideLayout295.xml"/><Relationship Id="rId54" Type="http://schemas.openxmlformats.org/officeDocument/2006/relationships/hyperlink" Target="https://www.linkedin.com/" TargetMode="Externa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5" Type="http://schemas.openxmlformats.org/officeDocument/2006/relationships/slideLayout" Target="../slideLayouts/slideLayout269.xml"/><Relationship Id="rId23" Type="http://schemas.openxmlformats.org/officeDocument/2006/relationships/slideLayout" Target="../slideLayouts/slideLayout277.xml"/><Relationship Id="rId28" Type="http://schemas.openxmlformats.org/officeDocument/2006/relationships/slideLayout" Target="../slideLayouts/slideLayout282.xml"/><Relationship Id="rId36" Type="http://schemas.openxmlformats.org/officeDocument/2006/relationships/slideLayout" Target="../slideLayouts/slideLayout290.xml"/><Relationship Id="rId49" Type="http://schemas.openxmlformats.org/officeDocument/2006/relationships/slideLayout" Target="../slideLayouts/slideLayout30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18.xml"/><Relationship Id="rId18" Type="http://schemas.openxmlformats.org/officeDocument/2006/relationships/slideLayout" Target="../slideLayouts/slideLayout323.xml"/><Relationship Id="rId26" Type="http://schemas.openxmlformats.org/officeDocument/2006/relationships/slideLayout" Target="../slideLayouts/slideLayout331.xml"/><Relationship Id="rId39" Type="http://schemas.openxmlformats.org/officeDocument/2006/relationships/slideLayout" Target="../slideLayouts/slideLayout344.xml"/><Relationship Id="rId21" Type="http://schemas.openxmlformats.org/officeDocument/2006/relationships/slideLayout" Target="../slideLayouts/slideLayout326.xml"/><Relationship Id="rId34" Type="http://schemas.openxmlformats.org/officeDocument/2006/relationships/slideLayout" Target="../slideLayouts/slideLayout339.xml"/><Relationship Id="rId42" Type="http://schemas.openxmlformats.org/officeDocument/2006/relationships/slideLayout" Target="../slideLayouts/slideLayout347.xml"/><Relationship Id="rId47" Type="http://schemas.openxmlformats.org/officeDocument/2006/relationships/slideLayout" Target="../slideLayouts/slideLayout352.xml"/><Relationship Id="rId50" Type="http://schemas.openxmlformats.org/officeDocument/2006/relationships/slideLayout" Target="../slideLayouts/slideLayout355.xml"/><Relationship Id="rId55" Type="http://schemas.openxmlformats.org/officeDocument/2006/relationships/hyperlink" Target="https://www.facebook.com/" TargetMode="External"/><Relationship Id="rId7" Type="http://schemas.openxmlformats.org/officeDocument/2006/relationships/slideLayout" Target="../slideLayouts/slideLayout312.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29" Type="http://schemas.openxmlformats.org/officeDocument/2006/relationships/slideLayout" Target="../slideLayouts/slideLayout334.xml"/><Relationship Id="rId11" Type="http://schemas.openxmlformats.org/officeDocument/2006/relationships/slideLayout" Target="../slideLayouts/slideLayout316.xml"/><Relationship Id="rId24" Type="http://schemas.openxmlformats.org/officeDocument/2006/relationships/slideLayout" Target="../slideLayouts/slideLayout329.xml"/><Relationship Id="rId32" Type="http://schemas.openxmlformats.org/officeDocument/2006/relationships/slideLayout" Target="../slideLayouts/slideLayout337.xml"/><Relationship Id="rId37" Type="http://schemas.openxmlformats.org/officeDocument/2006/relationships/slideLayout" Target="../slideLayouts/slideLayout342.xml"/><Relationship Id="rId40" Type="http://schemas.openxmlformats.org/officeDocument/2006/relationships/slideLayout" Target="../slideLayouts/slideLayout345.xml"/><Relationship Id="rId45" Type="http://schemas.openxmlformats.org/officeDocument/2006/relationships/slideLayout" Target="../slideLayouts/slideLayout350.xml"/><Relationship Id="rId53" Type="http://schemas.openxmlformats.org/officeDocument/2006/relationships/hyperlink" Target="https://twitter.com/" TargetMode="Externa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19" Type="http://schemas.openxmlformats.org/officeDocument/2006/relationships/slideLayout" Target="../slideLayouts/slideLayout324.xml"/><Relationship Id="rId31" Type="http://schemas.openxmlformats.org/officeDocument/2006/relationships/slideLayout" Target="../slideLayouts/slideLayout336.xml"/><Relationship Id="rId44" Type="http://schemas.openxmlformats.org/officeDocument/2006/relationships/slideLayout" Target="../slideLayouts/slideLayout349.xml"/><Relationship Id="rId52" Type="http://schemas.openxmlformats.org/officeDocument/2006/relationships/theme" Target="../theme/theme7.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 Id="rId22" Type="http://schemas.openxmlformats.org/officeDocument/2006/relationships/slideLayout" Target="../slideLayouts/slideLayout327.xml"/><Relationship Id="rId27" Type="http://schemas.openxmlformats.org/officeDocument/2006/relationships/slideLayout" Target="../slideLayouts/slideLayout332.xml"/><Relationship Id="rId30" Type="http://schemas.openxmlformats.org/officeDocument/2006/relationships/slideLayout" Target="../slideLayouts/slideLayout335.xml"/><Relationship Id="rId35" Type="http://schemas.openxmlformats.org/officeDocument/2006/relationships/slideLayout" Target="../slideLayouts/slideLayout340.xml"/><Relationship Id="rId43" Type="http://schemas.openxmlformats.org/officeDocument/2006/relationships/slideLayout" Target="../slideLayouts/slideLayout348.xml"/><Relationship Id="rId48" Type="http://schemas.openxmlformats.org/officeDocument/2006/relationships/slideLayout" Target="../slideLayouts/slideLayout353.xml"/><Relationship Id="rId8" Type="http://schemas.openxmlformats.org/officeDocument/2006/relationships/slideLayout" Target="../slideLayouts/slideLayout313.xml"/><Relationship Id="rId51" Type="http://schemas.openxmlformats.org/officeDocument/2006/relationships/slideLayout" Target="../slideLayouts/slideLayout356.xml"/><Relationship Id="rId3" Type="http://schemas.openxmlformats.org/officeDocument/2006/relationships/slideLayout" Target="../slideLayouts/slideLayout308.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5" Type="http://schemas.openxmlformats.org/officeDocument/2006/relationships/slideLayout" Target="../slideLayouts/slideLayout330.xml"/><Relationship Id="rId33" Type="http://schemas.openxmlformats.org/officeDocument/2006/relationships/slideLayout" Target="../slideLayouts/slideLayout338.xml"/><Relationship Id="rId38" Type="http://schemas.openxmlformats.org/officeDocument/2006/relationships/slideLayout" Target="../slideLayouts/slideLayout343.xml"/><Relationship Id="rId46" Type="http://schemas.openxmlformats.org/officeDocument/2006/relationships/slideLayout" Target="../slideLayouts/slideLayout351.xml"/><Relationship Id="rId20" Type="http://schemas.openxmlformats.org/officeDocument/2006/relationships/slideLayout" Target="../slideLayouts/slideLayout325.xml"/><Relationship Id="rId41" Type="http://schemas.openxmlformats.org/officeDocument/2006/relationships/slideLayout" Target="../slideLayouts/slideLayout346.xml"/><Relationship Id="rId54" Type="http://schemas.openxmlformats.org/officeDocument/2006/relationships/hyperlink" Target="https://www.linkedin.com/" TargetMode="Externa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5" Type="http://schemas.openxmlformats.org/officeDocument/2006/relationships/slideLayout" Target="../slideLayouts/slideLayout320.xml"/><Relationship Id="rId23" Type="http://schemas.openxmlformats.org/officeDocument/2006/relationships/slideLayout" Target="../slideLayouts/slideLayout328.xml"/><Relationship Id="rId28" Type="http://schemas.openxmlformats.org/officeDocument/2006/relationships/slideLayout" Target="../slideLayouts/slideLayout333.xml"/><Relationship Id="rId36" Type="http://schemas.openxmlformats.org/officeDocument/2006/relationships/slideLayout" Target="../slideLayouts/slideLayout341.xml"/><Relationship Id="rId49" Type="http://schemas.openxmlformats.org/officeDocument/2006/relationships/slideLayout" Target="../slideLayouts/slideLayout3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349754B-2B52-4813-ABD4-6C5DA682580D}"/>
              </a:ext>
            </a:extLst>
          </p:cNvPr>
          <p:cNvSpPr txBox="1">
            <a:spLocks/>
          </p:cNvSpPr>
          <p:nvPr userDrawn="1"/>
        </p:nvSpPr>
        <p:spPr>
          <a:xfrm>
            <a:off x="509303" y="6502898"/>
            <a:ext cx="92798" cy="218535"/>
          </a:xfrm>
          <a:prstGeom prst="rect">
            <a:avLst/>
          </a:prstGeom>
        </p:spPr>
        <p:txBody>
          <a:bodyPr vert="horz" wrap="none" lIns="45714" tIns="22857" rIns="45714" bIns="2285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50" smtClean="0">
                <a:solidFill>
                  <a:schemeClr val="tx1"/>
                </a:solidFill>
              </a:rPr>
              <a:pPr algn="ctr"/>
              <a:t>‹#›</a:t>
            </a:fld>
            <a:endParaRPr lang="en-US" sz="450">
              <a:solidFill>
                <a:schemeClr val="tx1"/>
              </a:solidFill>
            </a:endParaRPr>
          </a:p>
        </p:txBody>
      </p:sp>
      <p:sp>
        <p:nvSpPr>
          <p:cNvPr id="8" name="Oval 7">
            <a:extLst>
              <a:ext uri="{FF2B5EF4-FFF2-40B4-BE49-F238E27FC236}">
                <a16:creationId xmlns:a16="http://schemas.microsoft.com/office/drawing/2014/main" id="{CEAC6B90-8022-44B2-AE9A-63782F527675}"/>
              </a:ext>
            </a:extLst>
          </p:cNvPr>
          <p:cNvSpPr/>
          <p:nvPr userDrawn="1"/>
        </p:nvSpPr>
        <p:spPr>
          <a:xfrm>
            <a:off x="444815"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9" name="Oval 8">
            <a:extLst>
              <a:ext uri="{FF2B5EF4-FFF2-40B4-BE49-F238E27FC236}">
                <a16:creationId xmlns:a16="http://schemas.microsoft.com/office/drawing/2014/main" id="{125F0D52-4B96-4922-84F2-737CE08592E1}"/>
              </a:ext>
            </a:extLst>
          </p:cNvPr>
          <p:cNvSpPr/>
          <p:nvPr userDrawn="1"/>
        </p:nvSpPr>
        <p:spPr>
          <a:xfrm>
            <a:off x="154479"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EF6080F8-5393-4FE9-8C1E-97FF7FBE2FD4}"/>
              </a:ext>
            </a:extLst>
          </p:cNvPr>
          <p:cNvSpPr/>
          <p:nvPr userDrawn="1"/>
        </p:nvSpPr>
        <p:spPr>
          <a:xfrm rot="2700000">
            <a:off x="250892"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1" name="Oval 10">
            <a:extLst>
              <a:ext uri="{FF2B5EF4-FFF2-40B4-BE49-F238E27FC236}">
                <a16:creationId xmlns:a16="http://schemas.microsoft.com/office/drawing/2014/main" id="{A8E4993F-0FF1-4E46-BDF9-6681D931D637}"/>
              </a:ext>
            </a:extLst>
          </p:cNvPr>
          <p:cNvSpPr/>
          <p:nvPr userDrawn="1"/>
        </p:nvSpPr>
        <p:spPr>
          <a:xfrm rot="10800000">
            <a:off x="735150"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2" name="Rectangle 9">
            <a:extLst>
              <a:ext uri="{FF2B5EF4-FFF2-40B4-BE49-F238E27FC236}">
                <a16:creationId xmlns:a16="http://schemas.microsoft.com/office/drawing/2014/main" id="{43B0E1AA-D1ED-4079-84CA-2DD5C83522F6}"/>
              </a:ext>
            </a:extLst>
          </p:cNvPr>
          <p:cNvSpPr/>
          <p:nvPr userDrawn="1"/>
        </p:nvSpPr>
        <p:spPr>
          <a:xfrm rot="13500000">
            <a:off x="800523"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3" name="Action Button: Forward or Next 26">
            <a:hlinkClick r:id="" action="ppaction://hlinkshowjump?jump=nextslide" highlightClick="1"/>
            <a:extLst>
              <a:ext uri="{FF2B5EF4-FFF2-40B4-BE49-F238E27FC236}">
                <a16:creationId xmlns:a16="http://schemas.microsoft.com/office/drawing/2014/main" id="{3090BD1E-EE1C-4083-A506-4F9C480242B2}"/>
              </a:ext>
            </a:extLst>
          </p:cNvPr>
          <p:cNvSpPr/>
          <p:nvPr userDrawn="1"/>
        </p:nvSpPr>
        <p:spPr>
          <a:xfrm>
            <a:off x="717040" y="6480270"/>
            <a:ext cx="267787" cy="26782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sp>
        <p:nvSpPr>
          <p:cNvPr id="14" name="Action Button: Back or Previous 27">
            <a:hlinkClick r:id="" action="ppaction://hlinkshowjump?jump=previousslide" highlightClick="1"/>
            <a:extLst>
              <a:ext uri="{FF2B5EF4-FFF2-40B4-BE49-F238E27FC236}">
                <a16:creationId xmlns:a16="http://schemas.microsoft.com/office/drawing/2014/main" id="{1702F697-F56C-4F69-B9A6-D40DD5DF783B}"/>
              </a:ext>
            </a:extLst>
          </p:cNvPr>
          <p:cNvSpPr/>
          <p:nvPr userDrawn="1"/>
        </p:nvSpPr>
        <p:spPr>
          <a:xfrm>
            <a:off x="133246" y="6475095"/>
            <a:ext cx="267787" cy="26782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grpSp>
        <p:nvGrpSpPr>
          <p:cNvPr id="27" name="Group 26">
            <a:extLst>
              <a:ext uri="{FF2B5EF4-FFF2-40B4-BE49-F238E27FC236}">
                <a16:creationId xmlns:a16="http://schemas.microsoft.com/office/drawing/2014/main" id="{74FC2CD3-D6B5-47FC-9060-6A98A39811D6}"/>
              </a:ext>
            </a:extLst>
          </p:cNvPr>
          <p:cNvGrpSpPr/>
          <p:nvPr userDrawn="1"/>
        </p:nvGrpSpPr>
        <p:grpSpPr>
          <a:xfrm>
            <a:off x="6397397" y="6481136"/>
            <a:ext cx="2637377" cy="271584"/>
            <a:chOff x="17061947" y="12757787"/>
            <a:chExt cx="7033921" cy="724225"/>
          </a:xfrm>
        </p:grpSpPr>
        <p:sp>
          <p:nvSpPr>
            <p:cNvPr id="16" name="TextBox 15">
              <a:extLst>
                <a:ext uri="{FF2B5EF4-FFF2-40B4-BE49-F238E27FC236}">
                  <a16:creationId xmlns:a16="http://schemas.microsoft.com/office/drawing/2014/main" id="{7072483C-0539-4A3B-980B-FD67AF27D22D}"/>
                </a:ext>
              </a:extLst>
            </p:cNvPr>
            <p:cNvSpPr txBox="1"/>
            <p:nvPr userDrawn="1"/>
          </p:nvSpPr>
          <p:spPr>
            <a:xfrm>
              <a:off x="17061947" y="12958790"/>
              <a:ext cx="5045630" cy="523222"/>
            </a:xfrm>
            <a:prstGeom prst="rect">
              <a:avLst/>
            </a:prstGeom>
            <a:noFill/>
          </p:spPr>
          <p:txBody>
            <a:bodyPr wrap="none" rtlCol="0">
              <a:spAutoFit/>
            </a:bodyPr>
            <a:lstStyle/>
            <a:p>
              <a:r>
                <a:rPr lang="en-US" sz="675"/>
                <a:t>MASSIVE X presentation to DesignTuts team</a:t>
              </a:r>
            </a:p>
          </p:txBody>
        </p:sp>
        <p:grpSp>
          <p:nvGrpSpPr>
            <p:cNvPr id="17" name="Group 16">
              <a:extLst>
                <a:ext uri="{FF2B5EF4-FFF2-40B4-BE49-F238E27FC236}">
                  <a16:creationId xmlns:a16="http://schemas.microsoft.com/office/drawing/2014/main" id="{9C1784BA-FD60-4966-A623-7B5A0B740891}"/>
                </a:ext>
              </a:extLst>
            </p:cNvPr>
            <p:cNvGrpSpPr/>
            <p:nvPr userDrawn="1"/>
          </p:nvGrpSpPr>
          <p:grpSpPr>
            <a:xfrm>
              <a:off x="21824690" y="12757787"/>
              <a:ext cx="2271178" cy="713731"/>
              <a:chOff x="241069" y="12070461"/>
              <a:chExt cx="2271178" cy="713731"/>
            </a:xfrm>
          </p:grpSpPr>
          <p:sp>
            <p:nvSpPr>
              <p:cNvPr id="18" name="Rectangle 17">
                <a:hlinkClick r:id="rId52"/>
                <a:extLst>
                  <a:ext uri="{FF2B5EF4-FFF2-40B4-BE49-F238E27FC236}">
                    <a16:creationId xmlns:a16="http://schemas.microsoft.com/office/drawing/2014/main" id="{1B35DE39-CCD5-4585-AF18-DFAB76CA0C21}"/>
                  </a:ext>
                </a:extLst>
              </p:cNvPr>
              <p:cNvSpPr/>
              <p:nvPr userDrawn="1"/>
            </p:nvSpPr>
            <p:spPr>
              <a:xfrm>
                <a:off x="1798516"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19" name="Rectangle 18">
                <a:hlinkClick r:id="rId53"/>
                <a:extLst>
                  <a:ext uri="{FF2B5EF4-FFF2-40B4-BE49-F238E27FC236}">
                    <a16:creationId xmlns:a16="http://schemas.microsoft.com/office/drawing/2014/main" id="{73C74563-27EC-4CC4-BAB9-293E06C7C5F8}"/>
                  </a:ext>
                </a:extLst>
              </p:cNvPr>
              <p:cNvSpPr/>
              <p:nvPr userDrawn="1"/>
            </p:nvSpPr>
            <p:spPr>
              <a:xfrm>
                <a:off x="1010984"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0" name="Rectangle 19">
                <a:hlinkClick r:id="rId54"/>
                <a:extLst>
                  <a:ext uri="{FF2B5EF4-FFF2-40B4-BE49-F238E27FC236}">
                    <a16:creationId xmlns:a16="http://schemas.microsoft.com/office/drawing/2014/main" id="{8B6B946E-BE40-4515-9999-AD7B60C4EDF1}"/>
                  </a:ext>
                </a:extLst>
              </p:cNvPr>
              <p:cNvSpPr/>
              <p:nvPr userDrawn="1"/>
            </p:nvSpPr>
            <p:spPr>
              <a:xfrm>
                <a:off x="241069"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1" name="Freeform 6">
                <a:extLst>
                  <a:ext uri="{FF2B5EF4-FFF2-40B4-BE49-F238E27FC236}">
                    <a16:creationId xmlns:a16="http://schemas.microsoft.com/office/drawing/2014/main" id="{CEC726B4-817D-4DE0-A139-33959205E4FB}"/>
                  </a:ext>
                </a:extLst>
              </p:cNvPr>
              <p:cNvSpPr>
                <a:spLocks/>
              </p:cNvSpPr>
              <p:nvPr userDrawn="1"/>
            </p:nvSpPr>
            <p:spPr bwMode="auto">
              <a:xfrm>
                <a:off x="550841" y="12311451"/>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2" name="Freeform 7">
                <a:extLst>
                  <a:ext uri="{FF2B5EF4-FFF2-40B4-BE49-F238E27FC236}">
                    <a16:creationId xmlns:a16="http://schemas.microsoft.com/office/drawing/2014/main" id="{8CB1FE80-0465-49D2-A8D9-7D11783B1928}"/>
                  </a:ext>
                </a:extLst>
              </p:cNvPr>
              <p:cNvSpPr>
                <a:spLocks noEditPoints="1"/>
              </p:cNvSpPr>
              <p:nvPr userDrawn="1"/>
            </p:nvSpPr>
            <p:spPr bwMode="auto">
              <a:xfrm>
                <a:off x="1255408" y="12306253"/>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3" name="Freeform 8">
                <a:extLst>
                  <a:ext uri="{FF2B5EF4-FFF2-40B4-BE49-F238E27FC236}">
                    <a16:creationId xmlns:a16="http://schemas.microsoft.com/office/drawing/2014/main" id="{F21F9ED8-78B4-4BEB-971B-38379165145D}"/>
                  </a:ext>
                </a:extLst>
              </p:cNvPr>
              <p:cNvSpPr>
                <a:spLocks/>
              </p:cNvSpPr>
              <p:nvPr userDrawn="1"/>
            </p:nvSpPr>
            <p:spPr bwMode="auto">
              <a:xfrm>
                <a:off x="2018821" y="12328249"/>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4" name="Oval 23">
                <a:extLst>
                  <a:ext uri="{FF2B5EF4-FFF2-40B4-BE49-F238E27FC236}">
                    <a16:creationId xmlns:a16="http://schemas.microsoft.com/office/drawing/2014/main" id="{98895476-F2A8-4FEE-9B5D-32EC9180A2A4}"/>
                  </a:ext>
                </a:extLst>
              </p:cNvPr>
              <p:cNvSpPr/>
              <p:nvPr userDrawn="1"/>
            </p:nvSpPr>
            <p:spPr>
              <a:xfrm>
                <a:off x="1086010"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5" name="Oval 24">
                <a:extLst>
                  <a:ext uri="{FF2B5EF4-FFF2-40B4-BE49-F238E27FC236}">
                    <a16:creationId xmlns:a16="http://schemas.microsoft.com/office/drawing/2014/main" id="{85ED9E29-64D6-4BD5-BE78-88499788B658}"/>
                  </a:ext>
                </a:extLst>
              </p:cNvPr>
              <p:cNvSpPr/>
              <p:nvPr userDrawn="1"/>
            </p:nvSpPr>
            <p:spPr>
              <a:xfrm>
                <a:off x="312182"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6" name="Oval 25">
                <a:extLst>
                  <a:ext uri="{FF2B5EF4-FFF2-40B4-BE49-F238E27FC236}">
                    <a16:creationId xmlns:a16="http://schemas.microsoft.com/office/drawing/2014/main" id="{98100342-D7D8-4E9C-8F99-FE8E3BF2DD43}"/>
                  </a:ext>
                </a:extLst>
              </p:cNvPr>
              <p:cNvSpPr/>
              <p:nvPr userDrawn="1"/>
            </p:nvSpPr>
            <p:spPr>
              <a:xfrm rot="10800000">
                <a:off x="1859838"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grpSp>
      </p:grpSp>
    </p:spTree>
    <p:extLst>
      <p:ext uri="{BB962C8B-B14F-4D97-AF65-F5344CB8AC3E}">
        <p14:creationId xmlns:p14="http://schemas.microsoft.com/office/powerpoint/2010/main" val="3706710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349754B-2B52-4813-ABD4-6C5DA682580D}"/>
              </a:ext>
            </a:extLst>
          </p:cNvPr>
          <p:cNvSpPr txBox="1">
            <a:spLocks/>
          </p:cNvSpPr>
          <p:nvPr userDrawn="1"/>
        </p:nvSpPr>
        <p:spPr>
          <a:xfrm>
            <a:off x="509303" y="6502898"/>
            <a:ext cx="92798" cy="218535"/>
          </a:xfrm>
          <a:prstGeom prst="rect">
            <a:avLst/>
          </a:prstGeom>
        </p:spPr>
        <p:txBody>
          <a:bodyPr vert="horz" wrap="none" lIns="45714" tIns="22857" rIns="45714" bIns="2285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50" smtClean="0">
                <a:solidFill>
                  <a:schemeClr val="tx1"/>
                </a:solidFill>
              </a:rPr>
              <a:pPr algn="ctr"/>
              <a:t>‹#›</a:t>
            </a:fld>
            <a:endParaRPr lang="en-US" sz="450">
              <a:solidFill>
                <a:schemeClr val="tx1"/>
              </a:solidFill>
            </a:endParaRPr>
          </a:p>
        </p:txBody>
      </p:sp>
      <p:sp>
        <p:nvSpPr>
          <p:cNvPr id="8" name="Oval 7">
            <a:extLst>
              <a:ext uri="{FF2B5EF4-FFF2-40B4-BE49-F238E27FC236}">
                <a16:creationId xmlns:a16="http://schemas.microsoft.com/office/drawing/2014/main" id="{CEAC6B90-8022-44B2-AE9A-63782F527675}"/>
              </a:ext>
            </a:extLst>
          </p:cNvPr>
          <p:cNvSpPr/>
          <p:nvPr userDrawn="1"/>
        </p:nvSpPr>
        <p:spPr>
          <a:xfrm>
            <a:off x="444815"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9" name="Oval 8">
            <a:extLst>
              <a:ext uri="{FF2B5EF4-FFF2-40B4-BE49-F238E27FC236}">
                <a16:creationId xmlns:a16="http://schemas.microsoft.com/office/drawing/2014/main" id="{125F0D52-4B96-4922-84F2-737CE08592E1}"/>
              </a:ext>
            </a:extLst>
          </p:cNvPr>
          <p:cNvSpPr/>
          <p:nvPr userDrawn="1"/>
        </p:nvSpPr>
        <p:spPr>
          <a:xfrm>
            <a:off x="154479"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EF6080F8-5393-4FE9-8C1E-97FF7FBE2FD4}"/>
              </a:ext>
            </a:extLst>
          </p:cNvPr>
          <p:cNvSpPr/>
          <p:nvPr userDrawn="1"/>
        </p:nvSpPr>
        <p:spPr>
          <a:xfrm rot="2700000">
            <a:off x="250892"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1" name="Oval 10">
            <a:extLst>
              <a:ext uri="{FF2B5EF4-FFF2-40B4-BE49-F238E27FC236}">
                <a16:creationId xmlns:a16="http://schemas.microsoft.com/office/drawing/2014/main" id="{A8E4993F-0FF1-4E46-BDF9-6681D931D637}"/>
              </a:ext>
            </a:extLst>
          </p:cNvPr>
          <p:cNvSpPr/>
          <p:nvPr userDrawn="1"/>
        </p:nvSpPr>
        <p:spPr>
          <a:xfrm rot="10800000">
            <a:off x="735150"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2" name="Rectangle 9">
            <a:extLst>
              <a:ext uri="{FF2B5EF4-FFF2-40B4-BE49-F238E27FC236}">
                <a16:creationId xmlns:a16="http://schemas.microsoft.com/office/drawing/2014/main" id="{43B0E1AA-D1ED-4079-84CA-2DD5C83522F6}"/>
              </a:ext>
            </a:extLst>
          </p:cNvPr>
          <p:cNvSpPr/>
          <p:nvPr userDrawn="1"/>
        </p:nvSpPr>
        <p:spPr>
          <a:xfrm rot="13500000">
            <a:off x="800523"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3" name="Action Button: Forward or Next 26">
            <a:hlinkClick r:id="" action="ppaction://hlinkshowjump?jump=nextslide" highlightClick="1"/>
            <a:extLst>
              <a:ext uri="{FF2B5EF4-FFF2-40B4-BE49-F238E27FC236}">
                <a16:creationId xmlns:a16="http://schemas.microsoft.com/office/drawing/2014/main" id="{3090BD1E-EE1C-4083-A506-4F9C480242B2}"/>
              </a:ext>
            </a:extLst>
          </p:cNvPr>
          <p:cNvSpPr/>
          <p:nvPr userDrawn="1"/>
        </p:nvSpPr>
        <p:spPr>
          <a:xfrm>
            <a:off x="717040" y="6480270"/>
            <a:ext cx="267787" cy="26782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sp>
        <p:nvSpPr>
          <p:cNvPr id="14" name="Action Button: Back or Previous 27">
            <a:hlinkClick r:id="" action="ppaction://hlinkshowjump?jump=previousslide" highlightClick="1"/>
            <a:extLst>
              <a:ext uri="{FF2B5EF4-FFF2-40B4-BE49-F238E27FC236}">
                <a16:creationId xmlns:a16="http://schemas.microsoft.com/office/drawing/2014/main" id="{1702F697-F56C-4F69-B9A6-D40DD5DF783B}"/>
              </a:ext>
            </a:extLst>
          </p:cNvPr>
          <p:cNvSpPr/>
          <p:nvPr userDrawn="1"/>
        </p:nvSpPr>
        <p:spPr>
          <a:xfrm>
            <a:off x="133246" y="6475095"/>
            <a:ext cx="267787" cy="26782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grpSp>
        <p:nvGrpSpPr>
          <p:cNvPr id="27" name="Group 26">
            <a:extLst>
              <a:ext uri="{FF2B5EF4-FFF2-40B4-BE49-F238E27FC236}">
                <a16:creationId xmlns:a16="http://schemas.microsoft.com/office/drawing/2014/main" id="{74FC2CD3-D6B5-47FC-9060-6A98A39811D6}"/>
              </a:ext>
            </a:extLst>
          </p:cNvPr>
          <p:cNvGrpSpPr/>
          <p:nvPr userDrawn="1"/>
        </p:nvGrpSpPr>
        <p:grpSpPr>
          <a:xfrm>
            <a:off x="6397397" y="6481136"/>
            <a:ext cx="2637377" cy="271584"/>
            <a:chOff x="17061947" y="12757787"/>
            <a:chExt cx="7033921" cy="724225"/>
          </a:xfrm>
        </p:grpSpPr>
        <p:sp>
          <p:nvSpPr>
            <p:cNvPr id="16" name="TextBox 15">
              <a:extLst>
                <a:ext uri="{FF2B5EF4-FFF2-40B4-BE49-F238E27FC236}">
                  <a16:creationId xmlns:a16="http://schemas.microsoft.com/office/drawing/2014/main" id="{7072483C-0539-4A3B-980B-FD67AF27D22D}"/>
                </a:ext>
              </a:extLst>
            </p:cNvPr>
            <p:cNvSpPr txBox="1"/>
            <p:nvPr userDrawn="1"/>
          </p:nvSpPr>
          <p:spPr>
            <a:xfrm>
              <a:off x="17061947" y="12958790"/>
              <a:ext cx="5045630" cy="523222"/>
            </a:xfrm>
            <a:prstGeom prst="rect">
              <a:avLst/>
            </a:prstGeom>
            <a:noFill/>
          </p:spPr>
          <p:txBody>
            <a:bodyPr wrap="none" rtlCol="0">
              <a:spAutoFit/>
            </a:bodyPr>
            <a:lstStyle/>
            <a:p>
              <a:r>
                <a:rPr lang="en-US" sz="675"/>
                <a:t>MASSIVE X presentation to DesignTuts team</a:t>
              </a:r>
            </a:p>
          </p:txBody>
        </p:sp>
        <p:grpSp>
          <p:nvGrpSpPr>
            <p:cNvPr id="17" name="Group 16">
              <a:extLst>
                <a:ext uri="{FF2B5EF4-FFF2-40B4-BE49-F238E27FC236}">
                  <a16:creationId xmlns:a16="http://schemas.microsoft.com/office/drawing/2014/main" id="{9C1784BA-FD60-4966-A623-7B5A0B740891}"/>
                </a:ext>
              </a:extLst>
            </p:cNvPr>
            <p:cNvGrpSpPr/>
            <p:nvPr userDrawn="1"/>
          </p:nvGrpSpPr>
          <p:grpSpPr>
            <a:xfrm>
              <a:off x="21824690" y="12757787"/>
              <a:ext cx="2271178" cy="713731"/>
              <a:chOff x="241069" y="12070461"/>
              <a:chExt cx="2271178" cy="713731"/>
            </a:xfrm>
          </p:grpSpPr>
          <p:sp>
            <p:nvSpPr>
              <p:cNvPr id="18" name="Rectangle 17">
                <a:hlinkClick r:id="rId53"/>
                <a:extLst>
                  <a:ext uri="{FF2B5EF4-FFF2-40B4-BE49-F238E27FC236}">
                    <a16:creationId xmlns:a16="http://schemas.microsoft.com/office/drawing/2014/main" id="{1B35DE39-CCD5-4585-AF18-DFAB76CA0C21}"/>
                  </a:ext>
                </a:extLst>
              </p:cNvPr>
              <p:cNvSpPr/>
              <p:nvPr userDrawn="1"/>
            </p:nvSpPr>
            <p:spPr>
              <a:xfrm>
                <a:off x="1798516"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19" name="Rectangle 18">
                <a:hlinkClick r:id="rId54"/>
                <a:extLst>
                  <a:ext uri="{FF2B5EF4-FFF2-40B4-BE49-F238E27FC236}">
                    <a16:creationId xmlns:a16="http://schemas.microsoft.com/office/drawing/2014/main" id="{73C74563-27EC-4CC4-BAB9-293E06C7C5F8}"/>
                  </a:ext>
                </a:extLst>
              </p:cNvPr>
              <p:cNvSpPr/>
              <p:nvPr userDrawn="1"/>
            </p:nvSpPr>
            <p:spPr>
              <a:xfrm>
                <a:off x="1010984"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0" name="Rectangle 19">
                <a:hlinkClick r:id="rId55"/>
                <a:extLst>
                  <a:ext uri="{FF2B5EF4-FFF2-40B4-BE49-F238E27FC236}">
                    <a16:creationId xmlns:a16="http://schemas.microsoft.com/office/drawing/2014/main" id="{8B6B946E-BE40-4515-9999-AD7B60C4EDF1}"/>
                  </a:ext>
                </a:extLst>
              </p:cNvPr>
              <p:cNvSpPr/>
              <p:nvPr userDrawn="1"/>
            </p:nvSpPr>
            <p:spPr>
              <a:xfrm>
                <a:off x="241069"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1" name="Freeform 6">
                <a:extLst>
                  <a:ext uri="{FF2B5EF4-FFF2-40B4-BE49-F238E27FC236}">
                    <a16:creationId xmlns:a16="http://schemas.microsoft.com/office/drawing/2014/main" id="{CEC726B4-817D-4DE0-A139-33959205E4FB}"/>
                  </a:ext>
                </a:extLst>
              </p:cNvPr>
              <p:cNvSpPr>
                <a:spLocks/>
              </p:cNvSpPr>
              <p:nvPr userDrawn="1"/>
            </p:nvSpPr>
            <p:spPr bwMode="auto">
              <a:xfrm>
                <a:off x="550841" y="12311451"/>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2" name="Freeform 7">
                <a:extLst>
                  <a:ext uri="{FF2B5EF4-FFF2-40B4-BE49-F238E27FC236}">
                    <a16:creationId xmlns:a16="http://schemas.microsoft.com/office/drawing/2014/main" id="{8CB1FE80-0465-49D2-A8D9-7D11783B1928}"/>
                  </a:ext>
                </a:extLst>
              </p:cNvPr>
              <p:cNvSpPr>
                <a:spLocks noEditPoints="1"/>
              </p:cNvSpPr>
              <p:nvPr userDrawn="1"/>
            </p:nvSpPr>
            <p:spPr bwMode="auto">
              <a:xfrm>
                <a:off x="1255408" y="12306253"/>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3" name="Freeform 8">
                <a:extLst>
                  <a:ext uri="{FF2B5EF4-FFF2-40B4-BE49-F238E27FC236}">
                    <a16:creationId xmlns:a16="http://schemas.microsoft.com/office/drawing/2014/main" id="{F21F9ED8-78B4-4BEB-971B-38379165145D}"/>
                  </a:ext>
                </a:extLst>
              </p:cNvPr>
              <p:cNvSpPr>
                <a:spLocks/>
              </p:cNvSpPr>
              <p:nvPr userDrawn="1"/>
            </p:nvSpPr>
            <p:spPr bwMode="auto">
              <a:xfrm>
                <a:off x="2018821" y="12328249"/>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4" name="Oval 23">
                <a:extLst>
                  <a:ext uri="{FF2B5EF4-FFF2-40B4-BE49-F238E27FC236}">
                    <a16:creationId xmlns:a16="http://schemas.microsoft.com/office/drawing/2014/main" id="{98895476-F2A8-4FEE-9B5D-32EC9180A2A4}"/>
                  </a:ext>
                </a:extLst>
              </p:cNvPr>
              <p:cNvSpPr/>
              <p:nvPr userDrawn="1"/>
            </p:nvSpPr>
            <p:spPr>
              <a:xfrm>
                <a:off x="1086010"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5" name="Oval 24">
                <a:extLst>
                  <a:ext uri="{FF2B5EF4-FFF2-40B4-BE49-F238E27FC236}">
                    <a16:creationId xmlns:a16="http://schemas.microsoft.com/office/drawing/2014/main" id="{85ED9E29-64D6-4BD5-BE78-88499788B658}"/>
                  </a:ext>
                </a:extLst>
              </p:cNvPr>
              <p:cNvSpPr/>
              <p:nvPr userDrawn="1"/>
            </p:nvSpPr>
            <p:spPr>
              <a:xfrm>
                <a:off x="312182"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6" name="Oval 25">
                <a:extLst>
                  <a:ext uri="{FF2B5EF4-FFF2-40B4-BE49-F238E27FC236}">
                    <a16:creationId xmlns:a16="http://schemas.microsoft.com/office/drawing/2014/main" id="{98100342-D7D8-4E9C-8F99-FE8E3BF2DD43}"/>
                  </a:ext>
                </a:extLst>
              </p:cNvPr>
              <p:cNvSpPr/>
              <p:nvPr userDrawn="1"/>
            </p:nvSpPr>
            <p:spPr>
              <a:xfrm rot="10800000">
                <a:off x="1859838"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grpSp>
      </p:grpSp>
    </p:spTree>
    <p:extLst>
      <p:ext uri="{BB962C8B-B14F-4D97-AF65-F5344CB8AC3E}">
        <p14:creationId xmlns:p14="http://schemas.microsoft.com/office/powerpoint/2010/main" val="221814944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 id="2147483774" r:id="rId50"/>
    <p:sldLayoutId id="2147483775" r:id="rId5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349754B-2B52-4813-ABD4-6C5DA682580D}"/>
              </a:ext>
            </a:extLst>
          </p:cNvPr>
          <p:cNvSpPr txBox="1">
            <a:spLocks/>
          </p:cNvSpPr>
          <p:nvPr userDrawn="1"/>
        </p:nvSpPr>
        <p:spPr>
          <a:xfrm>
            <a:off x="509303" y="6502898"/>
            <a:ext cx="92798" cy="218535"/>
          </a:xfrm>
          <a:prstGeom prst="rect">
            <a:avLst/>
          </a:prstGeom>
        </p:spPr>
        <p:txBody>
          <a:bodyPr vert="horz" wrap="none" lIns="45714" tIns="22857" rIns="45714" bIns="2285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50" smtClean="0">
                <a:solidFill>
                  <a:schemeClr val="tx1"/>
                </a:solidFill>
              </a:rPr>
              <a:pPr algn="ctr"/>
              <a:t>‹#›</a:t>
            </a:fld>
            <a:endParaRPr lang="en-US" sz="450">
              <a:solidFill>
                <a:schemeClr val="tx1"/>
              </a:solidFill>
            </a:endParaRPr>
          </a:p>
        </p:txBody>
      </p:sp>
      <p:sp>
        <p:nvSpPr>
          <p:cNvPr id="8" name="Oval 7">
            <a:extLst>
              <a:ext uri="{FF2B5EF4-FFF2-40B4-BE49-F238E27FC236}">
                <a16:creationId xmlns:a16="http://schemas.microsoft.com/office/drawing/2014/main" id="{CEAC6B90-8022-44B2-AE9A-63782F527675}"/>
              </a:ext>
            </a:extLst>
          </p:cNvPr>
          <p:cNvSpPr/>
          <p:nvPr userDrawn="1"/>
        </p:nvSpPr>
        <p:spPr>
          <a:xfrm>
            <a:off x="444815"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9" name="Oval 8">
            <a:extLst>
              <a:ext uri="{FF2B5EF4-FFF2-40B4-BE49-F238E27FC236}">
                <a16:creationId xmlns:a16="http://schemas.microsoft.com/office/drawing/2014/main" id="{125F0D52-4B96-4922-84F2-737CE08592E1}"/>
              </a:ext>
            </a:extLst>
          </p:cNvPr>
          <p:cNvSpPr/>
          <p:nvPr userDrawn="1"/>
        </p:nvSpPr>
        <p:spPr>
          <a:xfrm>
            <a:off x="154479"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EF6080F8-5393-4FE9-8C1E-97FF7FBE2FD4}"/>
              </a:ext>
            </a:extLst>
          </p:cNvPr>
          <p:cNvSpPr/>
          <p:nvPr userDrawn="1"/>
        </p:nvSpPr>
        <p:spPr>
          <a:xfrm rot="2700000">
            <a:off x="250892"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1" name="Oval 10">
            <a:extLst>
              <a:ext uri="{FF2B5EF4-FFF2-40B4-BE49-F238E27FC236}">
                <a16:creationId xmlns:a16="http://schemas.microsoft.com/office/drawing/2014/main" id="{A8E4993F-0FF1-4E46-BDF9-6681D931D637}"/>
              </a:ext>
            </a:extLst>
          </p:cNvPr>
          <p:cNvSpPr/>
          <p:nvPr userDrawn="1"/>
        </p:nvSpPr>
        <p:spPr>
          <a:xfrm rot="10800000">
            <a:off x="735150"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2" name="Rectangle 9">
            <a:extLst>
              <a:ext uri="{FF2B5EF4-FFF2-40B4-BE49-F238E27FC236}">
                <a16:creationId xmlns:a16="http://schemas.microsoft.com/office/drawing/2014/main" id="{43B0E1AA-D1ED-4079-84CA-2DD5C83522F6}"/>
              </a:ext>
            </a:extLst>
          </p:cNvPr>
          <p:cNvSpPr/>
          <p:nvPr userDrawn="1"/>
        </p:nvSpPr>
        <p:spPr>
          <a:xfrm rot="13500000">
            <a:off x="800523"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3" name="Action Button: Forward or Next 26">
            <a:hlinkClick r:id="" action="ppaction://hlinkshowjump?jump=nextslide" highlightClick="1"/>
            <a:extLst>
              <a:ext uri="{FF2B5EF4-FFF2-40B4-BE49-F238E27FC236}">
                <a16:creationId xmlns:a16="http://schemas.microsoft.com/office/drawing/2014/main" id="{3090BD1E-EE1C-4083-A506-4F9C480242B2}"/>
              </a:ext>
            </a:extLst>
          </p:cNvPr>
          <p:cNvSpPr/>
          <p:nvPr userDrawn="1"/>
        </p:nvSpPr>
        <p:spPr>
          <a:xfrm>
            <a:off x="717040" y="6480270"/>
            <a:ext cx="267787" cy="26782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sp>
        <p:nvSpPr>
          <p:cNvPr id="14" name="Action Button: Back or Previous 27">
            <a:hlinkClick r:id="" action="ppaction://hlinkshowjump?jump=previousslide" highlightClick="1"/>
            <a:extLst>
              <a:ext uri="{FF2B5EF4-FFF2-40B4-BE49-F238E27FC236}">
                <a16:creationId xmlns:a16="http://schemas.microsoft.com/office/drawing/2014/main" id="{1702F697-F56C-4F69-B9A6-D40DD5DF783B}"/>
              </a:ext>
            </a:extLst>
          </p:cNvPr>
          <p:cNvSpPr/>
          <p:nvPr userDrawn="1"/>
        </p:nvSpPr>
        <p:spPr>
          <a:xfrm>
            <a:off x="133246" y="6475095"/>
            <a:ext cx="267787" cy="26782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grpSp>
        <p:nvGrpSpPr>
          <p:cNvPr id="27" name="Group 26">
            <a:extLst>
              <a:ext uri="{FF2B5EF4-FFF2-40B4-BE49-F238E27FC236}">
                <a16:creationId xmlns:a16="http://schemas.microsoft.com/office/drawing/2014/main" id="{74FC2CD3-D6B5-47FC-9060-6A98A39811D6}"/>
              </a:ext>
            </a:extLst>
          </p:cNvPr>
          <p:cNvGrpSpPr/>
          <p:nvPr userDrawn="1"/>
        </p:nvGrpSpPr>
        <p:grpSpPr>
          <a:xfrm>
            <a:off x="6397397" y="6481136"/>
            <a:ext cx="2637377" cy="271584"/>
            <a:chOff x="17061947" y="12757787"/>
            <a:chExt cx="7033921" cy="724225"/>
          </a:xfrm>
        </p:grpSpPr>
        <p:sp>
          <p:nvSpPr>
            <p:cNvPr id="16" name="TextBox 15">
              <a:extLst>
                <a:ext uri="{FF2B5EF4-FFF2-40B4-BE49-F238E27FC236}">
                  <a16:creationId xmlns:a16="http://schemas.microsoft.com/office/drawing/2014/main" id="{7072483C-0539-4A3B-980B-FD67AF27D22D}"/>
                </a:ext>
              </a:extLst>
            </p:cNvPr>
            <p:cNvSpPr txBox="1"/>
            <p:nvPr userDrawn="1"/>
          </p:nvSpPr>
          <p:spPr>
            <a:xfrm>
              <a:off x="17061947" y="12958790"/>
              <a:ext cx="5045630" cy="523222"/>
            </a:xfrm>
            <a:prstGeom prst="rect">
              <a:avLst/>
            </a:prstGeom>
            <a:noFill/>
          </p:spPr>
          <p:txBody>
            <a:bodyPr wrap="none" rtlCol="0">
              <a:spAutoFit/>
            </a:bodyPr>
            <a:lstStyle/>
            <a:p>
              <a:r>
                <a:rPr lang="en-US" sz="675"/>
                <a:t>MASSIVE X presentation to DesignTuts team</a:t>
              </a:r>
            </a:p>
          </p:txBody>
        </p:sp>
        <p:grpSp>
          <p:nvGrpSpPr>
            <p:cNvPr id="17" name="Group 16">
              <a:extLst>
                <a:ext uri="{FF2B5EF4-FFF2-40B4-BE49-F238E27FC236}">
                  <a16:creationId xmlns:a16="http://schemas.microsoft.com/office/drawing/2014/main" id="{9C1784BA-FD60-4966-A623-7B5A0B740891}"/>
                </a:ext>
              </a:extLst>
            </p:cNvPr>
            <p:cNvGrpSpPr/>
            <p:nvPr userDrawn="1"/>
          </p:nvGrpSpPr>
          <p:grpSpPr>
            <a:xfrm>
              <a:off x="21824690" y="12757787"/>
              <a:ext cx="2271178" cy="713731"/>
              <a:chOff x="241069" y="12070461"/>
              <a:chExt cx="2271178" cy="713731"/>
            </a:xfrm>
          </p:grpSpPr>
          <p:sp>
            <p:nvSpPr>
              <p:cNvPr id="18" name="Rectangle 17">
                <a:hlinkClick r:id="rId53"/>
                <a:extLst>
                  <a:ext uri="{FF2B5EF4-FFF2-40B4-BE49-F238E27FC236}">
                    <a16:creationId xmlns:a16="http://schemas.microsoft.com/office/drawing/2014/main" id="{1B35DE39-CCD5-4585-AF18-DFAB76CA0C21}"/>
                  </a:ext>
                </a:extLst>
              </p:cNvPr>
              <p:cNvSpPr/>
              <p:nvPr userDrawn="1"/>
            </p:nvSpPr>
            <p:spPr>
              <a:xfrm>
                <a:off x="1798516"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19" name="Rectangle 18">
                <a:hlinkClick r:id="rId54"/>
                <a:extLst>
                  <a:ext uri="{FF2B5EF4-FFF2-40B4-BE49-F238E27FC236}">
                    <a16:creationId xmlns:a16="http://schemas.microsoft.com/office/drawing/2014/main" id="{73C74563-27EC-4CC4-BAB9-293E06C7C5F8}"/>
                  </a:ext>
                </a:extLst>
              </p:cNvPr>
              <p:cNvSpPr/>
              <p:nvPr userDrawn="1"/>
            </p:nvSpPr>
            <p:spPr>
              <a:xfrm>
                <a:off x="1010984"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0" name="Rectangle 19">
                <a:hlinkClick r:id="rId55"/>
                <a:extLst>
                  <a:ext uri="{FF2B5EF4-FFF2-40B4-BE49-F238E27FC236}">
                    <a16:creationId xmlns:a16="http://schemas.microsoft.com/office/drawing/2014/main" id="{8B6B946E-BE40-4515-9999-AD7B60C4EDF1}"/>
                  </a:ext>
                </a:extLst>
              </p:cNvPr>
              <p:cNvSpPr/>
              <p:nvPr userDrawn="1"/>
            </p:nvSpPr>
            <p:spPr>
              <a:xfrm>
                <a:off x="241069"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1" name="Freeform 6">
                <a:extLst>
                  <a:ext uri="{FF2B5EF4-FFF2-40B4-BE49-F238E27FC236}">
                    <a16:creationId xmlns:a16="http://schemas.microsoft.com/office/drawing/2014/main" id="{CEC726B4-817D-4DE0-A139-33959205E4FB}"/>
                  </a:ext>
                </a:extLst>
              </p:cNvPr>
              <p:cNvSpPr>
                <a:spLocks/>
              </p:cNvSpPr>
              <p:nvPr userDrawn="1"/>
            </p:nvSpPr>
            <p:spPr bwMode="auto">
              <a:xfrm>
                <a:off x="550841" y="12311451"/>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2" name="Freeform 7">
                <a:extLst>
                  <a:ext uri="{FF2B5EF4-FFF2-40B4-BE49-F238E27FC236}">
                    <a16:creationId xmlns:a16="http://schemas.microsoft.com/office/drawing/2014/main" id="{8CB1FE80-0465-49D2-A8D9-7D11783B1928}"/>
                  </a:ext>
                </a:extLst>
              </p:cNvPr>
              <p:cNvSpPr>
                <a:spLocks noEditPoints="1"/>
              </p:cNvSpPr>
              <p:nvPr userDrawn="1"/>
            </p:nvSpPr>
            <p:spPr bwMode="auto">
              <a:xfrm>
                <a:off x="1255408" y="12306253"/>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3" name="Freeform 8">
                <a:extLst>
                  <a:ext uri="{FF2B5EF4-FFF2-40B4-BE49-F238E27FC236}">
                    <a16:creationId xmlns:a16="http://schemas.microsoft.com/office/drawing/2014/main" id="{F21F9ED8-78B4-4BEB-971B-38379165145D}"/>
                  </a:ext>
                </a:extLst>
              </p:cNvPr>
              <p:cNvSpPr>
                <a:spLocks/>
              </p:cNvSpPr>
              <p:nvPr userDrawn="1"/>
            </p:nvSpPr>
            <p:spPr bwMode="auto">
              <a:xfrm>
                <a:off x="2018821" y="12328249"/>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4" name="Oval 23">
                <a:extLst>
                  <a:ext uri="{FF2B5EF4-FFF2-40B4-BE49-F238E27FC236}">
                    <a16:creationId xmlns:a16="http://schemas.microsoft.com/office/drawing/2014/main" id="{98895476-F2A8-4FEE-9B5D-32EC9180A2A4}"/>
                  </a:ext>
                </a:extLst>
              </p:cNvPr>
              <p:cNvSpPr/>
              <p:nvPr userDrawn="1"/>
            </p:nvSpPr>
            <p:spPr>
              <a:xfrm>
                <a:off x="1086010"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5" name="Oval 24">
                <a:extLst>
                  <a:ext uri="{FF2B5EF4-FFF2-40B4-BE49-F238E27FC236}">
                    <a16:creationId xmlns:a16="http://schemas.microsoft.com/office/drawing/2014/main" id="{85ED9E29-64D6-4BD5-BE78-88499788B658}"/>
                  </a:ext>
                </a:extLst>
              </p:cNvPr>
              <p:cNvSpPr/>
              <p:nvPr userDrawn="1"/>
            </p:nvSpPr>
            <p:spPr>
              <a:xfrm>
                <a:off x="312182"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6" name="Oval 25">
                <a:extLst>
                  <a:ext uri="{FF2B5EF4-FFF2-40B4-BE49-F238E27FC236}">
                    <a16:creationId xmlns:a16="http://schemas.microsoft.com/office/drawing/2014/main" id="{98100342-D7D8-4E9C-8F99-FE8E3BF2DD43}"/>
                  </a:ext>
                </a:extLst>
              </p:cNvPr>
              <p:cNvSpPr/>
              <p:nvPr userDrawn="1"/>
            </p:nvSpPr>
            <p:spPr>
              <a:xfrm rot="10800000">
                <a:off x="1859838"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grpSp>
      </p:grpSp>
    </p:spTree>
    <p:extLst>
      <p:ext uri="{BB962C8B-B14F-4D97-AF65-F5344CB8AC3E}">
        <p14:creationId xmlns:p14="http://schemas.microsoft.com/office/powerpoint/2010/main" val="219239364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 id="2147483819" r:id="rId43"/>
    <p:sldLayoutId id="2147483820" r:id="rId44"/>
    <p:sldLayoutId id="2147483821" r:id="rId45"/>
    <p:sldLayoutId id="2147483822" r:id="rId46"/>
    <p:sldLayoutId id="2147483823" r:id="rId47"/>
    <p:sldLayoutId id="2147483824" r:id="rId48"/>
    <p:sldLayoutId id="2147483825" r:id="rId49"/>
    <p:sldLayoutId id="2147483826" r:id="rId50"/>
    <p:sldLayoutId id="2147483827" r:id="rId5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349754B-2B52-4813-ABD4-6C5DA682580D}"/>
              </a:ext>
            </a:extLst>
          </p:cNvPr>
          <p:cNvSpPr txBox="1">
            <a:spLocks/>
          </p:cNvSpPr>
          <p:nvPr userDrawn="1"/>
        </p:nvSpPr>
        <p:spPr>
          <a:xfrm>
            <a:off x="509303" y="6502898"/>
            <a:ext cx="92798" cy="218535"/>
          </a:xfrm>
          <a:prstGeom prst="rect">
            <a:avLst/>
          </a:prstGeom>
        </p:spPr>
        <p:txBody>
          <a:bodyPr vert="horz" wrap="none" lIns="45714" tIns="22857" rIns="45714" bIns="2285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50" smtClean="0">
                <a:solidFill>
                  <a:schemeClr val="tx1"/>
                </a:solidFill>
              </a:rPr>
              <a:pPr algn="ctr"/>
              <a:t>‹#›</a:t>
            </a:fld>
            <a:endParaRPr lang="en-US" sz="450">
              <a:solidFill>
                <a:schemeClr val="tx1"/>
              </a:solidFill>
            </a:endParaRPr>
          </a:p>
        </p:txBody>
      </p:sp>
      <p:sp>
        <p:nvSpPr>
          <p:cNvPr id="8" name="Oval 7">
            <a:extLst>
              <a:ext uri="{FF2B5EF4-FFF2-40B4-BE49-F238E27FC236}">
                <a16:creationId xmlns:a16="http://schemas.microsoft.com/office/drawing/2014/main" id="{CEAC6B90-8022-44B2-AE9A-63782F527675}"/>
              </a:ext>
            </a:extLst>
          </p:cNvPr>
          <p:cNvSpPr/>
          <p:nvPr userDrawn="1"/>
        </p:nvSpPr>
        <p:spPr>
          <a:xfrm>
            <a:off x="444815"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9" name="Oval 8">
            <a:extLst>
              <a:ext uri="{FF2B5EF4-FFF2-40B4-BE49-F238E27FC236}">
                <a16:creationId xmlns:a16="http://schemas.microsoft.com/office/drawing/2014/main" id="{125F0D52-4B96-4922-84F2-737CE08592E1}"/>
              </a:ext>
            </a:extLst>
          </p:cNvPr>
          <p:cNvSpPr/>
          <p:nvPr userDrawn="1"/>
        </p:nvSpPr>
        <p:spPr>
          <a:xfrm>
            <a:off x="154479"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EF6080F8-5393-4FE9-8C1E-97FF7FBE2FD4}"/>
              </a:ext>
            </a:extLst>
          </p:cNvPr>
          <p:cNvSpPr/>
          <p:nvPr userDrawn="1"/>
        </p:nvSpPr>
        <p:spPr>
          <a:xfrm rot="2700000">
            <a:off x="250892"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1" name="Oval 10">
            <a:extLst>
              <a:ext uri="{FF2B5EF4-FFF2-40B4-BE49-F238E27FC236}">
                <a16:creationId xmlns:a16="http://schemas.microsoft.com/office/drawing/2014/main" id="{A8E4993F-0FF1-4E46-BDF9-6681D931D637}"/>
              </a:ext>
            </a:extLst>
          </p:cNvPr>
          <p:cNvSpPr/>
          <p:nvPr userDrawn="1"/>
        </p:nvSpPr>
        <p:spPr>
          <a:xfrm rot="10800000">
            <a:off x="735150"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2" name="Rectangle 9">
            <a:extLst>
              <a:ext uri="{FF2B5EF4-FFF2-40B4-BE49-F238E27FC236}">
                <a16:creationId xmlns:a16="http://schemas.microsoft.com/office/drawing/2014/main" id="{43B0E1AA-D1ED-4079-84CA-2DD5C83522F6}"/>
              </a:ext>
            </a:extLst>
          </p:cNvPr>
          <p:cNvSpPr/>
          <p:nvPr userDrawn="1"/>
        </p:nvSpPr>
        <p:spPr>
          <a:xfrm rot="13500000">
            <a:off x="800523"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3" name="Action Button: Forward or Next 26">
            <a:hlinkClick r:id="" action="ppaction://hlinkshowjump?jump=nextslide" highlightClick="1"/>
            <a:extLst>
              <a:ext uri="{FF2B5EF4-FFF2-40B4-BE49-F238E27FC236}">
                <a16:creationId xmlns:a16="http://schemas.microsoft.com/office/drawing/2014/main" id="{3090BD1E-EE1C-4083-A506-4F9C480242B2}"/>
              </a:ext>
            </a:extLst>
          </p:cNvPr>
          <p:cNvSpPr/>
          <p:nvPr userDrawn="1"/>
        </p:nvSpPr>
        <p:spPr>
          <a:xfrm>
            <a:off x="717040" y="6480270"/>
            <a:ext cx="267787" cy="26782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sp>
        <p:nvSpPr>
          <p:cNvPr id="14" name="Action Button: Back or Previous 27">
            <a:hlinkClick r:id="" action="ppaction://hlinkshowjump?jump=previousslide" highlightClick="1"/>
            <a:extLst>
              <a:ext uri="{FF2B5EF4-FFF2-40B4-BE49-F238E27FC236}">
                <a16:creationId xmlns:a16="http://schemas.microsoft.com/office/drawing/2014/main" id="{1702F697-F56C-4F69-B9A6-D40DD5DF783B}"/>
              </a:ext>
            </a:extLst>
          </p:cNvPr>
          <p:cNvSpPr/>
          <p:nvPr userDrawn="1"/>
        </p:nvSpPr>
        <p:spPr>
          <a:xfrm>
            <a:off x="133246" y="6475095"/>
            <a:ext cx="267787" cy="26782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grpSp>
        <p:nvGrpSpPr>
          <p:cNvPr id="27" name="Group 26">
            <a:extLst>
              <a:ext uri="{FF2B5EF4-FFF2-40B4-BE49-F238E27FC236}">
                <a16:creationId xmlns:a16="http://schemas.microsoft.com/office/drawing/2014/main" id="{74FC2CD3-D6B5-47FC-9060-6A98A39811D6}"/>
              </a:ext>
            </a:extLst>
          </p:cNvPr>
          <p:cNvGrpSpPr/>
          <p:nvPr userDrawn="1"/>
        </p:nvGrpSpPr>
        <p:grpSpPr>
          <a:xfrm>
            <a:off x="6397397" y="6481136"/>
            <a:ext cx="2637377" cy="271584"/>
            <a:chOff x="17061947" y="12757787"/>
            <a:chExt cx="7033921" cy="724225"/>
          </a:xfrm>
        </p:grpSpPr>
        <p:sp>
          <p:nvSpPr>
            <p:cNvPr id="16" name="TextBox 15">
              <a:extLst>
                <a:ext uri="{FF2B5EF4-FFF2-40B4-BE49-F238E27FC236}">
                  <a16:creationId xmlns:a16="http://schemas.microsoft.com/office/drawing/2014/main" id="{7072483C-0539-4A3B-980B-FD67AF27D22D}"/>
                </a:ext>
              </a:extLst>
            </p:cNvPr>
            <p:cNvSpPr txBox="1"/>
            <p:nvPr userDrawn="1"/>
          </p:nvSpPr>
          <p:spPr>
            <a:xfrm>
              <a:off x="17061947" y="12958790"/>
              <a:ext cx="5045630" cy="523222"/>
            </a:xfrm>
            <a:prstGeom prst="rect">
              <a:avLst/>
            </a:prstGeom>
            <a:noFill/>
          </p:spPr>
          <p:txBody>
            <a:bodyPr wrap="none" rtlCol="0">
              <a:spAutoFit/>
            </a:bodyPr>
            <a:lstStyle/>
            <a:p>
              <a:r>
                <a:rPr lang="en-US" sz="675"/>
                <a:t>MASSIVE X presentation to DesignTuts team</a:t>
              </a:r>
            </a:p>
          </p:txBody>
        </p:sp>
        <p:grpSp>
          <p:nvGrpSpPr>
            <p:cNvPr id="17" name="Group 16">
              <a:extLst>
                <a:ext uri="{FF2B5EF4-FFF2-40B4-BE49-F238E27FC236}">
                  <a16:creationId xmlns:a16="http://schemas.microsoft.com/office/drawing/2014/main" id="{9C1784BA-FD60-4966-A623-7B5A0B740891}"/>
                </a:ext>
              </a:extLst>
            </p:cNvPr>
            <p:cNvGrpSpPr/>
            <p:nvPr userDrawn="1"/>
          </p:nvGrpSpPr>
          <p:grpSpPr>
            <a:xfrm>
              <a:off x="21824690" y="12757787"/>
              <a:ext cx="2271178" cy="713731"/>
              <a:chOff x="241069" y="12070461"/>
              <a:chExt cx="2271178" cy="713731"/>
            </a:xfrm>
          </p:grpSpPr>
          <p:sp>
            <p:nvSpPr>
              <p:cNvPr id="18" name="Rectangle 17">
                <a:hlinkClick r:id="rId53"/>
                <a:extLst>
                  <a:ext uri="{FF2B5EF4-FFF2-40B4-BE49-F238E27FC236}">
                    <a16:creationId xmlns:a16="http://schemas.microsoft.com/office/drawing/2014/main" id="{1B35DE39-CCD5-4585-AF18-DFAB76CA0C21}"/>
                  </a:ext>
                </a:extLst>
              </p:cNvPr>
              <p:cNvSpPr/>
              <p:nvPr userDrawn="1"/>
            </p:nvSpPr>
            <p:spPr>
              <a:xfrm>
                <a:off x="1798516"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19" name="Rectangle 18">
                <a:hlinkClick r:id="rId54"/>
                <a:extLst>
                  <a:ext uri="{FF2B5EF4-FFF2-40B4-BE49-F238E27FC236}">
                    <a16:creationId xmlns:a16="http://schemas.microsoft.com/office/drawing/2014/main" id="{73C74563-27EC-4CC4-BAB9-293E06C7C5F8}"/>
                  </a:ext>
                </a:extLst>
              </p:cNvPr>
              <p:cNvSpPr/>
              <p:nvPr userDrawn="1"/>
            </p:nvSpPr>
            <p:spPr>
              <a:xfrm>
                <a:off x="1010984"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0" name="Rectangle 19">
                <a:hlinkClick r:id="rId55"/>
                <a:extLst>
                  <a:ext uri="{FF2B5EF4-FFF2-40B4-BE49-F238E27FC236}">
                    <a16:creationId xmlns:a16="http://schemas.microsoft.com/office/drawing/2014/main" id="{8B6B946E-BE40-4515-9999-AD7B60C4EDF1}"/>
                  </a:ext>
                </a:extLst>
              </p:cNvPr>
              <p:cNvSpPr/>
              <p:nvPr userDrawn="1"/>
            </p:nvSpPr>
            <p:spPr>
              <a:xfrm>
                <a:off x="241069"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1" name="Freeform 6">
                <a:extLst>
                  <a:ext uri="{FF2B5EF4-FFF2-40B4-BE49-F238E27FC236}">
                    <a16:creationId xmlns:a16="http://schemas.microsoft.com/office/drawing/2014/main" id="{CEC726B4-817D-4DE0-A139-33959205E4FB}"/>
                  </a:ext>
                </a:extLst>
              </p:cNvPr>
              <p:cNvSpPr>
                <a:spLocks/>
              </p:cNvSpPr>
              <p:nvPr userDrawn="1"/>
            </p:nvSpPr>
            <p:spPr bwMode="auto">
              <a:xfrm>
                <a:off x="550841" y="12311451"/>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2" name="Freeform 7">
                <a:extLst>
                  <a:ext uri="{FF2B5EF4-FFF2-40B4-BE49-F238E27FC236}">
                    <a16:creationId xmlns:a16="http://schemas.microsoft.com/office/drawing/2014/main" id="{8CB1FE80-0465-49D2-A8D9-7D11783B1928}"/>
                  </a:ext>
                </a:extLst>
              </p:cNvPr>
              <p:cNvSpPr>
                <a:spLocks noEditPoints="1"/>
              </p:cNvSpPr>
              <p:nvPr userDrawn="1"/>
            </p:nvSpPr>
            <p:spPr bwMode="auto">
              <a:xfrm>
                <a:off x="1255408" y="12306253"/>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3" name="Freeform 8">
                <a:extLst>
                  <a:ext uri="{FF2B5EF4-FFF2-40B4-BE49-F238E27FC236}">
                    <a16:creationId xmlns:a16="http://schemas.microsoft.com/office/drawing/2014/main" id="{F21F9ED8-78B4-4BEB-971B-38379165145D}"/>
                  </a:ext>
                </a:extLst>
              </p:cNvPr>
              <p:cNvSpPr>
                <a:spLocks/>
              </p:cNvSpPr>
              <p:nvPr userDrawn="1"/>
            </p:nvSpPr>
            <p:spPr bwMode="auto">
              <a:xfrm>
                <a:off x="2018821" y="12328249"/>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4" name="Oval 23">
                <a:extLst>
                  <a:ext uri="{FF2B5EF4-FFF2-40B4-BE49-F238E27FC236}">
                    <a16:creationId xmlns:a16="http://schemas.microsoft.com/office/drawing/2014/main" id="{98895476-F2A8-4FEE-9B5D-32EC9180A2A4}"/>
                  </a:ext>
                </a:extLst>
              </p:cNvPr>
              <p:cNvSpPr/>
              <p:nvPr userDrawn="1"/>
            </p:nvSpPr>
            <p:spPr>
              <a:xfrm>
                <a:off x="1086010"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5" name="Oval 24">
                <a:extLst>
                  <a:ext uri="{FF2B5EF4-FFF2-40B4-BE49-F238E27FC236}">
                    <a16:creationId xmlns:a16="http://schemas.microsoft.com/office/drawing/2014/main" id="{85ED9E29-64D6-4BD5-BE78-88499788B658}"/>
                  </a:ext>
                </a:extLst>
              </p:cNvPr>
              <p:cNvSpPr/>
              <p:nvPr userDrawn="1"/>
            </p:nvSpPr>
            <p:spPr>
              <a:xfrm>
                <a:off x="312182"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6" name="Oval 25">
                <a:extLst>
                  <a:ext uri="{FF2B5EF4-FFF2-40B4-BE49-F238E27FC236}">
                    <a16:creationId xmlns:a16="http://schemas.microsoft.com/office/drawing/2014/main" id="{98100342-D7D8-4E9C-8F99-FE8E3BF2DD43}"/>
                  </a:ext>
                </a:extLst>
              </p:cNvPr>
              <p:cNvSpPr/>
              <p:nvPr userDrawn="1"/>
            </p:nvSpPr>
            <p:spPr>
              <a:xfrm rot="10800000">
                <a:off x="1859838"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grpSp>
      </p:grpSp>
    </p:spTree>
    <p:extLst>
      <p:ext uri="{BB962C8B-B14F-4D97-AF65-F5344CB8AC3E}">
        <p14:creationId xmlns:p14="http://schemas.microsoft.com/office/powerpoint/2010/main" val="249968258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 id="2147483859" r:id="rId31"/>
    <p:sldLayoutId id="2147483860" r:id="rId32"/>
    <p:sldLayoutId id="2147483861" r:id="rId33"/>
    <p:sldLayoutId id="2147483862" r:id="rId34"/>
    <p:sldLayoutId id="2147483863" r:id="rId35"/>
    <p:sldLayoutId id="2147483864" r:id="rId36"/>
    <p:sldLayoutId id="2147483865" r:id="rId37"/>
    <p:sldLayoutId id="2147483866" r:id="rId38"/>
    <p:sldLayoutId id="2147483867" r:id="rId39"/>
    <p:sldLayoutId id="2147483868" r:id="rId40"/>
    <p:sldLayoutId id="2147483869" r:id="rId41"/>
    <p:sldLayoutId id="2147483870" r:id="rId42"/>
    <p:sldLayoutId id="2147483871" r:id="rId43"/>
    <p:sldLayoutId id="2147483872" r:id="rId44"/>
    <p:sldLayoutId id="2147483873" r:id="rId45"/>
    <p:sldLayoutId id="2147483874" r:id="rId46"/>
    <p:sldLayoutId id="2147483875" r:id="rId47"/>
    <p:sldLayoutId id="2147483876" r:id="rId48"/>
    <p:sldLayoutId id="2147483877" r:id="rId49"/>
    <p:sldLayoutId id="2147483878" r:id="rId50"/>
    <p:sldLayoutId id="2147483879" r:id="rId5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349754B-2B52-4813-ABD4-6C5DA682580D}"/>
              </a:ext>
            </a:extLst>
          </p:cNvPr>
          <p:cNvSpPr txBox="1">
            <a:spLocks/>
          </p:cNvSpPr>
          <p:nvPr userDrawn="1"/>
        </p:nvSpPr>
        <p:spPr>
          <a:xfrm>
            <a:off x="509303" y="6502898"/>
            <a:ext cx="92798" cy="218535"/>
          </a:xfrm>
          <a:prstGeom prst="rect">
            <a:avLst/>
          </a:prstGeom>
        </p:spPr>
        <p:txBody>
          <a:bodyPr vert="horz" wrap="none" lIns="45714" tIns="22857" rIns="45714" bIns="2285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50" smtClean="0">
                <a:solidFill>
                  <a:schemeClr val="tx1"/>
                </a:solidFill>
              </a:rPr>
              <a:pPr algn="ctr"/>
              <a:t>‹#›</a:t>
            </a:fld>
            <a:endParaRPr lang="en-US" sz="450">
              <a:solidFill>
                <a:schemeClr val="tx1"/>
              </a:solidFill>
            </a:endParaRPr>
          </a:p>
        </p:txBody>
      </p:sp>
      <p:sp>
        <p:nvSpPr>
          <p:cNvPr id="8" name="Oval 7">
            <a:extLst>
              <a:ext uri="{FF2B5EF4-FFF2-40B4-BE49-F238E27FC236}">
                <a16:creationId xmlns:a16="http://schemas.microsoft.com/office/drawing/2014/main" id="{CEAC6B90-8022-44B2-AE9A-63782F527675}"/>
              </a:ext>
            </a:extLst>
          </p:cNvPr>
          <p:cNvSpPr/>
          <p:nvPr userDrawn="1"/>
        </p:nvSpPr>
        <p:spPr>
          <a:xfrm>
            <a:off x="444815"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9" name="Oval 8">
            <a:extLst>
              <a:ext uri="{FF2B5EF4-FFF2-40B4-BE49-F238E27FC236}">
                <a16:creationId xmlns:a16="http://schemas.microsoft.com/office/drawing/2014/main" id="{125F0D52-4B96-4922-84F2-737CE08592E1}"/>
              </a:ext>
            </a:extLst>
          </p:cNvPr>
          <p:cNvSpPr/>
          <p:nvPr userDrawn="1"/>
        </p:nvSpPr>
        <p:spPr>
          <a:xfrm>
            <a:off x="154479"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EF6080F8-5393-4FE9-8C1E-97FF7FBE2FD4}"/>
              </a:ext>
            </a:extLst>
          </p:cNvPr>
          <p:cNvSpPr/>
          <p:nvPr userDrawn="1"/>
        </p:nvSpPr>
        <p:spPr>
          <a:xfrm rot="2700000">
            <a:off x="250892"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1" name="Oval 10">
            <a:extLst>
              <a:ext uri="{FF2B5EF4-FFF2-40B4-BE49-F238E27FC236}">
                <a16:creationId xmlns:a16="http://schemas.microsoft.com/office/drawing/2014/main" id="{A8E4993F-0FF1-4E46-BDF9-6681D931D637}"/>
              </a:ext>
            </a:extLst>
          </p:cNvPr>
          <p:cNvSpPr/>
          <p:nvPr userDrawn="1"/>
        </p:nvSpPr>
        <p:spPr>
          <a:xfrm rot="10800000">
            <a:off x="735150"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2" name="Rectangle 9">
            <a:extLst>
              <a:ext uri="{FF2B5EF4-FFF2-40B4-BE49-F238E27FC236}">
                <a16:creationId xmlns:a16="http://schemas.microsoft.com/office/drawing/2014/main" id="{43B0E1AA-D1ED-4079-84CA-2DD5C83522F6}"/>
              </a:ext>
            </a:extLst>
          </p:cNvPr>
          <p:cNvSpPr/>
          <p:nvPr userDrawn="1"/>
        </p:nvSpPr>
        <p:spPr>
          <a:xfrm rot="13500000">
            <a:off x="800523"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3" name="Action Button: Forward or Next 26">
            <a:hlinkClick r:id="" action="ppaction://hlinkshowjump?jump=nextslide" highlightClick="1"/>
            <a:extLst>
              <a:ext uri="{FF2B5EF4-FFF2-40B4-BE49-F238E27FC236}">
                <a16:creationId xmlns:a16="http://schemas.microsoft.com/office/drawing/2014/main" id="{3090BD1E-EE1C-4083-A506-4F9C480242B2}"/>
              </a:ext>
            </a:extLst>
          </p:cNvPr>
          <p:cNvSpPr/>
          <p:nvPr userDrawn="1"/>
        </p:nvSpPr>
        <p:spPr>
          <a:xfrm>
            <a:off x="717040" y="6480270"/>
            <a:ext cx="267787" cy="26782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sp>
        <p:nvSpPr>
          <p:cNvPr id="14" name="Action Button: Back or Previous 27">
            <a:hlinkClick r:id="" action="ppaction://hlinkshowjump?jump=previousslide" highlightClick="1"/>
            <a:extLst>
              <a:ext uri="{FF2B5EF4-FFF2-40B4-BE49-F238E27FC236}">
                <a16:creationId xmlns:a16="http://schemas.microsoft.com/office/drawing/2014/main" id="{1702F697-F56C-4F69-B9A6-D40DD5DF783B}"/>
              </a:ext>
            </a:extLst>
          </p:cNvPr>
          <p:cNvSpPr/>
          <p:nvPr userDrawn="1"/>
        </p:nvSpPr>
        <p:spPr>
          <a:xfrm>
            <a:off x="133246" y="6475095"/>
            <a:ext cx="267787" cy="26782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grpSp>
        <p:nvGrpSpPr>
          <p:cNvPr id="27" name="Group 26">
            <a:extLst>
              <a:ext uri="{FF2B5EF4-FFF2-40B4-BE49-F238E27FC236}">
                <a16:creationId xmlns:a16="http://schemas.microsoft.com/office/drawing/2014/main" id="{74FC2CD3-D6B5-47FC-9060-6A98A39811D6}"/>
              </a:ext>
            </a:extLst>
          </p:cNvPr>
          <p:cNvGrpSpPr/>
          <p:nvPr userDrawn="1"/>
        </p:nvGrpSpPr>
        <p:grpSpPr>
          <a:xfrm>
            <a:off x="6397397" y="6481136"/>
            <a:ext cx="2637377" cy="271584"/>
            <a:chOff x="17061947" y="12757787"/>
            <a:chExt cx="7033921" cy="724225"/>
          </a:xfrm>
        </p:grpSpPr>
        <p:sp>
          <p:nvSpPr>
            <p:cNvPr id="16" name="TextBox 15">
              <a:extLst>
                <a:ext uri="{FF2B5EF4-FFF2-40B4-BE49-F238E27FC236}">
                  <a16:creationId xmlns:a16="http://schemas.microsoft.com/office/drawing/2014/main" id="{7072483C-0539-4A3B-980B-FD67AF27D22D}"/>
                </a:ext>
              </a:extLst>
            </p:cNvPr>
            <p:cNvSpPr txBox="1"/>
            <p:nvPr userDrawn="1"/>
          </p:nvSpPr>
          <p:spPr>
            <a:xfrm>
              <a:off x="17061947" y="12958790"/>
              <a:ext cx="5045630" cy="523222"/>
            </a:xfrm>
            <a:prstGeom prst="rect">
              <a:avLst/>
            </a:prstGeom>
            <a:noFill/>
          </p:spPr>
          <p:txBody>
            <a:bodyPr wrap="none" rtlCol="0">
              <a:spAutoFit/>
            </a:bodyPr>
            <a:lstStyle/>
            <a:p>
              <a:r>
                <a:rPr lang="en-US" sz="675"/>
                <a:t>MASSIVE X presentation to DesignTuts team</a:t>
              </a:r>
            </a:p>
          </p:txBody>
        </p:sp>
        <p:grpSp>
          <p:nvGrpSpPr>
            <p:cNvPr id="17" name="Group 16">
              <a:extLst>
                <a:ext uri="{FF2B5EF4-FFF2-40B4-BE49-F238E27FC236}">
                  <a16:creationId xmlns:a16="http://schemas.microsoft.com/office/drawing/2014/main" id="{9C1784BA-FD60-4966-A623-7B5A0B740891}"/>
                </a:ext>
              </a:extLst>
            </p:cNvPr>
            <p:cNvGrpSpPr/>
            <p:nvPr userDrawn="1"/>
          </p:nvGrpSpPr>
          <p:grpSpPr>
            <a:xfrm>
              <a:off x="21824690" y="12757787"/>
              <a:ext cx="2271178" cy="713731"/>
              <a:chOff x="241069" y="12070461"/>
              <a:chExt cx="2271178" cy="713731"/>
            </a:xfrm>
          </p:grpSpPr>
          <p:sp>
            <p:nvSpPr>
              <p:cNvPr id="18" name="Rectangle 17">
                <a:hlinkClick r:id="rId53"/>
                <a:extLst>
                  <a:ext uri="{FF2B5EF4-FFF2-40B4-BE49-F238E27FC236}">
                    <a16:creationId xmlns:a16="http://schemas.microsoft.com/office/drawing/2014/main" id="{1B35DE39-CCD5-4585-AF18-DFAB76CA0C21}"/>
                  </a:ext>
                </a:extLst>
              </p:cNvPr>
              <p:cNvSpPr/>
              <p:nvPr userDrawn="1"/>
            </p:nvSpPr>
            <p:spPr>
              <a:xfrm>
                <a:off x="1798516"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19" name="Rectangle 18">
                <a:hlinkClick r:id="rId54"/>
                <a:extLst>
                  <a:ext uri="{FF2B5EF4-FFF2-40B4-BE49-F238E27FC236}">
                    <a16:creationId xmlns:a16="http://schemas.microsoft.com/office/drawing/2014/main" id="{73C74563-27EC-4CC4-BAB9-293E06C7C5F8}"/>
                  </a:ext>
                </a:extLst>
              </p:cNvPr>
              <p:cNvSpPr/>
              <p:nvPr userDrawn="1"/>
            </p:nvSpPr>
            <p:spPr>
              <a:xfrm>
                <a:off x="1010984"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0" name="Rectangle 19">
                <a:hlinkClick r:id="rId55"/>
                <a:extLst>
                  <a:ext uri="{FF2B5EF4-FFF2-40B4-BE49-F238E27FC236}">
                    <a16:creationId xmlns:a16="http://schemas.microsoft.com/office/drawing/2014/main" id="{8B6B946E-BE40-4515-9999-AD7B60C4EDF1}"/>
                  </a:ext>
                </a:extLst>
              </p:cNvPr>
              <p:cNvSpPr/>
              <p:nvPr userDrawn="1"/>
            </p:nvSpPr>
            <p:spPr>
              <a:xfrm>
                <a:off x="241069"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1" name="Freeform 6">
                <a:extLst>
                  <a:ext uri="{FF2B5EF4-FFF2-40B4-BE49-F238E27FC236}">
                    <a16:creationId xmlns:a16="http://schemas.microsoft.com/office/drawing/2014/main" id="{CEC726B4-817D-4DE0-A139-33959205E4FB}"/>
                  </a:ext>
                </a:extLst>
              </p:cNvPr>
              <p:cNvSpPr>
                <a:spLocks/>
              </p:cNvSpPr>
              <p:nvPr userDrawn="1"/>
            </p:nvSpPr>
            <p:spPr bwMode="auto">
              <a:xfrm>
                <a:off x="550841" y="12311451"/>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2" name="Freeform 7">
                <a:extLst>
                  <a:ext uri="{FF2B5EF4-FFF2-40B4-BE49-F238E27FC236}">
                    <a16:creationId xmlns:a16="http://schemas.microsoft.com/office/drawing/2014/main" id="{8CB1FE80-0465-49D2-A8D9-7D11783B1928}"/>
                  </a:ext>
                </a:extLst>
              </p:cNvPr>
              <p:cNvSpPr>
                <a:spLocks noEditPoints="1"/>
              </p:cNvSpPr>
              <p:nvPr userDrawn="1"/>
            </p:nvSpPr>
            <p:spPr bwMode="auto">
              <a:xfrm>
                <a:off x="1255408" y="12306253"/>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3" name="Freeform 8">
                <a:extLst>
                  <a:ext uri="{FF2B5EF4-FFF2-40B4-BE49-F238E27FC236}">
                    <a16:creationId xmlns:a16="http://schemas.microsoft.com/office/drawing/2014/main" id="{F21F9ED8-78B4-4BEB-971B-38379165145D}"/>
                  </a:ext>
                </a:extLst>
              </p:cNvPr>
              <p:cNvSpPr>
                <a:spLocks/>
              </p:cNvSpPr>
              <p:nvPr userDrawn="1"/>
            </p:nvSpPr>
            <p:spPr bwMode="auto">
              <a:xfrm>
                <a:off x="2018821" y="12328249"/>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4" name="Oval 23">
                <a:extLst>
                  <a:ext uri="{FF2B5EF4-FFF2-40B4-BE49-F238E27FC236}">
                    <a16:creationId xmlns:a16="http://schemas.microsoft.com/office/drawing/2014/main" id="{98895476-F2A8-4FEE-9B5D-32EC9180A2A4}"/>
                  </a:ext>
                </a:extLst>
              </p:cNvPr>
              <p:cNvSpPr/>
              <p:nvPr userDrawn="1"/>
            </p:nvSpPr>
            <p:spPr>
              <a:xfrm>
                <a:off x="1086010"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5" name="Oval 24">
                <a:extLst>
                  <a:ext uri="{FF2B5EF4-FFF2-40B4-BE49-F238E27FC236}">
                    <a16:creationId xmlns:a16="http://schemas.microsoft.com/office/drawing/2014/main" id="{85ED9E29-64D6-4BD5-BE78-88499788B658}"/>
                  </a:ext>
                </a:extLst>
              </p:cNvPr>
              <p:cNvSpPr/>
              <p:nvPr userDrawn="1"/>
            </p:nvSpPr>
            <p:spPr>
              <a:xfrm>
                <a:off x="312182"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6" name="Oval 25">
                <a:extLst>
                  <a:ext uri="{FF2B5EF4-FFF2-40B4-BE49-F238E27FC236}">
                    <a16:creationId xmlns:a16="http://schemas.microsoft.com/office/drawing/2014/main" id="{98100342-D7D8-4E9C-8F99-FE8E3BF2DD43}"/>
                  </a:ext>
                </a:extLst>
              </p:cNvPr>
              <p:cNvSpPr/>
              <p:nvPr userDrawn="1"/>
            </p:nvSpPr>
            <p:spPr>
              <a:xfrm rot="10800000">
                <a:off x="1859838"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grpSp>
      </p:grpSp>
    </p:spTree>
    <p:extLst>
      <p:ext uri="{BB962C8B-B14F-4D97-AF65-F5344CB8AC3E}">
        <p14:creationId xmlns:p14="http://schemas.microsoft.com/office/powerpoint/2010/main" val="6570126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08" r:id="rId28"/>
    <p:sldLayoutId id="2147483909" r:id="rId29"/>
    <p:sldLayoutId id="2147483910" r:id="rId30"/>
    <p:sldLayoutId id="2147483911" r:id="rId31"/>
    <p:sldLayoutId id="2147483912" r:id="rId32"/>
    <p:sldLayoutId id="2147483913" r:id="rId33"/>
    <p:sldLayoutId id="2147483914" r:id="rId34"/>
    <p:sldLayoutId id="2147483915" r:id="rId35"/>
    <p:sldLayoutId id="2147483916" r:id="rId36"/>
    <p:sldLayoutId id="2147483917" r:id="rId37"/>
    <p:sldLayoutId id="2147483918" r:id="rId38"/>
    <p:sldLayoutId id="2147483919" r:id="rId39"/>
    <p:sldLayoutId id="2147483920" r:id="rId40"/>
    <p:sldLayoutId id="2147483921" r:id="rId41"/>
    <p:sldLayoutId id="2147483922" r:id="rId42"/>
    <p:sldLayoutId id="2147483923" r:id="rId43"/>
    <p:sldLayoutId id="2147483924" r:id="rId44"/>
    <p:sldLayoutId id="2147483925" r:id="rId45"/>
    <p:sldLayoutId id="2147483926" r:id="rId46"/>
    <p:sldLayoutId id="2147483927" r:id="rId47"/>
    <p:sldLayoutId id="2147483928" r:id="rId48"/>
    <p:sldLayoutId id="2147483929" r:id="rId49"/>
    <p:sldLayoutId id="2147483930" r:id="rId50"/>
    <p:sldLayoutId id="2147483931" r:id="rId5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349754B-2B52-4813-ABD4-6C5DA682580D}"/>
              </a:ext>
            </a:extLst>
          </p:cNvPr>
          <p:cNvSpPr txBox="1">
            <a:spLocks/>
          </p:cNvSpPr>
          <p:nvPr userDrawn="1"/>
        </p:nvSpPr>
        <p:spPr>
          <a:xfrm>
            <a:off x="509303" y="6502898"/>
            <a:ext cx="92798" cy="218535"/>
          </a:xfrm>
          <a:prstGeom prst="rect">
            <a:avLst/>
          </a:prstGeom>
        </p:spPr>
        <p:txBody>
          <a:bodyPr vert="horz" wrap="none" lIns="45714" tIns="22857" rIns="45714" bIns="2285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50" smtClean="0">
                <a:solidFill>
                  <a:schemeClr val="tx1"/>
                </a:solidFill>
              </a:rPr>
              <a:pPr algn="ctr"/>
              <a:t>‹#›</a:t>
            </a:fld>
            <a:endParaRPr lang="en-US" sz="450">
              <a:solidFill>
                <a:schemeClr val="tx1"/>
              </a:solidFill>
            </a:endParaRPr>
          </a:p>
        </p:txBody>
      </p:sp>
      <p:sp>
        <p:nvSpPr>
          <p:cNvPr id="8" name="Oval 7">
            <a:extLst>
              <a:ext uri="{FF2B5EF4-FFF2-40B4-BE49-F238E27FC236}">
                <a16:creationId xmlns:a16="http://schemas.microsoft.com/office/drawing/2014/main" id="{CEAC6B90-8022-44B2-AE9A-63782F527675}"/>
              </a:ext>
            </a:extLst>
          </p:cNvPr>
          <p:cNvSpPr/>
          <p:nvPr userDrawn="1"/>
        </p:nvSpPr>
        <p:spPr>
          <a:xfrm>
            <a:off x="444815"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9" name="Oval 8">
            <a:extLst>
              <a:ext uri="{FF2B5EF4-FFF2-40B4-BE49-F238E27FC236}">
                <a16:creationId xmlns:a16="http://schemas.microsoft.com/office/drawing/2014/main" id="{125F0D52-4B96-4922-84F2-737CE08592E1}"/>
              </a:ext>
            </a:extLst>
          </p:cNvPr>
          <p:cNvSpPr/>
          <p:nvPr userDrawn="1"/>
        </p:nvSpPr>
        <p:spPr>
          <a:xfrm>
            <a:off x="154479"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EF6080F8-5393-4FE9-8C1E-97FF7FBE2FD4}"/>
              </a:ext>
            </a:extLst>
          </p:cNvPr>
          <p:cNvSpPr/>
          <p:nvPr userDrawn="1"/>
        </p:nvSpPr>
        <p:spPr>
          <a:xfrm rot="2700000">
            <a:off x="250892"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1" name="Oval 10">
            <a:extLst>
              <a:ext uri="{FF2B5EF4-FFF2-40B4-BE49-F238E27FC236}">
                <a16:creationId xmlns:a16="http://schemas.microsoft.com/office/drawing/2014/main" id="{A8E4993F-0FF1-4E46-BDF9-6681D931D637}"/>
              </a:ext>
            </a:extLst>
          </p:cNvPr>
          <p:cNvSpPr/>
          <p:nvPr userDrawn="1"/>
        </p:nvSpPr>
        <p:spPr>
          <a:xfrm rot="10800000">
            <a:off x="735150"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2" name="Rectangle 9">
            <a:extLst>
              <a:ext uri="{FF2B5EF4-FFF2-40B4-BE49-F238E27FC236}">
                <a16:creationId xmlns:a16="http://schemas.microsoft.com/office/drawing/2014/main" id="{43B0E1AA-D1ED-4079-84CA-2DD5C83522F6}"/>
              </a:ext>
            </a:extLst>
          </p:cNvPr>
          <p:cNvSpPr/>
          <p:nvPr userDrawn="1"/>
        </p:nvSpPr>
        <p:spPr>
          <a:xfrm rot="13500000">
            <a:off x="800523"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3" name="Action Button: Forward or Next 26">
            <a:hlinkClick r:id="" action="ppaction://hlinkshowjump?jump=nextslide" highlightClick="1"/>
            <a:extLst>
              <a:ext uri="{FF2B5EF4-FFF2-40B4-BE49-F238E27FC236}">
                <a16:creationId xmlns:a16="http://schemas.microsoft.com/office/drawing/2014/main" id="{3090BD1E-EE1C-4083-A506-4F9C480242B2}"/>
              </a:ext>
            </a:extLst>
          </p:cNvPr>
          <p:cNvSpPr/>
          <p:nvPr userDrawn="1"/>
        </p:nvSpPr>
        <p:spPr>
          <a:xfrm>
            <a:off x="717040" y="6480270"/>
            <a:ext cx="267787" cy="26782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sp>
        <p:nvSpPr>
          <p:cNvPr id="14" name="Action Button: Back or Previous 27">
            <a:hlinkClick r:id="" action="ppaction://hlinkshowjump?jump=previousslide" highlightClick="1"/>
            <a:extLst>
              <a:ext uri="{FF2B5EF4-FFF2-40B4-BE49-F238E27FC236}">
                <a16:creationId xmlns:a16="http://schemas.microsoft.com/office/drawing/2014/main" id="{1702F697-F56C-4F69-B9A6-D40DD5DF783B}"/>
              </a:ext>
            </a:extLst>
          </p:cNvPr>
          <p:cNvSpPr/>
          <p:nvPr userDrawn="1"/>
        </p:nvSpPr>
        <p:spPr>
          <a:xfrm>
            <a:off x="133246" y="6475095"/>
            <a:ext cx="267787" cy="26782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grpSp>
        <p:nvGrpSpPr>
          <p:cNvPr id="27" name="Group 26">
            <a:extLst>
              <a:ext uri="{FF2B5EF4-FFF2-40B4-BE49-F238E27FC236}">
                <a16:creationId xmlns:a16="http://schemas.microsoft.com/office/drawing/2014/main" id="{74FC2CD3-D6B5-47FC-9060-6A98A39811D6}"/>
              </a:ext>
            </a:extLst>
          </p:cNvPr>
          <p:cNvGrpSpPr/>
          <p:nvPr userDrawn="1"/>
        </p:nvGrpSpPr>
        <p:grpSpPr>
          <a:xfrm>
            <a:off x="6397397" y="6481136"/>
            <a:ext cx="2637377" cy="271584"/>
            <a:chOff x="17061947" y="12757787"/>
            <a:chExt cx="7033921" cy="724225"/>
          </a:xfrm>
        </p:grpSpPr>
        <p:sp>
          <p:nvSpPr>
            <p:cNvPr id="16" name="TextBox 15">
              <a:extLst>
                <a:ext uri="{FF2B5EF4-FFF2-40B4-BE49-F238E27FC236}">
                  <a16:creationId xmlns:a16="http://schemas.microsoft.com/office/drawing/2014/main" id="{7072483C-0539-4A3B-980B-FD67AF27D22D}"/>
                </a:ext>
              </a:extLst>
            </p:cNvPr>
            <p:cNvSpPr txBox="1"/>
            <p:nvPr userDrawn="1"/>
          </p:nvSpPr>
          <p:spPr>
            <a:xfrm>
              <a:off x="17061947" y="12958790"/>
              <a:ext cx="5045630" cy="523222"/>
            </a:xfrm>
            <a:prstGeom prst="rect">
              <a:avLst/>
            </a:prstGeom>
            <a:noFill/>
          </p:spPr>
          <p:txBody>
            <a:bodyPr wrap="none" rtlCol="0">
              <a:spAutoFit/>
            </a:bodyPr>
            <a:lstStyle/>
            <a:p>
              <a:r>
                <a:rPr lang="en-US" sz="675"/>
                <a:t>MASSIVE X presentation to DesignTuts team</a:t>
              </a:r>
            </a:p>
          </p:txBody>
        </p:sp>
        <p:grpSp>
          <p:nvGrpSpPr>
            <p:cNvPr id="17" name="Group 16">
              <a:extLst>
                <a:ext uri="{FF2B5EF4-FFF2-40B4-BE49-F238E27FC236}">
                  <a16:creationId xmlns:a16="http://schemas.microsoft.com/office/drawing/2014/main" id="{9C1784BA-FD60-4966-A623-7B5A0B740891}"/>
                </a:ext>
              </a:extLst>
            </p:cNvPr>
            <p:cNvGrpSpPr/>
            <p:nvPr userDrawn="1"/>
          </p:nvGrpSpPr>
          <p:grpSpPr>
            <a:xfrm>
              <a:off x="21824690" y="12757787"/>
              <a:ext cx="2271178" cy="713731"/>
              <a:chOff x="241069" y="12070461"/>
              <a:chExt cx="2271178" cy="713731"/>
            </a:xfrm>
          </p:grpSpPr>
          <p:sp>
            <p:nvSpPr>
              <p:cNvPr id="18" name="Rectangle 17">
                <a:hlinkClick r:id="rId53"/>
                <a:extLst>
                  <a:ext uri="{FF2B5EF4-FFF2-40B4-BE49-F238E27FC236}">
                    <a16:creationId xmlns:a16="http://schemas.microsoft.com/office/drawing/2014/main" id="{1B35DE39-CCD5-4585-AF18-DFAB76CA0C21}"/>
                  </a:ext>
                </a:extLst>
              </p:cNvPr>
              <p:cNvSpPr/>
              <p:nvPr userDrawn="1"/>
            </p:nvSpPr>
            <p:spPr>
              <a:xfrm>
                <a:off x="1798516"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19" name="Rectangle 18">
                <a:hlinkClick r:id="rId54"/>
                <a:extLst>
                  <a:ext uri="{FF2B5EF4-FFF2-40B4-BE49-F238E27FC236}">
                    <a16:creationId xmlns:a16="http://schemas.microsoft.com/office/drawing/2014/main" id="{73C74563-27EC-4CC4-BAB9-293E06C7C5F8}"/>
                  </a:ext>
                </a:extLst>
              </p:cNvPr>
              <p:cNvSpPr/>
              <p:nvPr userDrawn="1"/>
            </p:nvSpPr>
            <p:spPr>
              <a:xfrm>
                <a:off x="1010984"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0" name="Rectangle 19">
                <a:hlinkClick r:id="rId55"/>
                <a:extLst>
                  <a:ext uri="{FF2B5EF4-FFF2-40B4-BE49-F238E27FC236}">
                    <a16:creationId xmlns:a16="http://schemas.microsoft.com/office/drawing/2014/main" id="{8B6B946E-BE40-4515-9999-AD7B60C4EDF1}"/>
                  </a:ext>
                </a:extLst>
              </p:cNvPr>
              <p:cNvSpPr/>
              <p:nvPr userDrawn="1"/>
            </p:nvSpPr>
            <p:spPr>
              <a:xfrm>
                <a:off x="241069"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1" name="Freeform 6">
                <a:extLst>
                  <a:ext uri="{FF2B5EF4-FFF2-40B4-BE49-F238E27FC236}">
                    <a16:creationId xmlns:a16="http://schemas.microsoft.com/office/drawing/2014/main" id="{CEC726B4-817D-4DE0-A139-33959205E4FB}"/>
                  </a:ext>
                </a:extLst>
              </p:cNvPr>
              <p:cNvSpPr>
                <a:spLocks/>
              </p:cNvSpPr>
              <p:nvPr userDrawn="1"/>
            </p:nvSpPr>
            <p:spPr bwMode="auto">
              <a:xfrm>
                <a:off x="550841" y="12311451"/>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2" name="Freeform 7">
                <a:extLst>
                  <a:ext uri="{FF2B5EF4-FFF2-40B4-BE49-F238E27FC236}">
                    <a16:creationId xmlns:a16="http://schemas.microsoft.com/office/drawing/2014/main" id="{8CB1FE80-0465-49D2-A8D9-7D11783B1928}"/>
                  </a:ext>
                </a:extLst>
              </p:cNvPr>
              <p:cNvSpPr>
                <a:spLocks noEditPoints="1"/>
              </p:cNvSpPr>
              <p:nvPr userDrawn="1"/>
            </p:nvSpPr>
            <p:spPr bwMode="auto">
              <a:xfrm>
                <a:off x="1255408" y="12306253"/>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3" name="Freeform 8">
                <a:extLst>
                  <a:ext uri="{FF2B5EF4-FFF2-40B4-BE49-F238E27FC236}">
                    <a16:creationId xmlns:a16="http://schemas.microsoft.com/office/drawing/2014/main" id="{F21F9ED8-78B4-4BEB-971B-38379165145D}"/>
                  </a:ext>
                </a:extLst>
              </p:cNvPr>
              <p:cNvSpPr>
                <a:spLocks/>
              </p:cNvSpPr>
              <p:nvPr userDrawn="1"/>
            </p:nvSpPr>
            <p:spPr bwMode="auto">
              <a:xfrm>
                <a:off x="2018821" y="12328249"/>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4" name="Oval 23">
                <a:extLst>
                  <a:ext uri="{FF2B5EF4-FFF2-40B4-BE49-F238E27FC236}">
                    <a16:creationId xmlns:a16="http://schemas.microsoft.com/office/drawing/2014/main" id="{98895476-F2A8-4FEE-9B5D-32EC9180A2A4}"/>
                  </a:ext>
                </a:extLst>
              </p:cNvPr>
              <p:cNvSpPr/>
              <p:nvPr userDrawn="1"/>
            </p:nvSpPr>
            <p:spPr>
              <a:xfrm>
                <a:off x="1086010"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5" name="Oval 24">
                <a:extLst>
                  <a:ext uri="{FF2B5EF4-FFF2-40B4-BE49-F238E27FC236}">
                    <a16:creationId xmlns:a16="http://schemas.microsoft.com/office/drawing/2014/main" id="{85ED9E29-64D6-4BD5-BE78-88499788B658}"/>
                  </a:ext>
                </a:extLst>
              </p:cNvPr>
              <p:cNvSpPr/>
              <p:nvPr userDrawn="1"/>
            </p:nvSpPr>
            <p:spPr>
              <a:xfrm>
                <a:off x="312182"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6" name="Oval 25">
                <a:extLst>
                  <a:ext uri="{FF2B5EF4-FFF2-40B4-BE49-F238E27FC236}">
                    <a16:creationId xmlns:a16="http://schemas.microsoft.com/office/drawing/2014/main" id="{98100342-D7D8-4E9C-8F99-FE8E3BF2DD43}"/>
                  </a:ext>
                </a:extLst>
              </p:cNvPr>
              <p:cNvSpPr/>
              <p:nvPr userDrawn="1"/>
            </p:nvSpPr>
            <p:spPr>
              <a:xfrm rot="10800000">
                <a:off x="1859838"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grpSp>
      </p:grpSp>
    </p:spTree>
    <p:extLst>
      <p:ext uri="{BB962C8B-B14F-4D97-AF65-F5344CB8AC3E}">
        <p14:creationId xmlns:p14="http://schemas.microsoft.com/office/powerpoint/2010/main" val="383393049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 id="2147483975" r:id="rId43"/>
    <p:sldLayoutId id="2147483976" r:id="rId44"/>
    <p:sldLayoutId id="2147483977" r:id="rId45"/>
    <p:sldLayoutId id="2147483978" r:id="rId46"/>
    <p:sldLayoutId id="2147483979" r:id="rId47"/>
    <p:sldLayoutId id="2147483980" r:id="rId48"/>
    <p:sldLayoutId id="2147483981" r:id="rId49"/>
    <p:sldLayoutId id="2147483982" r:id="rId50"/>
    <p:sldLayoutId id="2147483983" r:id="rId5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349754B-2B52-4813-ABD4-6C5DA682580D}"/>
              </a:ext>
            </a:extLst>
          </p:cNvPr>
          <p:cNvSpPr txBox="1">
            <a:spLocks/>
          </p:cNvSpPr>
          <p:nvPr userDrawn="1"/>
        </p:nvSpPr>
        <p:spPr>
          <a:xfrm>
            <a:off x="509303" y="6502898"/>
            <a:ext cx="92798" cy="218535"/>
          </a:xfrm>
          <a:prstGeom prst="rect">
            <a:avLst/>
          </a:prstGeom>
        </p:spPr>
        <p:txBody>
          <a:bodyPr vert="horz" wrap="none" lIns="45714" tIns="22857" rIns="45714" bIns="2285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750" smtClean="0">
                <a:solidFill>
                  <a:schemeClr val="tx1"/>
                </a:solidFill>
              </a:rPr>
              <a:pPr algn="ctr"/>
              <a:t>‹#›</a:t>
            </a:fld>
            <a:endParaRPr lang="en-US" sz="450">
              <a:solidFill>
                <a:schemeClr val="tx1"/>
              </a:solidFill>
            </a:endParaRPr>
          </a:p>
        </p:txBody>
      </p:sp>
      <p:sp>
        <p:nvSpPr>
          <p:cNvPr id="8" name="Oval 7">
            <a:extLst>
              <a:ext uri="{FF2B5EF4-FFF2-40B4-BE49-F238E27FC236}">
                <a16:creationId xmlns:a16="http://schemas.microsoft.com/office/drawing/2014/main" id="{CEAC6B90-8022-44B2-AE9A-63782F527675}"/>
              </a:ext>
            </a:extLst>
          </p:cNvPr>
          <p:cNvSpPr/>
          <p:nvPr userDrawn="1"/>
        </p:nvSpPr>
        <p:spPr>
          <a:xfrm>
            <a:off x="444815"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9" name="Oval 8">
            <a:extLst>
              <a:ext uri="{FF2B5EF4-FFF2-40B4-BE49-F238E27FC236}">
                <a16:creationId xmlns:a16="http://schemas.microsoft.com/office/drawing/2014/main" id="{125F0D52-4B96-4922-84F2-737CE08592E1}"/>
              </a:ext>
            </a:extLst>
          </p:cNvPr>
          <p:cNvSpPr/>
          <p:nvPr userDrawn="1"/>
        </p:nvSpPr>
        <p:spPr>
          <a:xfrm>
            <a:off x="154479"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0" name="Rectangle 9">
            <a:extLst>
              <a:ext uri="{FF2B5EF4-FFF2-40B4-BE49-F238E27FC236}">
                <a16:creationId xmlns:a16="http://schemas.microsoft.com/office/drawing/2014/main" id="{EF6080F8-5393-4FE9-8C1E-97FF7FBE2FD4}"/>
              </a:ext>
            </a:extLst>
          </p:cNvPr>
          <p:cNvSpPr/>
          <p:nvPr userDrawn="1"/>
        </p:nvSpPr>
        <p:spPr>
          <a:xfrm rot="2700000">
            <a:off x="250892"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1" name="Oval 10">
            <a:extLst>
              <a:ext uri="{FF2B5EF4-FFF2-40B4-BE49-F238E27FC236}">
                <a16:creationId xmlns:a16="http://schemas.microsoft.com/office/drawing/2014/main" id="{A8E4993F-0FF1-4E46-BDF9-6681D931D637}"/>
              </a:ext>
            </a:extLst>
          </p:cNvPr>
          <p:cNvSpPr/>
          <p:nvPr userDrawn="1"/>
        </p:nvSpPr>
        <p:spPr>
          <a:xfrm rot="10800000">
            <a:off x="735150" y="6501270"/>
            <a:ext cx="221772" cy="2218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2" name="Rectangle 9">
            <a:extLst>
              <a:ext uri="{FF2B5EF4-FFF2-40B4-BE49-F238E27FC236}">
                <a16:creationId xmlns:a16="http://schemas.microsoft.com/office/drawing/2014/main" id="{43B0E1AA-D1ED-4079-84CA-2DD5C83522F6}"/>
              </a:ext>
            </a:extLst>
          </p:cNvPr>
          <p:cNvSpPr/>
          <p:nvPr userDrawn="1"/>
        </p:nvSpPr>
        <p:spPr>
          <a:xfrm rot="13500000">
            <a:off x="800523" y="6582181"/>
            <a:ext cx="59988" cy="59980"/>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13" name="Action Button: Forward or Next 26">
            <a:hlinkClick r:id="" action="ppaction://hlinkshowjump?jump=nextslide" highlightClick="1"/>
            <a:extLst>
              <a:ext uri="{FF2B5EF4-FFF2-40B4-BE49-F238E27FC236}">
                <a16:creationId xmlns:a16="http://schemas.microsoft.com/office/drawing/2014/main" id="{3090BD1E-EE1C-4083-A506-4F9C480242B2}"/>
              </a:ext>
            </a:extLst>
          </p:cNvPr>
          <p:cNvSpPr/>
          <p:nvPr userDrawn="1"/>
        </p:nvSpPr>
        <p:spPr>
          <a:xfrm>
            <a:off x="717040" y="6480270"/>
            <a:ext cx="267787" cy="26782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sp>
        <p:nvSpPr>
          <p:cNvPr id="14" name="Action Button: Back or Previous 27">
            <a:hlinkClick r:id="" action="ppaction://hlinkshowjump?jump=previousslide" highlightClick="1"/>
            <a:extLst>
              <a:ext uri="{FF2B5EF4-FFF2-40B4-BE49-F238E27FC236}">
                <a16:creationId xmlns:a16="http://schemas.microsoft.com/office/drawing/2014/main" id="{1702F697-F56C-4F69-B9A6-D40DD5DF783B}"/>
              </a:ext>
            </a:extLst>
          </p:cNvPr>
          <p:cNvSpPr/>
          <p:nvPr userDrawn="1"/>
        </p:nvSpPr>
        <p:spPr>
          <a:xfrm>
            <a:off x="133246" y="6475095"/>
            <a:ext cx="267787" cy="26782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675"/>
          </a:p>
        </p:txBody>
      </p:sp>
      <p:grpSp>
        <p:nvGrpSpPr>
          <p:cNvPr id="27" name="Group 26">
            <a:extLst>
              <a:ext uri="{FF2B5EF4-FFF2-40B4-BE49-F238E27FC236}">
                <a16:creationId xmlns:a16="http://schemas.microsoft.com/office/drawing/2014/main" id="{74FC2CD3-D6B5-47FC-9060-6A98A39811D6}"/>
              </a:ext>
            </a:extLst>
          </p:cNvPr>
          <p:cNvGrpSpPr/>
          <p:nvPr userDrawn="1"/>
        </p:nvGrpSpPr>
        <p:grpSpPr>
          <a:xfrm>
            <a:off x="6397397" y="6481136"/>
            <a:ext cx="2637377" cy="271584"/>
            <a:chOff x="17061947" y="12757787"/>
            <a:chExt cx="7033921" cy="724225"/>
          </a:xfrm>
        </p:grpSpPr>
        <p:sp>
          <p:nvSpPr>
            <p:cNvPr id="16" name="TextBox 15">
              <a:extLst>
                <a:ext uri="{FF2B5EF4-FFF2-40B4-BE49-F238E27FC236}">
                  <a16:creationId xmlns:a16="http://schemas.microsoft.com/office/drawing/2014/main" id="{7072483C-0539-4A3B-980B-FD67AF27D22D}"/>
                </a:ext>
              </a:extLst>
            </p:cNvPr>
            <p:cNvSpPr txBox="1"/>
            <p:nvPr userDrawn="1"/>
          </p:nvSpPr>
          <p:spPr>
            <a:xfrm>
              <a:off x="17061947" y="12958790"/>
              <a:ext cx="5045630" cy="523222"/>
            </a:xfrm>
            <a:prstGeom prst="rect">
              <a:avLst/>
            </a:prstGeom>
            <a:noFill/>
          </p:spPr>
          <p:txBody>
            <a:bodyPr wrap="none" rtlCol="0">
              <a:spAutoFit/>
            </a:bodyPr>
            <a:lstStyle/>
            <a:p>
              <a:r>
                <a:rPr lang="en-US" sz="675"/>
                <a:t>MASSIVE X presentation to DesignTuts team</a:t>
              </a:r>
            </a:p>
          </p:txBody>
        </p:sp>
        <p:grpSp>
          <p:nvGrpSpPr>
            <p:cNvPr id="17" name="Group 16">
              <a:extLst>
                <a:ext uri="{FF2B5EF4-FFF2-40B4-BE49-F238E27FC236}">
                  <a16:creationId xmlns:a16="http://schemas.microsoft.com/office/drawing/2014/main" id="{9C1784BA-FD60-4966-A623-7B5A0B740891}"/>
                </a:ext>
              </a:extLst>
            </p:cNvPr>
            <p:cNvGrpSpPr/>
            <p:nvPr userDrawn="1"/>
          </p:nvGrpSpPr>
          <p:grpSpPr>
            <a:xfrm>
              <a:off x="21824690" y="12757787"/>
              <a:ext cx="2271178" cy="713731"/>
              <a:chOff x="241069" y="12070461"/>
              <a:chExt cx="2271178" cy="713731"/>
            </a:xfrm>
          </p:grpSpPr>
          <p:sp>
            <p:nvSpPr>
              <p:cNvPr id="18" name="Rectangle 17">
                <a:hlinkClick r:id="rId53"/>
                <a:extLst>
                  <a:ext uri="{FF2B5EF4-FFF2-40B4-BE49-F238E27FC236}">
                    <a16:creationId xmlns:a16="http://schemas.microsoft.com/office/drawing/2014/main" id="{1B35DE39-CCD5-4585-AF18-DFAB76CA0C21}"/>
                  </a:ext>
                </a:extLst>
              </p:cNvPr>
              <p:cNvSpPr/>
              <p:nvPr userDrawn="1"/>
            </p:nvSpPr>
            <p:spPr>
              <a:xfrm>
                <a:off x="1798516"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19" name="Rectangle 18">
                <a:hlinkClick r:id="rId54"/>
                <a:extLst>
                  <a:ext uri="{FF2B5EF4-FFF2-40B4-BE49-F238E27FC236}">
                    <a16:creationId xmlns:a16="http://schemas.microsoft.com/office/drawing/2014/main" id="{73C74563-27EC-4CC4-BAB9-293E06C7C5F8}"/>
                  </a:ext>
                </a:extLst>
              </p:cNvPr>
              <p:cNvSpPr/>
              <p:nvPr userDrawn="1"/>
            </p:nvSpPr>
            <p:spPr>
              <a:xfrm>
                <a:off x="1010984"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0" name="Rectangle 19">
                <a:hlinkClick r:id="rId55"/>
                <a:extLst>
                  <a:ext uri="{FF2B5EF4-FFF2-40B4-BE49-F238E27FC236}">
                    <a16:creationId xmlns:a16="http://schemas.microsoft.com/office/drawing/2014/main" id="{8B6B946E-BE40-4515-9999-AD7B60C4EDF1}"/>
                  </a:ext>
                </a:extLst>
              </p:cNvPr>
              <p:cNvSpPr/>
              <p:nvPr userDrawn="1"/>
            </p:nvSpPr>
            <p:spPr>
              <a:xfrm>
                <a:off x="241069" y="12070461"/>
                <a:ext cx="713731" cy="713731"/>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p>
            </p:txBody>
          </p:sp>
          <p:sp>
            <p:nvSpPr>
              <p:cNvPr id="21" name="Freeform 6">
                <a:extLst>
                  <a:ext uri="{FF2B5EF4-FFF2-40B4-BE49-F238E27FC236}">
                    <a16:creationId xmlns:a16="http://schemas.microsoft.com/office/drawing/2014/main" id="{CEC726B4-817D-4DE0-A139-33959205E4FB}"/>
                  </a:ext>
                </a:extLst>
              </p:cNvPr>
              <p:cNvSpPr>
                <a:spLocks/>
              </p:cNvSpPr>
              <p:nvPr userDrawn="1"/>
            </p:nvSpPr>
            <p:spPr bwMode="auto">
              <a:xfrm>
                <a:off x="550841" y="12311451"/>
                <a:ext cx="113773" cy="244458"/>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2" name="Freeform 7">
                <a:extLst>
                  <a:ext uri="{FF2B5EF4-FFF2-40B4-BE49-F238E27FC236}">
                    <a16:creationId xmlns:a16="http://schemas.microsoft.com/office/drawing/2014/main" id="{8CB1FE80-0465-49D2-A8D9-7D11783B1928}"/>
                  </a:ext>
                </a:extLst>
              </p:cNvPr>
              <p:cNvSpPr>
                <a:spLocks noEditPoints="1"/>
              </p:cNvSpPr>
              <p:nvPr userDrawn="1"/>
            </p:nvSpPr>
            <p:spPr bwMode="auto">
              <a:xfrm>
                <a:off x="1255408" y="12306253"/>
                <a:ext cx="252294" cy="242147"/>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3" name="Freeform 8">
                <a:extLst>
                  <a:ext uri="{FF2B5EF4-FFF2-40B4-BE49-F238E27FC236}">
                    <a16:creationId xmlns:a16="http://schemas.microsoft.com/office/drawing/2014/main" id="{F21F9ED8-78B4-4BEB-971B-38379165145D}"/>
                  </a:ext>
                </a:extLst>
              </p:cNvPr>
              <p:cNvSpPr>
                <a:spLocks/>
              </p:cNvSpPr>
              <p:nvPr userDrawn="1"/>
            </p:nvSpPr>
            <p:spPr bwMode="auto">
              <a:xfrm>
                <a:off x="2018821" y="12328249"/>
                <a:ext cx="273127" cy="22309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1200"/>
              </a:p>
            </p:txBody>
          </p:sp>
          <p:sp>
            <p:nvSpPr>
              <p:cNvPr id="24" name="Oval 23">
                <a:extLst>
                  <a:ext uri="{FF2B5EF4-FFF2-40B4-BE49-F238E27FC236}">
                    <a16:creationId xmlns:a16="http://schemas.microsoft.com/office/drawing/2014/main" id="{98895476-F2A8-4FEE-9B5D-32EC9180A2A4}"/>
                  </a:ext>
                </a:extLst>
              </p:cNvPr>
              <p:cNvSpPr/>
              <p:nvPr userDrawn="1"/>
            </p:nvSpPr>
            <p:spPr>
              <a:xfrm>
                <a:off x="1086010"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5" name="Oval 24">
                <a:extLst>
                  <a:ext uri="{FF2B5EF4-FFF2-40B4-BE49-F238E27FC236}">
                    <a16:creationId xmlns:a16="http://schemas.microsoft.com/office/drawing/2014/main" id="{85ED9E29-64D6-4BD5-BE78-88499788B658}"/>
                  </a:ext>
                </a:extLst>
              </p:cNvPr>
              <p:cNvSpPr/>
              <p:nvPr userDrawn="1"/>
            </p:nvSpPr>
            <p:spPr>
              <a:xfrm>
                <a:off x="312182"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sp>
            <p:nvSpPr>
              <p:cNvPr id="26" name="Oval 25">
                <a:extLst>
                  <a:ext uri="{FF2B5EF4-FFF2-40B4-BE49-F238E27FC236}">
                    <a16:creationId xmlns:a16="http://schemas.microsoft.com/office/drawing/2014/main" id="{98100342-D7D8-4E9C-8F99-FE8E3BF2DD43}"/>
                  </a:ext>
                </a:extLst>
              </p:cNvPr>
              <p:cNvSpPr/>
              <p:nvPr userDrawn="1"/>
            </p:nvSpPr>
            <p:spPr>
              <a:xfrm rot="10800000">
                <a:off x="1859838" y="12134549"/>
                <a:ext cx="591086" cy="591086"/>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
              </a:p>
            </p:txBody>
          </p:sp>
        </p:grpSp>
      </p:grpSp>
    </p:spTree>
    <p:extLst>
      <p:ext uri="{BB962C8B-B14F-4D97-AF65-F5344CB8AC3E}">
        <p14:creationId xmlns:p14="http://schemas.microsoft.com/office/powerpoint/2010/main" val="252641925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 id="2147484005" r:id="rId21"/>
    <p:sldLayoutId id="2147484006" r:id="rId22"/>
    <p:sldLayoutId id="2147484007" r:id="rId23"/>
    <p:sldLayoutId id="2147484008" r:id="rId24"/>
    <p:sldLayoutId id="2147484009" r:id="rId25"/>
    <p:sldLayoutId id="2147484010" r:id="rId26"/>
    <p:sldLayoutId id="2147484011" r:id="rId27"/>
    <p:sldLayoutId id="2147484012" r:id="rId28"/>
    <p:sldLayoutId id="2147484013" r:id="rId29"/>
    <p:sldLayoutId id="2147484014" r:id="rId30"/>
    <p:sldLayoutId id="2147484015" r:id="rId31"/>
    <p:sldLayoutId id="2147484016" r:id="rId32"/>
    <p:sldLayoutId id="2147484017" r:id="rId33"/>
    <p:sldLayoutId id="2147484018" r:id="rId34"/>
    <p:sldLayoutId id="2147484019" r:id="rId35"/>
    <p:sldLayoutId id="2147484020" r:id="rId36"/>
    <p:sldLayoutId id="2147484021" r:id="rId37"/>
    <p:sldLayoutId id="2147484022" r:id="rId38"/>
    <p:sldLayoutId id="2147484023" r:id="rId39"/>
    <p:sldLayoutId id="2147484024" r:id="rId40"/>
    <p:sldLayoutId id="2147484025" r:id="rId41"/>
    <p:sldLayoutId id="2147484026" r:id="rId42"/>
    <p:sldLayoutId id="2147484027" r:id="rId43"/>
    <p:sldLayoutId id="2147484028" r:id="rId44"/>
    <p:sldLayoutId id="2147484029" r:id="rId45"/>
    <p:sldLayoutId id="2147484030" r:id="rId46"/>
    <p:sldLayoutId id="2147484031" r:id="rId47"/>
    <p:sldLayoutId id="2147484032" r:id="rId48"/>
    <p:sldLayoutId id="2147484033" r:id="rId49"/>
    <p:sldLayoutId id="2147484034" r:id="rId50"/>
    <p:sldLayoutId id="2147484035" r:id="rId5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0.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image" Target="../media/image14.tiff"/><Relationship Id="rId1" Type="http://schemas.openxmlformats.org/officeDocument/2006/relationships/slideLayout" Target="../slideLayouts/slideLayout53.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06.xml"/></Relationships>
</file>

<file path=ppt/slides/_rels/slide2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36.xml.rels><?xml version="1.0" encoding="UTF-8" standalone="yes"?>
<Relationships xmlns="http://schemas.openxmlformats.org/package/2006/relationships"><Relationship Id="rId3" Type="http://schemas.openxmlformats.org/officeDocument/2006/relationships/hyperlink" Target="https://patents.justia.com/patent/9400849" TargetMode="External"/><Relationship Id="rId2" Type="http://schemas.openxmlformats.org/officeDocument/2006/relationships/hyperlink" Target="http://www.seobythesea.com/2018/06/google-ranking-signals/" TargetMode="External"/><Relationship Id="rId1" Type="http://schemas.openxmlformats.org/officeDocument/2006/relationships/slideLayout" Target="../slideLayouts/slideLayout53.xml"/><Relationship Id="rId6" Type="http://schemas.openxmlformats.org/officeDocument/2006/relationships/hyperlink" Target="https://www.youtube.com/watch?v=p8mUXQzwEvs" TargetMode="External"/><Relationship Id="rId5" Type="http://schemas.openxmlformats.org/officeDocument/2006/relationships/hyperlink" Target="http://citeseerx.ist.psu.edu/viewdoc/download?doi=10.1.1.69.1282&amp;rep=rep1&amp;type=pdf" TargetMode="External"/><Relationship Id="rId4" Type="http://schemas.openxmlformats.org/officeDocument/2006/relationships/hyperlink" Target="http://www.vldb.org/conf/2004/RS15P3.PDF"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youtube.com/watch?v=ALzSUeekQ2Q" TargetMode="External"/><Relationship Id="rId3" Type="http://schemas.openxmlformats.org/officeDocument/2006/relationships/hyperlink" Target="http://infolab.stanford.edu/~zoltan/publications/gyongyi2005link.pdf" TargetMode="External"/><Relationship Id="rId7" Type="http://schemas.openxmlformats.org/officeDocument/2006/relationships/hyperlink" Target="http://airweb.cse.lehigh.edu/2007/papers/paper_103.pdf" TargetMode="External"/><Relationship Id="rId2" Type="http://schemas.openxmlformats.org/officeDocument/2006/relationships/hyperlink" Target="http://airweb.cse.lehigh.edu/2007/papers/paper_125.pdf" TargetMode="External"/><Relationship Id="rId1" Type="http://schemas.openxmlformats.org/officeDocument/2006/relationships/slideLayout" Target="../slideLayouts/slideLayout53.xml"/><Relationship Id="rId6" Type="http://schemas.openxmlformats.org/officeDocument/2006/relationships/hyperlink" Target="https://patents.google.com/patent/US8082246" TargetMode="External"/><Relationship Id="rId5" Type="http://schemas.openxmlformats.org/officeDocument/2006/relationships/hyperlink" Target="https://patents.google.com/patent/US9165040" TargetMode="External"/><Relationship Id="rId4" Type="http://schemas.openxmlformats.org/officeDocument/2006/relationships/hyperlink" Target="http://ilpubs.stanford.edu:8090/646/1/2004-25.pdf" TargetMode="External"/><Relationship Id="rId9" Type="http://schemas.openxmlformats.org/officeDocument/2006/relationships/hyperlink" Target="https://twitter.com/methode/status/785621866035548160?ref_src=twsrc%5Etfw"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B2A68D-C9D4-EE4D-ABFE-9323CD41DF85}"/>
              </a:ext>
            </a:extLst>
          </p:cNvPr>
          <p:cNvPicPr>
            <a:picLocks noChangeAspect="1"/>
          </p:cNvPicPr>
          <p:nvPr/>
        </p:nvPicPr>
        <p:blipFill>
          <a:blip r:embed="rId2"/>
          <a:stretch>
            <a:fillRect/>
          </a:stretch>
        </p:blipFill>
        <p:spPr>
          <a:xfrm>
            <a:off x="3860800" y="2717800"/>
            <a:ext cx="1422400" cy="1422400"/>
          </a:xfrm>
          <a:prstGeom prst="rect">
            <a:avLst/>
          </a:prstGeom>
        </p:spPr>
      </p:pic>
      <p:sp>
        <p:nvSpPr>
          <p:cNvPr id="21" name="Oval 20">
            <a:extLst>
              <a:ext uri="{FF2B5EF4-FFF2-40B4-BE49-F238E27FC236}">
                <a16:creationId xmlns:a16="http://schemas.microsoft.com/office/drawing/2014/main" id="{0FF0BE77-F02F-424B-AB87-2712E755D5F2}"/>
              </a:ext>
            </a:extLst>
          </p:cNvPr>
          <p:cNvSpPr/>
          <p:nvPr/>
        </p:nvSpPr>
        <p:spPr>
          <a:xfrm>
            <a:off x="3084105" y="1941105"/>
            <a:ext cx="2975792" cy="2975792"/>
          </a:xfrm>
          <a:prstGeom prst="ellipse">
            <a:avLst/>
          </a:prstGeom>
          <a:solidFill>
            <a:schemeClr val="bg1">
              <a:lumMod val="9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7" name="Group 6">
            <a:extLst>
              <a:ext uri="{FF2B5EF4-FFF2-40B4-BE49-F238E27FC236}">
                <a16:creationId xmlns:a16="http://schemas.microsoft.com/office/drawing/2014/main" id="{FE7929AC-895A-4355-9025-B1CD8FBAC379}"/>
              </a:ext>
            </a:extLst>
          </p:cNvPr>
          <p:cNvGrpSpPr/>
          <p:nvPr/>
        </p:nvGrpSpPr>
        <p:grpSpPr>
          <a:xfrm>
            <a:off x="3663092" y="2520092"/>
            <a:ext cx="1817819" cy="1817819"/>
            <a:chOff x="9989883" y="4654296"/>
            <a:chExt cx="4407408" cy="4407408"/>
          </a:xfrm>
        </p:grpSpPr>
        <p:sp>
          <p:nvSpPr>
            <p:cNvPr id="4" name="Oval 3">
              <a:extLst>
                <a:ext uri="{FF2B5EF4-FFF2-40B4-BE49-F238E27FC236}">
                  <a16:creationId xmlns:a16="http://schemas.microsoft.com/office/drawing/2014/main" id="{1311C088-D982-4226-B167-252BCA98ECF9}"/>
                </a:ext>
              </a:extLst>
            </p:cNvPr>
            <p:cNvSpPr/>
            <p:nvPr/>
          </p:nvSpPr>
          <p:spPr>
            <a:xfrm>
              <a:off x="9989883" y="4654296"/>
              <a:ext cx="4407408" cy="44074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 name="Arc 2">
              <a:extLst>
                <a:ext uri="{FF2B5EF4-FFF2-40B4-BE49-F238E27FC236}">
                  <a16:creationId xmlns:a16="http://schemas.microsoft.com/office/drawing/2014/main" id="{38A01CA3-205F-4BD0-B433-8E4E9FBFE9C1}"/>
                </a:ext>
              </a:extLst>
            </p:cNvPr>
            <p:cNvSpPr/>
            <p:nvPr/>
          </p:nvSpPr>
          <p:spPr>
            <a:xfrm>
              <a:off x="9991545" y="4654296"/>
              <a:ext cx="4405746" cy="4405746"/>
            </a:xfrm>
            <a:prstGeom prst="arc">
              <a:avLst>
                <a:gd name="adj1" fmla="val 16200000"/>
                <a:gd name="adj2" fmla="val 20775565"/>
              </a:avLst>
            </a:prstGeom>
            <a:ln w="44450">
              <a:gradFill flip="none" rotWithShape="1">
                <a:gsLst>
                  <a:gs pos="23000">
                    <a:schemeClr val="bg2">
                      <a:alpha val="0"/>
                    </a:schemeClr>
                  </a:gs>
                  <a:gs pos="100000">
                    <a:schemeClr val="bg2"/>
                  </a:gs>
                </a:gsLst>
                <a:lin ang="0" scaled="1"/>
                <a:tileRect/>
              </a:gra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grpSp>
      <p:sp>
        <p:nvSpPr>
          <p:cNvPr id="12" name="TextBox 11">
            <a:extLst>
              <a:ext uri="{FF2B5EF4-FFF2-40B4-BE49-F238E27FC236}">
                <a16:creationId xmlns:a16="http://schemas.microsoft.com/office/drawing/2014/main" id="{813A274C-E13C-4D39-96DF-C5BA2B2A72B9}"/>
              </a:ext>
            </a:extLst>
          </p:cNvPr>
          <p:cNvSpPr txBox="1"/>
          <p:nvPr/>
        </p:nvSpPr>
        <p:spPr>
          <a:xfrm>
            <a:off x="3222148" y="3253043"/>
            <a:ext cx="2699713" cy="461665"/>
          </a:xfrm>
          <a:prstGeom prst="rect">
            <a:avLst/>
          </a:prstGeom>
          <a:noFill/>
        </p:spPr>
        <p:txBody>
          <a:bodyPr wrap="none" rtlCol="0">
            <a:spAutoFit/>
          </a:bodyPr>
          <a:lstStyle/>
          <a:p>
            <a:pPr algn="just" defTabSz="171450">
              <a:spcBef>
                <a:spcPct val="0"/>
              </a:spcBef>
            </a:pPr>
            <a:r>
              <a:rPr lang="en-US" sz="2400" b="1" dirty="0">
                <a:latin typeface="futura-pt"/>
              </a:rPr>
              <a:t>Link Evaluation</a:t>
            </a:r>
          </a:p>
        </p:txBody>
      </p:sp>
      <p:grpSp>
        <p:nvGrpSpPr>
          <p:cNvPr id="8" name="Group 7">
            <a:extLst>
              <a:ext uri="{FF2B5EF4-FFF2-40B4-BE49-F238E27FC236}">
                <a16:creationId xmlns:a16="http://schemas.microsoft.com/office/drawing/2014/main" id="{E12F8C9F-BED7-4E5C-94FE-7269FBFE52E3}"/>
              </a:ext>
            </a:extLst>
          </p:cNvPr>
          <p:cNvGrpSpPr/>
          <p:nvPr/>
        </p:nvGrpSpPr>
        <p:grpSpPr>
          <a:xfrm rot="15300000" flipH="1">
            <a:off x="3572200" y="2429200"/>
            <a:ext cx="1999601" cy="1999601"/>
            <a:chOff x="9989883" y="4654296"/>
            <a:chExt cx="4407408" cy="4407408"/>
          </a:xfrm>
        </p:grpSpPr>
        <p:sp>
          <p:nvSpPr>
            <p:cNvPr id="9" name="Oval 8">
              <a:extLst>
                <a:ext uri="{FF2B5EF4-FFF2-40B4-BE49-F238E27FC236}">
                  <a16:creationId xmlns:a16="http://schemas.microsoft.com/office/drawing/2014/main" id="{F2453F8C-5855-4737-87AB-E74913B63CAC}"/>
                </a:ext>
              </a:extLst>
            </p:cNvPr>
            <p:cNvSpPr/>
            <p:nvPr/>
          </p:nvSpPr>
          <p:spPr>
            <a:xfrm>
              <a:off x="9989883" y="4654296"/>
              <a:ext cx="4407408" cy="44074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 name="Arc 9">
              <a:extLst>
                <a:ext uri="{FF2B5EF4-FFF2-40B4-BE49-F238E27FC236}">
                  <a16:creationId xmlns:a16="http://schemas.microsoft.com/office/drawing/2014/main" id="{8E20C951-8FC1-42C5-A17B-CFD1271C33D0}"/>
                </a:ext>
              </a:extLst>
            </p:cNvPr>
            <p:cNvSpPr/>
            <p:nvPr/>
          </p:nvSpPr>
          <p:spPr>
            <a:xfrm>
              <a:off x="9991545" y="4654296"/>
              <a:ext cx="4405746" cy="4405746"/>
            </a:xfrm>
            <a:prstGeom prst="arc">
              <a:avLst>
                <a:gd name="adj1" fmla="val 16200000"/>
                <a:gd name="adj2" fmla="val 20775565"/>
              </a:avLst>
            </a:prstGeom>
            <a:ln w="44450">
              <a:gradFill flip="none" rotWithShape="1">
                <a:gsLst>
                  <a:gs pos="23000">
                    <a:schemeClr val="bg2">
                      <a:alpha val="0"/>
                    </a:schemeClr>
                  </a:gs>
                  <a:gs pos="100000">
                    <a:schemeClr val="bg2"/>
                  </a:gs>
                </a:gsLst>
                <a:lin ang="0" scaled="1"/>
                <a:tileRect/>
              </a:gra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grpSp>
      <p:sp>
        <p:nvSpPr>
          <p:cNvPr id="13" name="TextBox 12">
            <a:extLst>
              <a:ext uri="{FF2B5EF4-FFF2-40B4-BE49-F238E27FC236}">
                <a16:creationId xmlns:a16="http://schemas.microsoft.com/office/drawing/2014/main" id="{2EF90FE6-40B8-4D17-AE12-1D602D9D6A7E}"/>
              </a:ext>
            </a:extLst>
          </p:cNvPr>
          <p:cNvSpPr txBox="1"/>
          <p:nvPr/>
        </p:nvSpPr>
        <p:spPr>
          <a:xfrm>
            <a:off x="1350330" y="3255898"/>
            <a:ext cx="1741695" cy="403957"/>
          </a:xfrm>
          <a:prstGeom prst="rect">
            <a:avLst/>
          </a:prstGeom>
          <a:noFill/>
        </p:spPr>
        <p:txBody>
          <a:bodyPr wrap="none" rtlCol="0">
            <a:spAutoFit/>
          </a:bodyPr>
          <a:lstStyle/>
          <a:p>
            <a:r>
              <a:rPr lang="en-US" sz="2025" dirty="0">
                <a:ea typeface="Open Sans Extrabold" panose="020B0906030804020204" pitchFamily="34" charset="0"/>
                <a:cs typeface="Open Sans Extrabold" panose="020B0906030804020204" pitchFamily="34" charset="0"/>
              </a:rPr>
              <a:t>Google’s New</a:t>
            </a:r>
          </a:p>
        </p:txBody>
      </p:sp>
      <p:sp>
        <p:nvSpPr>
          <p:cNvPr id="14" name="TextBox 13">
            <a:extLst>
              <a:ext uri="{FF2B5EF4-FFF2-40B4-BE49-F238E27FC236}">
                <a16:creationId xmlns:a16="http://schemas.microsoft.com/office/drawing/2014/main" id="{0544F9B7-93E2-478D-B7E3-7481780547ED}"/>
              </a:ext>
            </a:extLst>
          </p:cNvPr>
          <p:cNvSpPr txBox="1"/>
          <p:nvPr/>
        </p:nvSpPr>
        <p:spPr>
          <a:xfrm>
            <a:off x="6050745" y="3255898"/>
            <a:ext cx="1529586" cy="403957"/>
          </a:xfrm>
          <a:prstGeom prst="rect">
            <a:avLst/>
          </a:prstGeom>
          <a:noFill/>
        </p:spPr>
        <p:txBody>
          <a:bodyPr wrap="none" rtlCol="0">
            <a:spAutoFit/>
          </a:bodyPr>
          <a:lstStyle/>
          <a:p>
            <a:r>
              <a:rPr lang="en-US" sz="2025" dirty="0">
                <a:ea typeface="Open Sans Extrabold" panose="020B0906030804020204" pitchFamily="34" charset="0"/>
                <a:cs typeface="Open Sans Extrabold" panose="020B0906030804020204" pitchFamily="34" charset="0"/>
              </a:rPr>
              <a:t>Mechanism</a:t>
            </a:r>
          </a:p>
        </p:txBody>
      </p:sp>
      <p:grpSp>
        <p:nvGrpSpPr>
          <p:cNvPr id="15" name="Group 14">
            <a:extLst>
              <a:ext uri="{FF2B5EF4-FFF2-40B4-BE49-F238E27FC236}">
                <a16:creationId xmlns:a16="http://schemas.microsoft.com/office/drawing/2014/main" id="{DF9AB356-5BFC-40AE-B58E-F94D6453C2F7}"/>
              </a:ext>
            </a:extLst>
          </p:cNvPr>
          <p:cNvGrpSpPr/>
          <p:nvPr/>
        </p:nvGrpSpPr>
        <p:grpSpPr>
          <a:xfrm>
            <a:off x="3472220" y="2329220"/>
            <a:ext cx="2199561" cy="2199561"/>
            <a:chOff x="9989883" y="4654296"/>
            <a:chExt cx="4407408" cy="4407408"/>
          </a:xfrm>
        </p:grpSpPr>
        <p:sp>
          <p:nvSpPr>
            <p:cNvPr id="16" name="Oval 15">
              <a:extLst>
                <a:ext uri="{FF2B5EF4-FFF2-40B4-BE49-F238E27FC236}">
                  <a16:creationId xmlns:a16="http://schemas.microsoft.com/office/drawing/2014/main" id="{CC75AEA2-07CA-4390-9880-3A4EF185183A}"/>
                </a:ext>
              </a:extLst>
            </p:cNvPr>
            <p:cNvSpPr/>
            <p:nvPr/>
          </p:nvSpPr>
          <p:spPr>
            <a:xfrm>
              <a:off x="9989883" y="4654296"/>
              <a:ext cx="4407408" cy="44074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Arc 16">
              <a:extLst>
                <a:ext uri="{FF2B5EF4-FFF2-40B4-BE49-F238E27FC236}">
                  <a16:creationId xmlns:a16="http://schemas.microsoft.com/office/drawing/2014/main" id="{37330191-19CD-413C-BB04-2993D10A625E}"/>
                </a:ext>
              </a:extLst>
            </p:cNvPr>
            <p:cNvSpPr/>
            <p:nvPr/>
          </p:nvSpPr>
          <p:spPr>
            <a:xfrm>
              <a:off x="9991545" y="4654296"/>
              <a:ext cx="4405746" cy="4405746"/>
            </a:xfrm>
            <a:prstGeom prst="arc">
              <a:avLst>
                <a:gd name="adj1" fmla="val 1000099"/>
                <a:gd name="adj2" fmla="val 7299557"/>
              </a:avLst>
            </a:prstGeom>
            <a:ln w="44450">
              <a:gradFill flip="none" rotWithShape="1">
                <a:gsLst>
                  <a:gs pos="0">
                    <a:schemeClr val="bg2">
                      <a:alpha val="0"/>
                    </a:schemeClr>
                  </a:gs>
                  <a:gs pos="48000">
                    <a:schemeClr val="bg2"/>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grpSp>
      <p:grpSp>
        <p:nvGrpSpPr>
          <p:cNvPr id="18" name="Group 17">
            <a:extLst>
              <a:ext uri="{FF2B5EF4-FFF2-40B4-BE49-F238E27FC236}">
                <a16:creationId xmlns:a16="http://schemas.microsoft.com/office/drawing/2014/main" id="{33DE2AF3-4FE8-401C-946B-F8DA8F63359D}"/>
              </a:ext>
            </a:extLst>
          </p:cNvPr>
          <p:cNvGrpSpPr/>
          <p:nvPr/>
        </p:nvGrpSpPr>
        <p:grpSpPr>
          <a:xfrm rot="15300000" flipH="1">
            <a:off x="3362242" y="2219242"/>
            <a:ext cx="2419517" cy="2419517"/>
            <a:chOff x="9989883" y="4654296"/>
            <a:chExt cx="4407408" cy="4407408"/>
          </a:xfrm>
        </p:grpSpPr>
        <p:sp>
          <p:nvSpPr>
            <p:cNvPr id="19" name="Oval 18">
              <a:extLst>
                <a:ext uri="{FF2B5EF4-FFF2-40B4-BE49-F238E27FC236}">
                  <a16:creationId xmlns:a16="http://schemas.microsoft.com/office/drawing/2014/main" id="{3AEBD042-CB66-48F9-A794-85E94DD1E9EA}"/>
                </a:ext>
              </a:extLst>
            </p:cNvPr>
            <p:cNvSpPr/>
            <p:nvPr/>
          </p:nvSpPr>
          <p:spPr>
            <a:xfrm>
              <a:off x="9989883" y="4654296"/>
              <a:ext cx="4407408" cy="44074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0" name="Arc 19">
              <a:extLst>
                <a:ext uri="{FF2B5EF4-FFF2-40B4-BE49-F238E27FC236}">
                  <a16:creationId xmlns:a16="http://schemas.microsoft.com/office/drawing/2014/main" id="{93A0AC6C-62BA-4DEB-8E50-0EA702FD55ED}"/>
                </a:ext>
              </a:extLst>
            </p:cNvPr>
            <p:cNvSpPr/>
            <p:nvPr/>
          </p:nvSpPr>
          <p:spPr>
            <a:xfrm>
              <a:off x="9991545" y="4654296"/>
              <a:ext cx="4405746" cy="4405746"/>
            </a:xfrm>
            <a:prstGeom prst="arc">
              <a:avLst>
                <a:gd name="adj1" fmla="val 96625"/>
                <a:gd name="adj2" fmla="val 4048638"/>
              </a:avLst>
            </a:prstGeom>
            <a:ln w="44450">
              <a:gradFill flip="none" rotWithShape="1">
                <a:gsLst>
                  <a:gs pos="23000">
                    <a:schemeClr val="bg2">
                      <a:alpha val="0"/>
                    </a:schemeClr>
                  </a:gs>
                  <a:gs pos="100000">
                    <a:schemeClr val="bg2"/>
                  </a:gs>
                </a:gsLst>
                <a:lin ang="5400000" scaled="1"/>
                <a:tileRect/>
              </a:gra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75"/>
            </a:p>
          </p:txBody>
        </p:sp>
      </p:grpSp>
      <p:sp>
        <p:nvSpPr>
          <p:cNvPr id="24" name="TextBox 23">
            <a:extLst>
              <a:ext uri="{FF2B5EF4-FFF2-40B4-BE49-F238E27FC236}">
                <a16:creationId xmlns:a16="http://schemas.microsoft.com/office/drawing/2014/main" id="{C2BA9BB8-A373-1644-8F03-AE14BF80E5CE}"/>
              </a:ext>
            </a:extLst>
          </p:cNvPr>
          <p:cNvSpPr txBox="1"/>
          <p:nvPr/>
        </p:nvSpPr>
        <p:spPr>
          <a:xfrm>
            <a:off x="2618740" y="1229474"/>
            <a:ext cx="3905877" cy="461665"/>
          </a:xfrm>
          <a:prstGeom prst="rect">
            <a:avLst/>
          </a:prstGeom>
          <a:noFill/>
        </p:spPr>
        <p:txBody>
          <a:bodyPr wrap="none" rtlCol="0">
            <a:spAutoFit/>
          </a:bodyPr>
          <a:lstStyle/>
          <a:p>
            <a:pPr algn="just" defTabSz="171450">
              <a:spcBef>
                <a:spcPct val="0"/>
              </a:spcBef>
            </a:pPr>
            <a:r>
              <a:rPr lang="en-US" sz="2400" b="1" dirty="0">
                <a:latin typeface="futura-pt"/>
              </a:rPr>
              <a:t>What We Know About</a:t>
            </a:r>
          </a:p>
        </p:txBody>
      </p:sp>
    </p:spTree>
    <p:extLst>
      <p:ext uri="{BB962C8B-B14F-4D97-AF65-F5344CB8AC3E}">
        <p14:creationId xmlns:p14="http://schemas.microsoft.com/office/powerpoint/2010/main" val="32103400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par>
                                    <p:cTn id="8" presetID="10" presetClass="entr" presetSubtype="0" fill="hold"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
                                            <p:tgtEl>
                                              <p:spTgt spid="8"/>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300"/>
                                            <p:tgtEl>
                                              <p:spTgt spid="15"/>
                                            </p:tgtEl>
                                          </p:cBhvr>
                                        </p:animEffect>
                                      </p:childTnLst>
                                    </p:cTn>
                                  </p:par>
                                  <p:par>
                                    <p:cTn id="14" presetID="10" presetClass="entr" presetSubtype="0" fill="hold" nodeType="withEffect">
                                      <p:stCondLst>
                                        <p:cond delay="6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300"/>
                                            <p:tgtEl>
                                              <p:spTgt spid="18"/>
                                            </p:tgtEl>
                                          </p:cBhvr>
                                        </p:animEffect>
                                      </p:childTnLst>
                                    </p:cTn>
                                  </p:par>
                                  <p:par>
                                    <p:cTn id="17" presetID="8" presetClass="emph" presetSubtype="0" repeatCount="indefinite" fill="hold" nodeType="withEffect">
                                      <p:stCondLst>
                                        <p:cond delay="0"/>
                                      </p:stCondLst>
                                      <p:childTnLst>
                                        <p:animRot by="21600000">
                                          <p:cBhvr>
                                            <p:cTn id="18" dur="3000" fill="hold"/>
                                            <p:tgtEl>
                                              <p:spTgt spid="7"/>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3000" fill="hold"/>
                                            <p:tgtEl>
                                              <p:spTgt spid="8"/>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3000" fill="hold"/>
                                            <p:tgtEl>
                                              <p:spTgt spid="15"/>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3000" fill="hold"/>
                                            <p:tgtEl>
                                              <p:spTgt spid="18"/>
                                            </p:tgtEl>
                                            <p:attrNameLst>
                                              <p:attrName>r</p:attrName>
                                            </p:attrNameLst>
                                          </p:cBhvr>
                                        </p:animRot>
                                      </p:childTnLst>
                                    </p:cTn>
                                  </p:par>
                                  <p:par>
                                    <p:cTn id="25" presetID="16" presetClass="entr" presetSubtype="37" fill="hold" grpId="0" nodeType="withEffect">
                                      <p:stCondLst>
                                        <p:cond delay="70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par>
                                    <p:cTn id="28" presetID="2" presetClass="entr" presetSubtype="8" fill="hold" grpId="0" nodeType="withEffect" p14:presetBounceEnd="80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80000">
                                          <p:cBhvr additive="base">
                                            <p:cTn id="30" dur="3000" fill="hold"/>
                                            <p:tgtEl>
                                              <p:spTgt spid="13"/>
                                            </p:tgtEl>
                                            <p:attrNameLst>
                                              <p:attrName>ppt_x</p:attrName>
                                            </p:attrNameLst>
                                          </p:cBhvr>
                                          <p:tavLst>
                                            <p:tav tm="0">
                                              <p:val>
                                                <p:strVal val="0-#ppt_w/2"/>
                                              </p:val>
                                            </p:tav>
                                            <p:tav tm="100000">
                                              <p:val>
                                                <p:strVal val="#ppt_x"/>
                                              </p:val>
                                            </p:tav>
                                          </p:tavLst>
                                        </p:anim>
                                        <p:anim calcmode="lin" valueType="num" p14:bounceEnd="80000">
                                          <p:cBhvr additive="base">
                                            <p:cTn id="31" dur="300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14:presetBounceEnd="80000">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14:bounceEnd="80000">
                                          <p:cBhvr additive="base">
                                            <p:cTn id="34" dur="3000" fill="hold"/>
                                            <p:tgtEl>
                                              <p:spTgt spid="14"/>
                                            </p:tgtEl>
                                            <p:attrNameLst>
                                              <p:attrName>ppt_x</p:attrName>
                                            </p:attrNameLst>
                                          </p:cBhvr>
                                          <p:tavLst>
                                            <p:tav tm="0">
                                              <p:val>
                                                <p:strVal val="1+#ppt_w/2"/>
                                              </p:val>
                                            </p:tav>
                                            <p:tav tm="100000">
                                              <p:val>
                                                <p:strVal val="#ppt_x"/>
                                              </p:val>
                                            </p:tav>
                                          </p:tavLst>
                                        </p:anim>
                                        <p:anim calcmode="lin" valueType="num" p14:bounceEnd="80000">
                                          <p:cBhvr additive="base">
                                            <p:cTn id="35" dur="3000" fill="hold"/>
                                            <p:tgtEl>
                                              <p:spTgt spid="14"/>
                                            </p:tgtEl>
                                            <p:attrNameLst>
                                              <p:attrName>ppt_y</p:attrName>
                                            </p:attrNameLst>
                                          </p:cBhvr>
                                          <p:tavLst>
                                            <p:tav tm="0">
                                              <p:val>
                                                <p:strVal val="#ppt_y"/>
                                              </p:val>
                                            </p:tav>
                                            <p:tav tm="100000">
                                              <p:val>
                                                <p:strVal val="#ppt_y"/>
                                              </p:val>
                                            </p:tav>
                                          </p:tavLst>
                                        </p:anim>
                                      </p:childTnLst>
                                    </p:cTn>
                                  </p:par>
                                  <p:par>
                                    <p:cTn id="36" presetID="6" presetClass="emph" presetSubtype="0" repeatCount="indefinite" autoRev="1" fill="hold" nodeType="withEffect">
                                      <p:stCondLst>
                                        <p:cond delay="1200"/>
                                      </p:stCondLst>
                                      <p:childTnLst>
                                        <p:animScale>
                                          <p:cBhvr>
                                            <p:cTn id="37" dur="2000" fill="hold"/>
                                            <p:tgtEl>
                                              <p:spTgt spid="7"/>
                                            </p:tgtEl>
                                          </p:cBhvr>
                                          <p:by x="150000" y="150000"/>
                                        </p:animScale>
                                      </p:childTnLst>
                                    </p:cTn>
                                  </p:par>
                                  <p:par>
                                    <p:cTn id="38" presetID="2" presetClass="entr" presetSubtype="8" fill="hold" grpId="0" nodeType="withEffect" p14:presetBounceEnd="80000">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14:bounceEnd="80000">
                                          <p:cBhvr additive="base">
                                            <p:cTn id="40" dur="3000" fill="hold"/>
                                            <p:tgtEl>
                                              <p:spTgt spid="24"/>
                                            </p:tgtEl>
                                            <p:attrNameLst>
                                              <p:attrName>ppt_x</p:attrName>
                                            </p:attrNameLst>
                                          </p:cBhvr>
                                          <p:tavLst>
                                            <p:tav tm="0">
                                              <p:val>
                                                <p:strVal val="0-#ppt_w/2"/>
                                              </p:val>
                                            </p:tav>
                                            <p:tav tm="100000">
                                              <p:val>
                                                <p:strVal val="#ppt_x"/>
                                              </p:val>
                                            </p:tav>
                                          </p:tavLst>
                                        </p:anim>
                                        <p:anim calcmode="lin" valueType="num" p14:bounceEnd="80000">
                                          <p:cBhvr additive="base">
                                            <p:cTn id="41" dur="3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par>
                                    <p:cTn id="8" presetID="10" presetClass="entr" presetSubtype="0" fill="hold"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
                                            <p:tgtEl>
                                              <p:spTgt spid="8"/>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300"/>
                                            <p:tgtEl>
                                              <p:spTgt spid="15"/>
                                            </p:tgtEl>
                                          </p:cBhvr>
                                        </p:animEffect>
                                      </p:childTnLst>
                                    </p:cTn>
                                  </p:par>
                                  <p:par>
                                    <p:cTn id="14" presetID="10" presetClass="entr" presetSubtype="0" fill="hold" nodeType="withEffect">
                                      <p:stCondLst>
                                        <p:cond delay="6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300"/>
                                            <p:tgtEl>
                                              <p:spTgt spid="18"/>
                                            </p:tgtEl>
                                          </p:cBhvr>
                                        </p:animEffect>
                                      </p:childTnLst>
                                    </p:cTn>
                                  </p:par>
                                  <p:par>
                                    <p:cTn id="17" presetID="8" presetClass="emph" presetSubtype="0" repeatCount="indefinite" fill="hold" nodeType="withEffect">
                                      <p:stCondLst>
                                        <p:cond delay="0"/>
                                      </p:stCondLst>
                                      <p:childTnLst>
                                        <p:animRot by="21600000">
                                          <p:cBhvr>
                                            <p:cTn id="18" dur="3000" fill="hold"/>
                                            <p:tgtEl>
                                              <p:spTgt spid="7"/>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3000" fill="hold"/>
                                            <p:tgtEl>
                                              <p:spTgt spid="8"/>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3000" fill="hold"/>
                                            <p:tgtEl>
                                              <p:spTgt spid="15"/>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3000" fill="hold"/>
                                            <p:tgtEl>
                                              <p:spTgt spid="18"/>
                                            </p:tgtEl>
                                            <p:attrNameLst>
                                              <p:attrName>r</p:attrName>
                                            </p:attrNameLst>
                                          </p:cBhvr>
                                        </p:animRot>
                                      </p:childTnLst>
                                    </p:cTn>
                                  </p:par>
                                  <p:par>
                                    <p:cTn id="25" presetID="16" presetClass="entr" presetSubtype="37" fill="hold" grpId="0" nodeType="withEffect">
                                      <p:stCondLst>
                                        <p:cond delay="70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3000" fill="hold"/>
                                            <p:tgtEl>
                                              <p:spTgt spid="13"/>
                                            </p:tgtEl>
                                            <p:attrNameLst>
                                              <p:attrName>ppt_x</p:attrName>
                                            </p:attrNameLst>
                                          </p:cBhvr>
                                          <p:tavLst>
                                            <p:tav tm="0">
                                              <p:val>
                                                <p:strVal val="0-#ppt_w/2"/>
                                              </p:val>
                                            </p:tav>
                                            <p:tav tm="100000">
                                              <p:val>
                                                <p:strVal val="#ppt_x"/>
                                              </p:val>
                                            </p:tav>
                                          </p:tavLst>
                                        </p:anim>
                                        <p:anim calcmode="lin" valueType="num">
                                          <p:cBhvr additive="base">
                                            <p:cTn id="31" dur="300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3000" fill="hold"/>
                                            <p:tgtEl>
                                              <p:spTgt spid="14"/>
                                            </p:tgtEl>
                                            <p:attrNameLst>
                                              <p:attrName>ppt_x</p:attrName>
                                            </p:attrNameLst>
                                          </p:cBhvr>
                                          <p:tavLst>
                                            <p:tav tm="0">
                                              <p:val>
                                                <p:strVal val="1+#ppt_w/2"/>
                                              </p:val>
                                            </p:tav>
                                            <p:tav tm="100000">
                                              <p:val>
                                                <p:strVal val="#ppt_x"/>
                                              </p:val>
                                            </p:tav>
                                          </p:tavLst>
                                        </p:anim>
                                        <p:anim calcmode="lin" valueType="num">
                                          <p:cBhvr additive="base">
                                            <p:cTn id="35" dur="3000" fill="hold"/>
                                            <p:tgtEl>
                                              <p:spTgt spid="14"/>
                                            </p:tgtEl>
                                            <p:attrNameLst>
                                              <p:attrName>ppt_y</p:attrName>
                                            </p:attrNameLst>
                                          </p:cBhvr>
                                          <p:tavLst>
                                            <p:tav tm="0">
                                              <p:val>
                                                <p:strVal val="#ppt_y"/>
                                              </p:val>
                                            </p:tav>
                                            <p:tav tm="100000">
                                              <p:val>
                                                <p:strVal val="#ppt_y"/>
                                              </p:val>
                                            </p:tav>
                                          </p:tavLst>
                                        </p:anim>
                                      </p:childTnLst>
                                    </p:cTn>
                                  </p:par>
                                  <p:par>
                                    <p:cTn id="36" presetID="6" presetClass="emph" presetSubtype="0" repeatCount="indefinite" autoRev="1" fill="hold" nodeType="withEffect">
                                      <p:stCondLst>
                                        <p:cond delay="1200"/>
                                      </p:stCondLst>
                                      <p:childTnLst>
                                        <p:animScale>
                                          <p:cBhvr>
                                            <p:cTn id="37" dur="2000" fill="hold"/>
                                            <p:tgtEl>
                                              <p:spTgt spid="7"/>
                                            </p:tgtEl>
                                          </p:cBhvr>
                                          <p:by x="150000" y="150000"/>
                                        </p:animScale>
                                      </p:childTnLst>
                                    </p:cTn>
                                  </p:par>
                                  <p:par>
                                    <p:cTn id="38" presetID="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3000" fill="hold"/>
                                            <p:tgtEl>
                                              <p:spTgt spid="24"/>
                                            </p:tgtEl>
                                            <p:attrNameLst>
                                              <p:attrName>ppt_x</p:attrName>
                                            </p:attrNameLst>
                                          </p:cBhvr>
                                          <p:tavLst>
                                            <p:tav tm="0">
                                              <p:val>
                                                <p:strVal val="0-#ppt_w/2"/>
                                              </p:val>
                                            </p:tav>
                                            <p:tav tm="100000">
                                              <p:val>
                                                <p:strVal val="#ppt_x"/>
                                              </p:val>
                                            </p:tav>
                                          </p:tavLst>
                                        </p:anim>
                                        <p:anim calcmode="lin" valueType="num">
                                          <p:cBhvr additive="base">
                                            <p:cTn id="41" dur="3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Parallelogram 17">
            <a:extLst>
              <a:ext uri="{FF2B5EF4-FFF2-40B4-BE49-F238E27FC236}">
                <a16:creationId xmlns:a16="http://schemas.microsoft.com/office/drawing/2014/main" id="{99961983-3C4B-4BDC-9293-5592012F908F}"/>
              </a:ext>
            </a:extLst>
          </p:cNvPr>
          <p:cNvSpPr/>
          <p:nvPr/>
        </p:nvSpPr>
        <p:spPr>
          <a:xfrm flipV="1">
            <a:off x="-2093154" y="6446"/>
            <a:ext cx="8266086" cy="6845107"/>
          </a:xfrm>
          <a:prstGeom prst="parallelogram">
            <a:avLst>
              <a:gd name="adj" fmla="val 799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675" dirty="0">
              <a:solidFill>
                <a:srgbClr val="FFFFFF"/>
              </a:solidFill>
              <a:latin typeface="Open Sans Light"/>
            </a:endParaRPr>
          </a:p>
        </p:txBody>
      </p:sp>
      <p:sp>
        <p:nvSpPr>
          <p:cNvPr id="21" name="Rectangle 20">
            <a:extLst>
              <a:ext uri="{FF2B5EF4-FFF2-40B4-BE49-F238E27FC236}">
                <a16:creationId xmlns:a16="http://schemas.microsoft.com/office/drawing/2014/main" id="{C45276D7-CC69-ED48-8796-831A9BFF7B87}"/>
              </a:ext>
            </a:extLst>
          </p:cNvPr>
          <p:cNvSpPr/>
          <p:nvPr/>
        </p:nvSpPr>
        <p:spPr>
          <a:xfrm>
            <a:off x="2926233" y="491349"/>
            <a:ext cx="3774773" cy="830997"/>
          </a:xfrm>
          <a:prstGeom prst="rect">
            <a:avLst/>
          </a:prstGeom>
        </p:spPr>
        <p:txBody>
          <a:bodyPr wrap="square">
            <a:spAutoFit/>
          </a:bodyPr>
          <a:lstStyle/>
          <a:p>
            <a:pPr algn="just" defTabSz="171450">
              <a:lnSpc>
                <a:spcPct val="100000"/>
              </a:lnSpc>
            </a:pPr>
            <a:r>
              <a:rPr lang="en-US" sz="2400" b="1" dirty="0">
                <a:latin typeface="futura-pt"/>
              </a:rPr>
              <a:t>The Dark Night Rises in Silence !!</a:t>
            </a:r>
          </a:p>
        </p:txBody>
      </p:sp>
      <p:sp>
        <p:nvSpPr>
          <p:cNvPr id="35" name="Rectangle 34">
            <a:extLst>
              <a:ext uri="{FF2B5EF4-FFF2-40B4-BE49-F238E27FC236}">
                <a16:creationId xmlns:a16="http://schemas.microsoft.com/office/drawing/2014/main" id="{3837EB92-6814-D444-9296-78FA5F1F1C6C}"/>
              </a:ext>
            </a:extLst>
          </p:cNvPr>
          <p:cNvSpPr/>
          <p:nvPr/>
        </p:nvSpPr>
        <p:spPr>
          <a:xfrm>
            <a:off x="2645229" y="4852478"/>
            <a:ext cx="1741716" cy="840751"/>
          </a:xfrm>
          <a:prstGeom prst="rect">
            <a:avLst/>
          </a:prstGeom>
          <a:gradFill>
            <a:gsLst>
              <a:gs pos="0">
                <a:schemeClr val="accent1"/>
              </a:gs>
              <a:gs pos="100000">
                <a:schemeClr val="bg2">
                  <a:alpha val="76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350" dirty="0">
                <a:latin typeface="Open Sans Bold" panose="020B0806030504020204" pitchFamily="34" charset="0"/>
                <a:ea typeface="Open Sans Bold" panose="020B0806030504020204" pitchFamily="34" charset="0"/>
                <a:cs typeface="Open Sans Bold" panose="020B0806030504020204" pitchFamily="34" charset="0"/>
              </a:rPr>
              <a:t>Garry </a:t>
            </a:r>
            <a:r>
              <a:rPr lang="en-US" sz="1350" dirty="0" err="1">
                <a:latin typeface="Open Sans Bold" panose="020B0806030504020204" pitchFamily="34" charset="0"/>
                <a:ea typeface="Open Sans Bold" panose="020B0806030504020204" pitchFamily="34" charset="0"/>
                <a:cs typeface="Open Sans Bold" panose="020B0806030504020204" pitchFamily="34" charset="0"/>
              </a:rPr>
              <a:t>Illyes</a:t>
            </a:r>
            <a:endParaRPr lang="en-US" sz="1350" dirty="0">
              <a:latin typeface="Open Sans Bold" panose="020B0806030504020204" pitchFamily="34" charset="0"/>
              <a:ea typeface="Open Sans Bold" panose="020B0806030504020204" pitchFamily="34" charset="0"/>
              <a:cs typeface="Open Sans Bold" panose="020B0806030504020204" pitchFamily="34" charset="0"/>
            </a:endParaRPr>
          </a:p>
          <a:p>
            <a:pPr algn="ctr">
              <a:lnSpc>
                <a:spcPct val="150000"/>
              </a:lnSpc>
            </a:pPr>
            <a:r>
              <a:rPr lang="en-US" sz="900" dirty="0"/>
              <a:t>Former Google Webmaster Trend Analyst</a:t>
            </a:r>
            <a:endParaRPr lang="en-US" sz="1350" dirty="0"/>
          </a:p>
        </p:txBody>
      </p:sp>
      <p:pic>
        <p:nvPicPr>
          <p:cNvPr id="36" name="Picture 35">
            <a:extLst>
              <a:ext uri="{FF2B5EF4-FFF2-40B4-BE49-F238E27FC236}">
                <a16:creationId xmlns:a16="http://schemas.microsoft.com/office/drawing/2014/main" id="{1C4DD08E-420D-2843-9E5E-B9F6D52B7E9C}"/>
              </a:ext>
            </a:extLst>
          </p:cNvPr>
          <p:cNvPicPr>
            <a:picLocks noChangeAspect="1"/>
          </p:cNvPicPr>
          <p:nvPr/>
        </p:nvPicPr>
        <p:blipFill>
          <a:blip r:embed="rId2"/>
          <a:stretch>
            <a:fillRect/>
          </a:stretch>
        </p:blipFill>
        <p:spPr>
          <a:xfrm>
            <a:off x="2039889" y="1807249"/>
            <a:ext cx="5189191" cy="2917001"/>
          </a:xfrm>
          <a:prstGeom prst="rect">
            <a:avLst/>
          </a:prstGeom>
        </p:spPr>
      </p:pic>
    </p:spTree>
    <p:extLst>
      <p:ext uri="{BB962C8B-B14F-4D97-AF65-F5344CB8AC3E}">
        <p14:creationId xmlns:p14="http://schemas.microsoft.com/office/powerpoint/2010/main" val="2028905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0-#ppt_w/2"/>
                                          </p:val>
                                        </p:tav>
                                        <p:tav tm="100000">
                                          <p:val>
                                            <p:strVal val="#ppt_x"/>
                                          </p:val>
                                        </p:tav>
                                      </p:tavLst>
                                    </p:anim>
                                    <p:anim calcmode="lin" valueType="num">
                                      <p:cBhvr additive="base">
                                        <p:cTn id="8" dur="1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2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par>
                                <p:cTn id="13" presetID="10" presetClass="entr" presetSubtype="0" fill="hold" nodeType="withEffect">
                                  <p:stCondLst>
                                    <p:cond delay="20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childTnLst>
                                </p:cTn>
                              </p:par>
                              <p:par>
                                <p:cTn id="16" presetID="10" presetClass="entr" presetSubtype="0" fill="hold" grpId="0" nodeType="withEffect">
                                  <p:stCondLst>
                                    <p:cond delay="2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Parallelogram 17">
            <a:extLst>
              <a:ext uri="{FF2B5EF4-FFF2-40B4-BE49-F238E27FC236}">
                <a16:creationId xmlns:a16="http://schemas.microsoft.com/office/drawing/2014/main" id="{99961983-3C4B-4BDC-9293-5592012F908F}"/>
              </a:ext>
            </a:extLst>
          </p:cNvPr>
          <p:cNvSpPr/>
          <p:nvPr/>
        </p:nvSpPr>
        <p:spPr>
          <a:xfrm flipV="1">
            <a:off x="-2093154" y="6446"/>
            <a:ext cx="8266086" cy="6845107"/>
          </a:xfrm>
          <a:prstGeom prst="parallelogram">
            <a:avLst>
              <a:gd name="adj" fmla="val 799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675" dirty="0">
              <a:solidFill>
                <a:srgbClr val="FFFFFF"/>
              </a:solidFill>
              <a:latin typeface="Open Sans Light"/>
            </a:endParaRPr>
          </a:p>
        </p:txBody>
      </p:sp>
      <p:pic>
        <p:nvPicPr>
          <p:cNvPr id="6" name="Picture 5">
            <a:extLst>
              <a:ext uri="{FF2B5EF4-FFF2-40B4-BE49-F238E27FC236}">
                <a16:creationId xmlns:a16="http://schemas.microsoft.com/office/drawing/2014/main" id="{53CD66DB-71DF-964E-A56E-107435CB1DC5}"/>
              </a:ext>
            </a:extLst>
          </p:cNvPr>
          <p:cNvPicPr>
            <a:picLocks noChangeAspect="1"/>
          </p:cNvPicPr>
          <p:nvPr/>
        </p:nvPicPr>
        <p:blipFill>
          <a:blip r:embed="rId2"/>
          <a:stretch>
            <a:fillRect/>
          </a:stretch>
        </p:blipFill>
        <p:spPr>
          <a:xfrm>
            <a:off x="2039889" y="1764155"/>
            <a:ext cx="5612768" cy="2895124"/>
          </a:xfrm>
          <a:prstGeom prst="rect">
            <a:avLst/>
          </a:prstGeom>
        </p:spPr>
      </p:pic>
      <p:sp>
        <p:nvSpPr>
          <p:cNvPr id="7" name="Rectangle 6">
            <a:extLst>
              <a:ext uri="{FF2B5EF4-FFF2-40B4-BE49-F238E27FC236}">
                <a16:creationId xmlns:a16="http://schemas.microsoft.com/office/drawing/2014/main" id="{3069B017-C712-F74E-BF5A-E051CE8E582D}"/>
              </a:ext>
            </a:extLst>
          </p:cNvPr>
          <p:cNvSpPr/>
          <p:nvPr/>
        </p:nvSpPr>
        <p:spPr>
          <a:xfrm>
            <a:off x="2645229" y="4852478"/>
            <a:ext cx="1741716" cy="840751"/>
          </a:xfrm>
          <a:prstGeom prst="rect">
            <a:avLst/>
          </a:prstGeom>
          <a:gradFill>
            <a:gsLst>
              <a:gs pos="0">
                <a:schemeClr val="accent1"/>
              </a:gs>
              <a:gs pos="100000">
                <a:schemeClr val="bg2">
                  <a:alpha val="76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350" dirty="0">
                <a:latin typeface="Open Sans Bold" panose="020B0806030504020204" pitchFamily="34" charset="0"/>
                <a:ea typeface="Open Sans Bold" panose="020B0806030504020204" pitchFamily="34" charset="0"/>
                <a:cs typeface="Open Sans Bold" panose="020B0806030504020204" pitchFamily="34" charset="0"/>
              </a:rPr>
              <a:t>John Muller</a:t>
            </a:r>
          </a:p>
          <a:p>
            <a:pPr algn="ctr">
              <a:lnSpc>
                <a:spcPct val="150000"/>
              </a:lnSpc>
            </a:pPr>
            <a:r>
              <a:rPr lang="en-US" sz="900" dirty="0"/>
              <a:t>Senior Google Webmaster Trend Analyst</a:t>
            </a:r>
            <a:endParaRPr lang="en-US" sz="1350" dirty="0"/>
          </a:p>
        </p:txBody>
      </p:sp>
      <p:sp>
        <p:nvSpPr>
          <p:cNvPr id="2" name="TextBox 1">
            <a:extLst>
              <a:ext uri="{FF2B5EF4-FFF2-40B4-BE49-F238E27FC236}">
                <a16:creationId xmlns:a16="http://schemas.microsoft.com/office/drawing/2014/main" id="{E19534AC-9782-9B43-95E6-A3787351D3A8}"/>
              </a:ext>
            </a:extLst>
          </p:cNvPr>
          <p:cNvSpPr txBox="1"/>
          <p:nvPr/>
        </p:nvSpPr>
        <p:spPr>
          <a:xfrm>
            <a:off x="7609114" y="89262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949614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0-#ppt_w/2"/>
                                          </p:val>
                                        </p:tav>
                                        <p:tav tm="100000">
                                          <p:val>
                                            <p:strVal val="#ppt_x"/>
                                          </p:val>
                                        </p:tav>
                                      </p:tavLst>
                                    </p:anim>
                                    <p:anim calcmode="lin" valueType="num">
                                      <p:cBhvr additive="base">
                                        <p:cTn id="8" dur="1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3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3376D-DD60-FB4B-87F2-BB72D59B1FA0}"/>
              </a:ext>
            </a:extLst>
          </p:cNvPr>
          <p:cNvSpPr txBox="1">
            <a:spLocks/>
          </p:cNvSpPr>
          <p:nvPr/>
        </p:nvSpPr>
        <p:spPr>
          <a:xfrm>
            <a:off x="654597" y="661461"/>
            <a:ext cx="7596774" cy="4669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r>
              <a:rPr lang="en-US" sz="2400" b="1" dirty="0">
                <a:latin typeface="futura-pt"/>
                <a:ea typeface="+mn-ea"/>
                <a:cs typeface="+mn-cs"/>
              </a:rPr>
              <a:t>Google PageRank Patent Updated !!</a:t>
            </a:r>
          </a:p>
        </p:txBody>
      </p:sp>
      <p:pic>
        <p:nvPicPr>
          <p:cNvPr id="7" name="Picture 6">
            <a:extLst>
              <a:ext uri="{FF2B5EF4-FFF2-40B4-BE49-F238E27FC236}">
                <a16:creationId xmlns:a16="http://schemas.microsoft.com/office/drawing/2014/main" id="{02EA2E0F-9535-1840-97A8-0668D84B1EF1}"/>
              </a:ext>
            </a:extLst>
          </p:cNvPr>
          <p:cNvPicPr>
            <a:picLocks noChangeAspect="1"/>
          </p:cNvPicPr>
          <p:nvPr/>
        </p:nvPicPr>
        <p:blipFill>
          <a:blip r:embed="rId2"/>
          <a:stretch>
            <a:fillRect/>
          </a:stretch>
        </p:blipFill>
        <p:spPr>
          <a:xfrm>
            <a:off x="0" y="1954650"/>
            <a:ext cx="9144000" cy="4783607"/>
          </a:xfrm>
          <a:prstGeom prst="rect">
            <a:avLst/>
          </a:prstGeom>
        </p:spPr>
      </p:pic>
      <p:sp>
        <p:nvSpPr>
          <p:cNvPr id="8" name="TextBox 7">
            <a:extLst>
              <a:ext uri="{FF2B5EF4-FFF2-40B4-BE49-F238E27FC236}">
                <a16:creationId xmlns:a16="http://schemas.microsoft.com/office/drawing/2014/main" id="{AE63CCD7-F0C5-B640-8712-B966B332C0CB}"/>
              </a:ext>
            </a:extLst>
          </p:cNvPr>
          <p:cNvSpPr txBox="1"/>
          <p:nvPr/>
        </p:nvSpPr>
        <p:spPr>
          <a:xfrm>
            <a:off x="1556591" y="1356856"/>
            <a:ext cx="6030818" cy="369332"/>
          </a:xfrm>
          <a:prstGeom prst="rect">
            <a:avLst/>
          </a:prstGeom>
          <a:noFill/>
        </p:spPr>
        <p:txBody>
          <a:bodyPr wrap="none" rtlCol="0">
            <a:spAutoFit/>
          </a:bodyPr>
          <a:lstStyle/>
          <a:p>
            <a:pPr marL="0" algn="l" defTabSz="457200" rtl="0" eaLnBrk="1" latinLnBrk="0" hangingPunct="1"/>
            <a:r>
              <a:rPr lang="en-US" dirty="0"/>
              <a:t>The original PageRank patent updated in </a:t>
            </a:r>
            <a:r>
              <a:rPr lang="en-US" b="1" dirty="0">
                <a:latin typeface="Open Sans" panose="020B0606030504020204" pitchFamily="34" charset="0"/>
                <a:ea typeface="Open Sans" panose="020B0606030504020204" pitchFamily="34" charset="0"/>
                <a:cs typeface="Open Sans" panose="020B0606030504020204" pitchFamily="34" charset="0"/>
              </a:rPr>
              <a:t>April 24, 2018</a:t>
            </a:r>
          </a:p>
        </p:txBody>
      </p:sp>
    </p:spTree>
    <p:extLst>
      <p:ext uri="{BB962C8B-B14F-4D97-AF65-F5344CB8AC3E}">
        <p14:creationId xmlns:p14="http://schemas.microsoft.com/office/powerpoint/2010/main" val="272996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BFEF56-C71E-4E8D-AC1F-390CCE748918}"/>
              </a:ext>
            </a:extLst>
          </p:cNvPr>
          <p:cNvSpPr txBox="1">
            <a:spLocks/>
          </p:cNvSpPr>
          <p:nvPr/>
        </p:nvSpPr>
        <p:spPr>
          <a:xfrm>
            <a:off x="1012371" y="873866"/>
            <a:ext cx="6804141" cy="4669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342900"/>
            <a:r>
              <a:rPr lang="en-US" sz="2400" b="1" dirty="0">
                <a:latin typeface="futura-pt"/>
                <a:ea typeface="+mn-ea"/>
                <a:cs typeface="+mn-cs"/>
              </a:rPr>
              <a:t>Why This Updated Patent is Important?</a:t>
            </a:r>
          </a:p>
        </p:txBody>
      </p:sp>
      <p:sp>
        <p:nvSpPr>
          <p:cNvPr id="5" name="TextBox 4">
            <a:extLst>
              <a:ext uri="{FF2B5EF4-FFF2-40B4-BE49-F238E27FC236}">
                <a16:creationId xmlns:a16="http://schemas.microsoft.com/office/drawing/2014/main" id="{F0A348CB-8FBA-4BEF-B67D-7A4E10C29C1E}"/>
              </a:ext>
            </a:extLst>
          </p:cNvPr>
          <p:cNvSpPr txBox="1"/>
          <p:nvPr/>
        </p:nvSpPr>
        <p:spPr>
          <a:xfrm>
            <a:off x="2624783" y="2370436"/>
            <a:ext cx="4302477" cy="677072"/>
          </a:xfrm>
          <a:prstGeom prst="rect">
            <a:avLst/>
          </a:prstGeom>
          <a:solidFill>
            <a:schemeClr val="tx1">
              <a:lumMod val="90000"/>
              <a:lumOff val="10000"/>
              <a:alpha val="9000"/>
            </a:schemeClr>
          </a:solidFill>
        </p:spPr>
        <p:txBody>
          <a:bodyPr wrap="square" lIns="342855" tIns="137142" rIns="171428" bIns="137142" rtlCol="0" anchor="ctr">
            <a:spAutoFit/>
          </a:bodyPr>
          <a:lstStyle/>
          <a:p>
            <a:pPr algn="just" defTabSz="171450"/>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Google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spend</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lots</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of</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time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and</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money</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for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researching</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and</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creating</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patent</a:t>
            </a:r>
            <a:endParaRPr lang="en-US" sz="1300" b="1" dirty="0">
              <a:solidFill>
                <a:srgbClr val="272E3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Oval 1">
            <a:extLst>
              <a:ext uri="{FF2B5EF4-FFF2-40B4-BE49-F238E27FC236}">
                <a16:creationId xmlns:a16="http://schemas.microsoft.com/office/drawing/2014/main" id="{3EED8573-5BCE-4F43-9AB5-644A6A6AB6E9}"/>
              </a:ext>
            </a:extLst>
          </p:cNvPr>
          <p:cNvSpPr/>
          <p:nvPr/>
        </p:nvSpPr>
        <p:spPr>
          <a:xfrm>
            <a:off x="2216742" y="2392906"/>
            <a:ext cx="632131" cy="632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defTabSz="171450"/>
            <a:r>
              <a:rPr lang="en-US" sz="3300" dirty="0">
                <a:solidFill>
                  <a:srgbClr val="FFFFFF"/>
                </a:solidFill>
                <a:latin typeface="dt-line-business-01" panose="02000509000000000000" pitchFamily="49" charset="0"/>
                <a:cs typeface="Arial" panose="020B0604020202020204" pitchFamily="34" charset="0"/>
              </a:rPr>
              <a:t>1</a:t>
            </a:r>
          </a:p>
        </p:txBody>
      </p:sp>
      <p:sp>
        <p:nvSpPr>
          <p:cNvPr id="6" name="TextBox 5">
            <a:extLst>
              <a:ext uri="{FF2B5EF4-FFF2-40B4-BE49-F238E27FC236}">
                <a16:creationId xmlns:a16="http://schemas.microsoft.com/office/drawing/2014/main" id="{DD791C16-4329-4411-A731-6A96B9DAD538}"/>
              </a:ext>
            </a:extLst>
          </p:cNvPr>
          <p:cNvSpPr txBox="1"/>
          <p:nvPr/>
        </p:nvSpPr>
        <p:spPr>
          <a:xfrm>
            <a:off x="2624783" y="3400729"/>
            <a:ext cx="4302477" cy="477017"/>
          </a:xfrm>
          <a:prstGeom prst="rect">
            <a:avLst/>
          </a:prstGeom>
          <a:solidFill>
            <a:schemeClr val="tx1">
              <a:lumMod val="90000"/>
              <a:lumOff val="10000"/>
              <a:alpha val="20000"/>
            </a:schemeClr>
          </a:solidFill>
        </p:spPr>
        <p:txBody>
          <a:bodyPr wrap="square" lIns="342855" tIns="137142" rIns="171428" bIns="137142" rtlCol="0" anchor="ctr">
            <a:spAutoFit/>
          </a:bodyPr>
          <a:lstStyle/>
          <a:p>
            <a:pPr algn="just" defTabSz="171450"/>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It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is</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a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Continuation</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Patent</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a:t>
            </a:r>
            <a:endParaRPr lang="en-US" sz="1300" b="1" dirty="0">
              <a:solidFill>
                <a:srgbClr val="272E3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1FE8BD92-16FC-4106-82F3-981E29C1A490}"/>
              </a:ext>
            </a:extLst>
          </p:cNvPr>
          <p:cNvSpPr/>
          <p:nvPr/>
        </p:nvSpPr>
        <p:spPr>
          <a:xfrm>
            <a:off x="2216742" y="3323173"/>
            <a:ext cx="632131" cy="6321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defTabSz="171450"/>
            <a:r>
              <a:rPr lang="en-US" sz="3300" dirty="0">
                <a:solidFill>
                  <a:srgbClr val="FFFFFF"/>
                </a:solidFill>
                <a:latin typeface="dt-line-business-01" panose="02000509000000000000" pitchFamily="49" charset="0"/>
                <a:cs typeface="Arial" panose="020B0604020202020204" pitchFamily="34" charset="0"/>
              </a:rPr>
              <a:t>2</a:t>
            </a:r>
          </a:p>
        </p:txBody>
      </p:sp>
      <p:sp>
        <p:nvSpPr>
          <p:cNvPr id="8" name="TextBox 7">
            <a:extLst>
              <a:ext uri="{FF2B5EF4-FFF2-40B4-BE49-F238E27FC236}">
                <a16:creationId xmlns:a16="http://schemas.microsoft.com/office/drawing/2014/main" id="{763CC19A-2AAB-4343-99D4-29C0D8377A81}"/>
              </a:ext>
            </a:extLst>
          </p:cNvPr>
          <p:cNvSpPr txBox="1"/>
          <p:nvPr/>
        </p:nvSpPr>
        <p:spPr>
          <a:xfrm>
            <a:off x="2624783" y="4330996"/>
            <a:ext cx="4302477" cy="477017"/>
          </a:xfrm>
          <a:prstGeom prst="rect">
            <a:avLst/>
          </a:prstGeom>
          <a:solidFill>
            <a:schemeClr val="tx1">
              <a:lumMod val="90000"/>
              <a:lumOff val="10000"/>
              <a:alpha val="30000"/>
            </a:schemeClr>
          </a:solidFill>
        </p:spPr>
        <p:txBody>
          <a:bodyPr wrap="square" lIns="342855" tIns="137142" rIns="171428" bIns="137142" rtlCol="0" anchor="ctr">
            <a:spAutoFit/>
          </a:bodyPr>
          <a:lstStyle/>
          <a:p>
            <a:pPr algn="just" defTabSz="171450"/>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Google </a:t>
            </a:r>
            <a:r>
              <a:rPr lang="en-US"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wants to protect the process legally</a:t>
            </a:r>
          </a:p>
        </p:txBody>
      </p:sp>
      <p:sp>
        <p:nvSpPr>
          <p:cNvPr id="9" name="Oval 8">
            <a:extLst>
              <a:ext uri="{FF2B5EF4-FFF2-40B4-BE49-F238E27FC236}">
                <a16:creationId xmlns:a16="http://schemas.microsoft.com/office/drawing/2014/main" id="{9EF44E19-1A77-4B5A-AF2A-CC27A73F8A1D}"/>
              </a:ext>
            </a:extLst>
          </p:cNvPr>
          <p:cNvSpPr/>
          <p:nvPr/>
        </p:nvSpPr>
        <p:spPr>
          <a:xfrm>
            <a:off x="2216742" y="4253440"/>
            <a:ext cx="632131" cy="6321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defTabSz="171450"/>
            <a:r>
              <a:rPr lang="en-US" sz="3300" dirty="0">
                <a:solidFill>
                  <a:srgbClr val="FFFFFF"/>
                </a:solidFill>
                <a:latin typeface="dt-line-business-01" panose="02000509000000000000" pitchFamily="49" charset="0"/>
                <a:cs typeface="Arial" panose="020B0604020202020204" pitchFamily="34" charset="0"/>
              </a:rPr>
              <a:t>3</a:t>
            </a:r>
          </a:p>
        </p:txBody>
      </p:sp>
    </p:spTree>
    <p:extLst>
      <p:ext uri="{BB962C8B-B14F-4D97-AF65-F5344CB8AC3E}">
        <p14:creationId xmlns:p14="http://schemas.microsoft.com/office/powerpoint/2010/main" val="401920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300" fill="hold"/>
                                        <p:tgtEl>
                                          <p:spTgt spid="2"/>
                                        </p:tgtEl>
                                        <p:attrNameLst>
                                          <p:attrName>ppt_w</p:attrName>
                                        </p:attrNameLst>
                                      </p:cBhvr>
                                      <p:tavLst>
                                        <p:tav tm="0">
                                          <p:val>
                                            <p:fltVal val="0"/>
                                          </p:val>
                                        </p:tav>
                                        <p:tav tm="100000">
                                          <p:val>
                                            <p:strVal val="#ppt_w"/>
                                          </p:val>
                                        </p:tav>
                                      </p:tavLst>
                                    </p:anim>
                                    <p:anim calcmode="lin" valueType="num">
                                      <p:cBhvr>
                                        <p:cTn id="11" dur="300" fill="hold"/>
                                        <p:tgtEl>
                                          <p:spTgt spid="2"/>
                                        </p:tgtEl>
                                        <p:attrNameLst>
                                          <p:attrName>ppt_h</p:attrName>
                                        </p:attrNameLst>
                                      </p:cBhvr>
                                      <p:tavLst>
                                        <p:tav tm="0">
                                          <p:val>
                                            <p:fltVal val="0"/>
                                          </p:val>
                                        </p:tav>
                                        <p:tav tm="100000">
                                          <p:val>
                                            <p:strVal val="#ppt_h"/>
                                          </p:val>
                                        </p:tav>
                                      </p:tavLst>
                                    </p:anim>
                                    <p:anim calcmode="lin" valueType="num">
                                      <p:cBhvr>
                                        <p:cTn id="12" dur="300" fill="hold"/>
                                        <p:tgtEl>
                                          <p:spTgt spid="2"/>
                                        </p:tgtEl>
                                        <p:attrNameLst>
                                          <p:attrName>style.rotation</p:attrName>
                                        </p:attrNameLst>
                                      </p:cBhvr>
                                      <p:tavLst>
                                        <p:tav tm="0">
                                          <p:val>
                                            <p:fltVal val="360"/>
                                          </p:val>
                                        </p:tav>
                                        <p:tav tm="100000">
                                          <p:val>
                                            <p:fltVal val="0"/>
                                          </p:val>
                                        </p:tav>
                                      </p:tavLst>
                                    </p:anim>
                                    <p:animEffect transition="in" filter="fade">
                                      <p:cBhvr>
                                        <p:cTn id="13" dur="300"/>
                                        <p:tgtEl>
                                          <p:spTgt spid="2"/>
                                        </p:tgtEl>
                                      </p:cBhvr>
                                    </p:animEffect>
                                  </p:childTnLst>
                                </p:cTn>
                              </p:par>
                              <p:par>
                                <p:cTn id="14" presetID="49" presetClass="entr" presetSubtype="0" decel="10000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 calcmode="lin" valueType="num">
                                      <p:cBhvr>
                                        <p:cTn id="16" dur="300" fill="hold"/>
                                        <p:tgtEl>
                                          <p:spTgt spid="7"/>
                                        </p:tgtEl>
                                        <p:attrNameLst>
                                          <p:attrName>ppt_w</p:attrName>
                                        </p:attrNameLst>
                                      </p:cBhvr>
                                      <p:tavLst>
                                        <p:tav tm="0">
                                          <p:val>
                                            <p:fltVal val="0"/>
                                          </p:val>
                                        </p:tav>
                                        <p:tav tm="100000">
                                          <p:val>
                                            <p:strVal val="#ppt_w"/>
                                          </p:val>
                                        </p:tav>
                                      </p:tavLst>
                                    </p:anim>
                                    <p:anim calcmode="lin" valueType="num">
                                      <p:cBhvr>
                                        <p:cTn id="17" dur="300" fill="hold"/>
                                        <p:tgtEl>
                                          <p:spTgt spid="7"/>
                                        </p:tgtEl>
                                        <p:attrNameLst>
                                          <p:attrName>ppt_h</p:attrName>
                                        </p:attrNameLst>
                                      </p:cBhvr>
                                      <p:tavLst>
                                        <p:tav tm="0">
                                          <p:val>
                                            <p:fltVal val="0"/>
                                          </p:val>
                                        </p:tav>
                                        <p:tav tm="100000">
                                          <p:val>
                                            <p:strVal val="#ppt_h"/>
                                          </p:val>
                                        </p:tav>
                                      </p:tavLst>
                                    </p:anim>
                                    <p:anim calcmode="lin" valueType="num">
                                      <p:cBhvr>
                                        <p:cTn id="18" dur="300" fill="hold"/>
                                        <p:tgtEl>
                                          <p:spTgt spid="7"/>
                                        </p:tgtEl>
                                        <p:attrNameLst>
                                          <p:attrName>style.rotation</p:attrName>
                                        </p:attrNameLst>
                                      </p:cBhvr>
                                      <p:tavLst>
                                        <p:tav tm="0">
                                          <p:val>
                                            <p:fltVal val="360"/>
                                          </p:val>
                                        </p:tav>
                                        <p:tav tm="100000">
                                          <p:val>
                                            <p:fltVal val="0"/>
                                          </p:val>
                                        </p:tav>
                                      </p:tavLst>
                                    </p:anim>
                                    <p:animEffect transition="in" filter="fade">
                                      <p:cBhvr>
                                        <p:cTn id="19" dur="300"/>
                                        <p:tgtEl>
                                          <p:spTgt spid="7"/>
                                        </p:tgtEl>
                                      </p:cBhvr>
                                    </p:animEffect>
                                  </p:childTnLst>
                                </p:cTn>
                              </p:par>
                              <p:par>
                                <p:cTn id="20" presetID="49" presetClass="entr" presetSubtype="0" decel="100000" fill="hold" grpId="0" nodeType="withEffect">
                                  <p:stCondLst>
                                    <p:cond delay="400"/>
                                  </p:stCondLst>
                                  <p:childTnLst>
                                    <p:set>
                                      <p:cBhvr>
                                        <p:cTn id="21" dur="1" fill="hold">
                                          <p:stCondLst>
                                            <p:cond delay="0"/>
                                          </p:stCondLst>
                                        </p:cTn>
                                        <p:tgtEl>
                                          <p:spTgt spid="9"/>
                                        </p:tgtEl>
                                        <p:attrNameLst>
                                          <p:attrName>style.visibility</p:attrName>
                                        </p:attrNameLst>
                                      </p:cBhvr>
                                      <p:to>
                                        <p:strVal val="visible"/>
                                      </p:to>
                                    </p:set>
                                    <p:anim calcmode="lin" valueType="num">
                                      <p:cBhvr>
                                        <p:cTn id="22" dur="300" fill="hold"/>
                                        <p:tgtEl>
                                          <p:spTgt spid="9"/>
                                        </p:tgtEl>
                                        <p:attrNameLst>
                                          <p:attrName>ppt_w</p:attrName>
                                        </p:attrNameLst>
                                      </p:cBhvr>
                                      <p:tavLst>
                                        <p:tav tm="0">
                                          <p:val>
                                            <p:fltVal val="0"/>
                                          </p:val>
                                        </p:tav>
                                        <p:tav tm="100000">
                                          <p:val>
                                            <p:strVal val="#ppt_w"/>
                                          </p:val>
                                        </p:tav>
                                      </p:tavLst>
                                    </p:anim>
                                    <p:anim calcmode="lin" valueType="num">
                                      <p:cBhvr>
                                        <p:cTn id="23" dur="300" fill="hold"/>
                                        <p:tgtEl>
                                          <p:spTgt spid="9"/>
                                        </p:tgtEl>
                                        <p:attrNameLst>
                                          <p:attrName>ppt_h</p:attrName>
                                        </p:attrNameLst>
                                      </p:cBhvr>
                                      <p:tavLst>
                                        <p:tav tm="0">
                                          <p:val>
                                            <p:fltVal val="0"/>
                                          </p:val>
                                        </p:tav>
                                        <p:tav tm="100000">
                                          <p:val>
                                            <p:strVal val="#ppt_h"/>
                                          </p:val>
                                        </p:tav>
                                      </p:tavLst>
                                    </p:anim>
                                    <p:anim calcmode="lin" valueType="num">
                                      <p:cBhvr>
                                        <p:cTn id="24" dur="300" fill="hold"/>
                                        <p:tgtEl>
                                          <p:spTgt spid="9"/>
                                        </p:tgtEl>
                                        <p:attrNameLst>
                                          <p:attrName>style.rotation</p:attrName>
                                        </p:attrNameLst>
                                      </p:cBhvr>
                                      <p:tavLst>
                                        <p:tav tm="0">
                                          <p:val>
                                            <p:fltVal val="360"/>
                                          </p:val>
                                        </p:tav>
                                        <p:tav tm="100000">
                                          <p:val>
                                            <p:fltVal val="0"/>
                                          </p:val>
                                        </p:tav>
                                      </p:tavLst>
                                    </p:anim>
                                    <p:animEffect transition="in" filter="fade">
                                      <p:cBhvr>
                                        <p:cTn id="25" dur="300"/>
                                        <p:tgtEl>
                                          <p:spTgt spid="9"/>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300"/>
                                        <p:tgtEl>
                                          <p:spTgt spid="5"/>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300"/>
                                        <p:tgtEl>
                                          <p:spTgt spid="6"/>
                                        </p:tgtEl>
                                      </p:cBhvr>
                                    </p:animEffect>
                                  </p:childTnLst>
                                </p:cTn>
                              </p:par>
                              <p:par>
                                <p:cTn id="32" presetID="10" presetClass="entr" presetSubtype="0" fill="hold" grpId="0" nodeType="withEffect">
                                  <p:stCondLst>
                                    <p:cond delay="6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5C6641-810B-194D-88D5-0496E41D3BBA}"/>
              </a:ext>
            </a:extLst>
          </p:cNvPr>
          <p:cNvSpPr/>
          <p:nvPr/>
        </p:nvSpPr>
        <p:spPr>
          <a:xfrm>
            <a:off x="152399" y="405810"/>
            <a:ext cx="3853543" cy="461665"/>
          </a:xfrm>
          <a:prstGeom prst="rect">
            <a:avLst/>
          </a:prstGeom>
        </p:spPr>
        <p:txBody>
          <a:bodyPr wrap="square">
            <a:spAutoFit/>
          </a:bodyPr>
          <a:lstStyle/>
          <a:p>
            <a:pPr algn="ctr" defTabSz="342900"/>
            <a:r>
              <a:rPr lang="en-US" sz="2400" b="1" dirty="0">
                <a:latin typeface="futura-pt"/>
              </a:rPr>
              <a:t>How This One Works?</a:t>
            </a:r>
          </a:p>
        </p:txBody>
      </p:sp>
      <p:pic>
        <p:nvPicPr>
          <p:cNvPr id="6" name="Picture 5">
            <a:extLst>
              <a:ext uri="{FF2B5EF4-FFF2-40B4-BE49-F238E27FC236}">
                <a16:creationId xmlns:a16="http://schemas.microsoft.com/office/drawing/2014/main" id="{570A665F-490F-8A4D-BA2F-79C23B65E598}"/>
              </a:ext>
            </a:extLst>
          </p:cNvPr>
          <p:cNvPicPr>
            <a:picLocks noChangeAspect="1"/>
          </p:cNvPicPr>
          <p:nvPr/>
        </p:nvPicPr>
        <p:blipFill>
          <a:blip r:embed="rId2"/>
          <a:stretch>
            <a:fillRect/>
          </a:stretch>
        </p:blipFill>
        <p:spPr>
          <a:xfrm>
            <a:off x="4221843" y="231638"/>
            <a:ext cx="4572000" cy="6394724"/>
          </a:xfrm>
          <a:prstGeom prst="rect">
            <a:avLst/>
          </a:prstGeom>
        </p:spPr>
      </p:pic>
      <p:sp>
        <p:nvSpPr>
          <p:cNvPr id="7" name="TextBox 6">
            <a:extLst>
              <a:ext uri="{FF2B5EF4-FFF2-40B4-BE49-F238E27FC236}">
                <a16:creationId xmlns:a16="http://schemas.microsoft.com/office/drawing/2014/main" id="{0A649D29-F508-194E-A65B-DDC498B854CA}"/>
              </a:ext>
            </a:extLst>
          </p:cNvPr>
          <p:cNvSpPr txBox="1"/>
          <p:nvPr/>
        </p:nvSpPr>
        <p:spPr>
          <a:xfrm>
            <a:off x="350156" y="1665514"/>
            <a:ext cx="3775529" cy="586500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t>Producing a ranking for pages using distances in a web-link graph</a:t>
            </a:r>
            <a:endParaRPr lang="en-US" sz="2250" b="1" dirty="0">
              <a:solidFill>
                <a:srgbClr val="272E3A">
                  <a:lumMod val="90000"/>
                  <a:lumOff val="10000"/>
                </a:srgbClr>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150000"/>
              </a:lnSpc>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US" dirty="0"/>
              <a:t>It calculate distances between an </a:t>
            </a:r>
            <a:r>
              <a:rPr lang="en-US" dirty="0" err="1"/>
              <a:t>authorative</a:t>
            </a:r>
            <a:r>
              <a:rPr lang="en-US" dirty="0"/>
              <a:t> and spam free site &amp; the sites it linked to</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r>
              <a:rPr lang="en-US" dirty="0"/>
              <a:t>The seed sites are divided by topic and are different for every </a:t>
            </a:r>
            <a:r>
              <a:rPr lang="en-US" dirty="0" err="1"/>
              <a:t>nich</a:t>
            </a:r>
            <a:r>
              <a:rPr lang="en-US" dirty="0"/>
              <a:t>.</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262015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C3EFB14-7C04-4C4E-8F5E-966F33090412}"/>
              </a:ext>
            </a:extLst>
          </p:cNvPr>
          <p:cNvSpPr/>
          <p:nvPr/>
        </p:nvSpPr>
        <p:spPr>
          <a:xfrm>
            <a:off x="4187202" y="964502"/>
            <a:ext cx="915580" cy="9155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r>
              <a:rPr lang="en-US" sz="1000" dirty="0" err="1">
                <a:solidFill>
                  <a:srgbClr val="FFFFFF"/>
                </a:solidFill>
                <a:latin typeface="Open Sans Light"/>
              </a:rPr>
              <a:t>Website.com</a:t>
            </a:r>
            <a:endParaRPr lang="en-US" sz="1000" dirty="0">
              <a:solidFill>
                <a:srgbClr val="FFFFFF"/>
              </a:solidFill>
              <a:latin typeface="Open Sans Light"/>
            </a:endParaRPr>
          </a:p>
        </p:txBody>
      </p:sp>
      <p:sp>
        <p:nvSpPr>
          <p:cNvPr id="4" name="Rectangle: Rounded Corners 3">
            <a:extLst>
              <a:ext uri="{FF2B5EF4-FFF2-40B4-BE49-F238E27FC236}">
                <a16:creationId xmlns:a16="http://schemas.microsoft.com/office/drawing/2014/main" id="{4D362967-C01F-426F-B875-65FD9BF19178}"/>
              </a:ext>
            </a:extLst>
          </p:cNvPr>
          <p:cNvSpPr/>
          <p:nvPr/>
        </p:nvSpPr>
        <p:spPr>
          <a:xfrm>
            <a:off x="3057857" y="2468432"/>
            <a:ext cx="1445707" cy="36928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r>
              <a:rPr lang="en-US" sz="1050" dirty="0">
                <a:solidFill>
                  <a:srgbClr val="FFFFFF"/>
                </a:solidFill>
                <a:latin typeface="Open Sans Light"/>
              </a:rPr>
              <a:t>Category B</a:t>
            </a:r>
          </a:p>
        </p:txBody>
      </p:sp>
      <p:sp>
        <p:nvSpPr>
          <p:cNvPr id="5" name="Rectangle: Rounded Corners 4">
            <a:extLst>
              <a:ext uri="{FF2B5EF4-FFF2-40B4-BE49-F238E27FC236}">
                <a16:creationId xmlns:a16="http://schemas.microsoft.com/office/drawing/2014/main" id="{4AF1F459-0CAC-4A8A-B536-6C8D00A83E26}"/>
              </a:ext>
            </a:extLst>
          </p:cNvPr>
          <p:cNvSpPr/>
          <p:nvPr/>
        </p:nvSpPr>
        <p:spPr>
          <a:xfrm>
            <a:off x="4786420" y="2468432"/>
            <a:ext cx="1445707" cy="369284"/>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r>
              <a:rPr lang="en-US" sz="1050" dirty="0">
                <a:solidFill>
                  <a:srgbClr val="FFFFFF"/>
                </a:solidFill>
                <a:latin typeface="Open Sans Light"/>
              </a:rPr>
              <a:t>Category C</a:t>
            </a:r>
          </a:p>
        </p:txBody>
      </p:sp>
      <p:cxnSp>
        <p:nvCxnSpPr>
          <p:cNvPr id="12" name="Connector: Elbow 8">
            <a:extLst>
              <a:ext uri="{FF2B5EF4-FFF2-40B4-BE49-F238E27FC236}">
                <a16:creationId xmlns:a16="http://schemas.microsoft.com/office/drawing/2014/main" id="{70C778AB-D741-444F-AFE7-4D5BCE046AD3}"/>
              </a:ext>
            </a:extLst>
          </p:cNvPr>
          <p:cNvCxnSpPr>
            <a:cxnSpLocks/>
            <a:stCxn id="2" idx="4"/>
            <a:endCxn id="4" idx="0"/>
          </p:cNvCxnSpPr>
          <p:nvPr/>
        </p:nvCxnSpPr>
        <p:spPr>
          <a:xfrm rot="5400000">
            <a:off x="3918676" y="1742118"/>
            <a:ext cx="588350" cy="864281"/>
          </a:xfrm>
          <a:prstGeom prst="curvedConnector3">
            <a:avLst>
              <a:gd name="adj1" fmla="val 50000"/>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5" name="Connector: Elbow 8">
            <a:extLst>
              <a:ext uri="{FF2B5EF4-FFF2-40B4-BE49-F238E27FC236}">
                <a16:creationId xmlns:a16="http://schemas.microsoft.com/office/drawing/2014/main" id="{4B273C01-2D3E-445F-B32A-CDC97B897B99}"/>
              </a:ext>
            </a:extLst>
          </p:cNvPr>
          <p:cNvCxnSpPr>
            <a:cxnSpLocks/>
            <a:stCxn id="2" idx="4"/>
            <a:endCxn id="5" idx="0"/>
          </p:cNvCxnSpPr>
          <p:nvPr/>
        </p:nvCxnSpPr>
        <p:spPr>
          <a:xfrm rot="16200000" flipH="1">
            <a:off x="4782957" y="1742117"/>
            <a:ext cx="588350" cy="864282"/>
          </a:xfrm>
          <a:prstGeom prst="curvedConnector3">
            <a:avLst>
              <a:gd name="adj1" fmla="val 50000"/>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D452033E-C44D-4887-8F8D-4E98352012F0}"/>
              </a:ext>
            </a:extLst>
          </p:cNvPr>
          <p:cNvSpPr/>
          <p:nvPr/>
        </p:nvSpPr>
        <p:spPr>
          <a:xfrm>
            <a:off x="3057857" y="3207000"/>
            <a:ext cx="565057" cy="36928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r>
              <a:rPr lang="en-US" sz="1050" dirty="0">
                <a:solidFill>
                  <a:srgbClr val="FFFFFF"/>
                </a:solidFill>
                <a:latin typeface="Open Sans Light"/>
              </a:rPr>
              <a:t>Sub</a:t>
            </a:r>
          </a:p>
          <a:p>
            <a:pPr algn="ctr" defTabSz="171450"/>
            <a:r>
              <a:rPr lang="en-US" sz="1050" dirty="0">
                <a:solidFill>
                  <a:srgbClr val="FFFFFF"/>
                </a:solidFill>
                <a:latin typeface="Open Sans Light"/>
              </a:rPr>
              <a:t>A</a:t>
            </a:r>
          </a:p>
        </p:txBody>
      </p:sp>
      <p:sp>
        <p:nvSpPr>
          <p:cNvPr id="34" name="Rectangle: Rounded Corners 33">
            <a:extLst>
              <a:ext uri="{FF2B5EF4-FFF2-40B4-BE49-F238E27FC236}">
                <a16:creationId xmlns:a16="http://schemas.microsoft.com/office/drawing/2014/main" id="{D125B32D-6C3A-4F62-ACF5-F6A8D8600C0A}"/>
              </a:ext>
            </a:extLst>
          </p:cNvPr>
          <p:cNvSpPr/>
          <p:nvPr/>
        </p:nvSpPr>
        <p:spPr>
          <a:xfrm>
            <a:off x="3938507" y="3207000"/>
            <a:ext cx="565057" cy="36928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r>
              <a:rPr lang="en-US" sz="1050" dirty="0" err="1">
                <a:solidFill>
                  <a:srgbClr val="FFFFFF"/>
                </a:solidFill>
                <a:latin typeface="Open Sans Light"/>
              </a:rPr>
              <a:t>SubB</a:t>
            </a:r>
            <a:endParaRPr lang="en-US" sz="1050" dirty="0">
              <a:solidFill>
                <a:srgbClr val="FFFFFF"/>
              </a:solidFill>
              <a:latin typeface="Open Sans Light"/>
            </a:endParaRPr>
          </a:p>
        </p:txBody>
      </p:sp>
      <p:cxnSp>
        <p:nvCxnSpPr>
          <p:cNvPr id="35" name="Connector: Elbow 8">
            <a:extLst>
              <a:ext uri="{FF2B5EF4-FFF2-40B4-BE49-F238E27FC236}">
                <a16:creationId xmlns:a16="http://schemas.microsoft.com/office/drawing/2014/main" id="{53A6FDCA-776C-4077-AD62-3D19E4D08FDF}"/>
              </a:ext>
            </a:extLst>
          </p:cNvPr>
          <p:cNvCxnSpPr>
            <a:cxnSpLocks/>
            <a:stCxn id="4" idx="2"/>
            <a:endCxn id="33" idx="0"/>
          </p:cNvCxnSpPr>
          <p:nvPr/>
        </p:nvCxnSpPr>
        <p:spPr>
          <a:xfrm rot="5400000">
            <a:off x="3375908" y="2802195"/>
            <a:ext cx="369284" cy="440325"/>
          </a:xfrm>
          <a:prstGeom prst="curvedConnector3">
            <a:avLst>
              <a:gd name="adj1" fmla="val 50000"/>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36" name="Connector: Elbow 8">
            <a:extLst>
              <a:ext uri="{FF2B5EF4-FFF2-40B4-BE49-F238E27FC236}">
                <a16:creationId xmlns:a16="http://schemas.microsoft.com/office/drawing/2014/main" id="{2E3EE0AC-08D9-487F-A6E3-7A5F2CED29A6}"/>
              </a:ext>
            </a:extLst>
          </p:cNvPr>
          <p:cNvCxnSpPr>
            <a:cxnSpLocks/>
            <a:stCxn id="4" idx="2"/>
            <a:endCxn id="34" idx="0"/>
          </p:cNvCxnSpPr>
          <p:nvPr/>
        </p:nvCxnSpPr>
        <p:spPr>
          <a:xfrm rot="16200000" flipH="1">
            <a:off x="3816233" y="2802196"/>
            <a:ext cx="369284" cy="440325"/>
          </a:xfrm>
          <a:prstGeom prst="curvedConnector3">
            <a:avLst>
              <a:gd name="adj1" fmla="val 50000"/>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C6477C0D-9717-46C6-800E-BA9EB464456B}"/>
              </a:ext>
            </a:extLst>
          </p:cNvPr>
          <p:cNvSpPr/>
          <p:nvPr/>
        </p:nvSpPr>
        <p:spPr>
          <a:xfrm>
            <a:off x="4943891" y="3207000"/>
            <a:ext cx="432000" cy="4320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r>
              <a:rPr lang="en-US" sz="1050" dirty="0">
                <a:solidFill>
                  <a:srgbClr val="FFFFFF"/>
                </a:solidFill>
                <a:latin typeface="Open Sans Light"/>
              </a:rPr>
              <a:t>3</a:t>
            </a:r>
          </a:p>
        </p:txBody>
      </p:sp>
      <p:sp>
        <p:nvSpPr>
          <p:cNvPr id="42" name="Rectangle: Rounded Corners 41">
            <a:extLst>
              <a:ext uri="{FF2B5EF4-FFF2-40B4-BE49-F238E27FC236}">
                <a16:creationId xmlns:a16="http://schemas.microsoft.com/office/drawing/2014/main" id="{5EDA7695-E7C8-4911-9E60-9B5A1C020DEE}"/>
              </a:ext>
            </a:extLst>
          </p:cNvPr>
          <p:cNvSpPr/>
          <p:nvPr/>
        </p:nvSpPr>
        <p:spPr>
          <a:xfrm>
            <a:off x="5667070" y="3207000"/>
            <a:ext cx="432000" cy="4320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r>
              <a:rPr lang="en-US" sz="1050" dirty="0">
                <a:solidFill>
                  <a:srgbClr val="FFFFFF"/>
                </a:solidFill>
                <a:latin typeface="Open Sans Light"/>
              </a:rPr>
              <a:t>4</a:t>
            </a:r>
          </a:p>
        </p:txBody>
      </p:sp>
      <p:cxnSp>
        <p:nvCxnSpPr>
          <p:cNvPr id="43" name="Connector: Elbow 8">
            <a:extLst>
              <a:ext uri="{FF2B5EF4-FFF2-40B4-BE49-F238E27FC236}">
                <a16:creationId xmlns:a16="http://schemas.microsoft.com/office/drawing/2014/main" id="{7D8D036B-F9DD-42B8-ADD0-F1BF0025CF56}"/>
              </a:ext>
            </a:extLst>
          </p:cNvPr>
          <p:cNvCxnSpPr>
            <a:cxnSpLocks/>
            <a:stCxn id="5" idx="2"/>
            <a:endCxn id="41" idx="0"/>
          </p:cNvCxnSpPr>
          <p:nvPr/>
        </p:nvCxnSpPr>
        <p:spPr>
          <a:xfrm rot="5400000">
            <a:off x="5149941" y="2847667"/>
            <a:ext cx="369284" cy="349383"/>
          </a:xfrm>
          <a:prstGeom prst="curvedConnector3">
            <a:avLst>
              <a:gd name="adj1" fmla="val 50000"/>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4" name="Connector: Elbow 8">
            <a:extLst>
              <a:ext uri="{FF2B5EF4-FFF2-40B4-BE49-F238E27FC236}">
                <a16:creationId xmlns:a16="http://schemas.microsoft.com/office/drawing/2014/main" id="{2ED68341-E9C7-40FA-9A46-6739016AD504}"/>
              </a:ext>
            </a:extLst>
          </p:cNvPr>
          <p:cNvCxnSpPr>
            <a:cxnSpLocks/>
            <a:stCxn id="5" idx="2"/>
            <a:endCxn id="42" idx="0"/>
          </p:cNvCxnSpPr>
          <p:nvPr/>
        </p:nvCxnSpPr>
        <p:spPr>
          <a:xfrm rot="16200000" flipH="1">
            <a:off x="5511530" y="2835460"/>
            <a:ext cx="369284" cy="373796"/>
          </a:xfrm>
          <a:prstGeom prst="curvedConnector3">
            <a:avLst>
              <a:gd name="adj1" fmla="val 50000"/>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5DC97A18-F9B4-2D4F-9B53-342412FA1FB3}"/>
              </a:ext>
            </a:extLst>
          </p:cNvPr>
          <p:cNvSpPr/>
          <p:nvPr/>
        </p:nvSpPr>
        <p:spPr>
          <a:xfrm>
            <a:off x="-1" y="525920"/>
            <a:ext cx="3853543" cy="461665"/>
          </a:xfrm>
          <a:prstGeom prst="rect">
            <a:avLst/>
          </a:prstGeom>
        </p:spPr>
        <p:txBody>
          <a:bodyPr wrap="square">
            <a:spAutoFit/>
          </a:bodyPr>
          <a:lstStyle/>
          <a:p>
            <a:pPr algn="ctr" defTabSz="342900"/>
            <a:r>
              <a:rPr lang="en-US" sz="2400" b="1" dirty="0">
                <a:latin typeface="futura-pt"/>
              </a:rPr>
              <a:t>Simple Example :</a:t>
            </a:r>
          </a:p>
        </p:txBody>
      </p:sp>
      <p:sp>
        <p:nvSpPr>
          <p:cNvPr id="49" name="Rectangle: Rounded Corners 40">
            <a:extLst>
              <a:ext uri="{FF2B5EF4-FFF2-40B4-BE49-F238E27FC236}">
                <a16:creationId xmlns:a16="http://schemas.microsoft.com/office/drawing/2014/main" id="{0E5C8807-D055-C649-912E-37908B9D722E}"/>
              </a:ext>
            </a:extLst>
          </p:cNvPr>
          <p:cNvSpPr/>
          <p:nvPr/>
        </p:nvSpPr>
        <p:spPr>
          <a:xfrm>
            <a:off x="3568872" y="3929958"/>
            <a:ext cx="432000" cy="4320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r>
              <a:rPr lang="en-US" sz="1050" dirty="0">
                <a:solidFill>
                  <a:srgbClr val="FFFFFF"/>
                </a:solidFill>
                <a:latin typeface="Open Sans Light"/>
              </a:rPr>
              <a:t>1</a:t>
            </a:r>
          </a:p>
        </p:txBody>
      </p:sp>
      <p:sp>
        <p:nvSpPr>
          <p:cNvPr id="50" name="Rectangle: Rounded Corners 41">
            <a:extLst>
              <a:ext uri="{FF2B5EF4-FFF2-40B4-BE49-F238E27FC236}">
                <a16:creationId xmlns:a16="http://schemas.microsoft.com/office/drawing/2014/main" id="{49427B7C-289A-9F4E-ABC3-9A3AAF940FED}"/>
              </a:ext>
            </a:extLst>
          </p:cNvPr>
          <p:cNvSpPr/>
          <p:nvPr/>
        </p:nvSpPr>
        <p:spPr>
          <a:xfrm>
            <a:off x="4451195" y="3948136"/>
            <a:ext cx="432000" cy="4320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r>
              <a:rPr lang="en-US" sz="1050" dirty="0">
                <a:solidFill>
                  <a:srgbClr val="FFFFFF"/>
                </a:solidFill>
                <a:latin typeface="Open Sans Light"/>
              </a:rPr>
              <a:t>2</a:t>
            </a:r>
          </a:p>
        </p:txBody>
      </p:sp>
      <p:cxnSp>
        <p:nvCxnSpPr>
          <p:cNvPr id="39" name="Connector: Elbow 8">
            <a:extLst>
              <a:ext uri="{FF2B5EF4-FFF2-40B4-BE49-F238E27FC236}">
                <a16:creationId xmlns:a16="http://schemas.microsoft.com/office/drawing/2014/main" id="{1826BBEE-2BD8-C345-9775-B719387667FA}"/>
              </a:ext>
            </a:extLst>
          </p:cNvPr>
          <p:cNvCxnSpPr>
            <a:cxnSpLocks/>
          </p:cNvCxnSpPr>
          <p:nvPr/>
        </p:nvCxnSpPr>
        <p:spPr>
          <a:xfrm rot="5400000">
            <a:off x="3816230" y="3525155"/>
            <a:ext cx="369284" cy="440325"/>
          </a:xfrm>
          <a:prstGeom prst="curvedConnector3">
            <a:avLst>
              <a:gd name="adj1" fmla="val 50000"/>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0" name="Connector: Elbow 8">
            <a:extLst>
              <a:ext uri="{FF2B5EF4-FFF2-40B4-BE49-F238E27FC236}">
                <a16:creationId xmlns:a16="http://schemas.microsoft.com/office/drawing/2014/main" id="{8CC9382B-ED7A-2847-8F6F-4F01508C189A}"/>
              </a:ext>
            </a:extLst>
          </p:cNvPr>
          <p:cNvCxnSpPr>
            <a:cxnSpLocks/>
          </p:cNvCxnSpPr>
          <p:nvPr/>
        </p:nvCxnSpPr>
        <p:spPr>
          <a:xfrm rot="16200000" flipH="1">
            <a:off x="4262390" y="3540763"/>
            <a:ext cx="369284" cy="440325"/>
          </a:xfrm>
          <a:prstGeom prst="curvedConnector3">
            <a:avLst>
              <a:gd name="adj1" fmla="val 50000"/>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1" name="Rectangle: Rounded Corners 3">
            <a:extLst>
              <a:ext uri="{FF2B5EF4-FFF2-40B4-BE49-F238E27FC236}">
                <a16:creationId xmlns:a16="http://schemas.microsoft.com/office/drawing/2014/main" id="{DFF1482C-A815-C64D-A1CF-E0C58D0E11D1}"/>
              </a:ext>
            </a:extLst>
          </p:cNvPr>
          <p:cNvSpPr/>
          <p:nvPr/>
        </p:nvSpPr>
        <p:spPr>
          <a:xfrm>
            <a:off x="1612150" y="4895569"/>
            <a:ext cx="1445707" cy="36928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1050" dirty="0">
              <a:solidFill>
                <a:srgbClr val="FFFFFF"/>
              </a:solidFill>
              <a:latin typeface="Open Sans Light"/>
            </a:endParaRPr>
          </a:p>
        </p:txBody>
      </p:sp>
      <p:sp>
        <p:nvSpPr>
          <p:cNvPr id="52" name="Rectangle: Rounded Corners 32">
            <a:extLst>
              <a:ext uri="{FF2B5EF4-FFF2-40B4-BE49-F238E27FC236}">
                <a16:creationId xmlns:a16="http://schemas.microsoft.com/office/drawing/2014/main" id="{7BAE95D0-6B25-CA4C-916F-F91CDA4C3068}"/>
              </a:ext>
            </a:extLst>
          </p:cNvPr>
          <p:cNvSpPr/>
          <p:nvPr/>
        </p:nvSpPr>
        <p:spPr>
          <a:xfrm>
            <a:off x="1962240" y="5496389"/>
            <a:ext cx="565057" cy="36928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1050" dirty="0">
              <a:solidFill>
                <a:srgbClr val="FFFFFF"/>
              </a:solidFill>
              <a:latin typeface="Open Sans Light"/>
            </a:endParaRPr>
          </a:p>
        </p:txBody>
      </p:sp>
      <p:sp>
        <p:nvSpPr>
          <p:cNvPr id="53" name="Rectangle: Rounded Corners 40">
            <a:extLst>
              <a:ext uri="{FF2B5EF4-FFF2-40B4-BE49-F238E27FC236}">
                <a16:creationId xmlns:a16="http://schemas.microsoft.com/office/drawing/2014/main" id="{D3BBF567-F7C6-3C46-9F10-D4C940D5B28A}"/>
              </a:ext>
            </a:extLst>
          </p:cNvPr>
          <p:cNvSpPr/>
          <p:nvPr/>
        </p:nvSpPr>
        <p:spPr>
          <a:xfrm>
            <a:off x="1962240" y="6097209"/>
            <a:ext cx="432000" cy="4320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1050" dirty="0">
              <a:solidFill>
                <a:srgbClr val="FFFFFF"/>
              </a:solidFill>
              <a:latin typeface="Open Sans Light"/>
            </a:endParaRPr>
          </a:p>
        </p:txBody>
      </p:sp>
      <p:sp>
        <p:nvSpPr>
          <p:cNvPr id="11" name="TextBox 10">
            <a:extLst>
              <a:ext uri="{FF2B5EF4-FFF2-40B4-BE49-F238E27FC236}">
                <a16:creationId xmlns:a16="http://schemas.microsoft.com/office/drawing/2014/main" id="{EE5AA2C2-EC36-8A4A-99ED-CB6C5E824AC0}"/>
              </a:ext>
            </a:extLst>
          </p:cNvPr>
          <p:cNvSpPr txBox="1"/>
          <p:nvPr/>
        </p:nvSpPr>
        <p:spPr>
          <a:xfrm>
            <a:off x="400594" y="4895569"/>
            <a:ext cx="1103187" cy="369332"/>
          </a:xfrm>
          <a:prstGeom prst="rect">
            <a:avLst/>
          </a:prstGeom>
          <a:noFill/>
        </p:spPr>
        <p:txBody>
          <a:bodyPr wrap="none" rtlCol="0">
            <a:spAutoFit/>
          </a:bodyPr>
          <a:lstStyle/>
          <a:p>
            <a:r>
              <a:rPr lang="en-US" dirty="0"/>
              <a:t>Category</a:t>
            </a:r>
          </a:p>
        </p:txBody>
      </p:sp>
      <p:sp>
        <p:nvSpPr>
          <p:cNvPr id="55" name="TextBox 54">
            <a:extLst>
              <a:ext uri="{FF2B5EF4-FFF2-40B4-BE49-F238E27FC236}">
                <a16:creationId xmlns:a16="http://schemas.microsoft.com/office/drawing/2014/main" id="{33B513D6-1CEE-B247-A7A5-914D3098A4D0}"/>
              </a:ext>
            </a:extLst>
          </p:cNvPr>
          <p:cNvSpPr txBox="1"/>
          <p:nvPr/>
        </p:nvSpPr>
        <p:spPr>
          <a:xfrm>
            <a:off x="400594" y="5496365"/>
            <a:ext cx="1561646" cy="369332"/>
          </a:xfrm>
          <a:prstGeom prst="rect">
            <a:avLst/>
          </a:prstGeom>
          <a:noFill/>
        </p:spPr>
        <p:txBody>
          <a:bodyPr wrap="none" rtlCol="0">
            <a:spAutoFit/>
          </a:bodyPr>
          <a:lstStyle/>
          <a:p>
            <a:r>
              <a:rPr lang="en-US" dirty="0"/>
              <a:t>Sub Category</a:t>
            </a:r>
          </a:p>
        </p:txBody>
      </p:sp>
      <p:sp>
        <p:nvSpPr>
          <p:cNvPr id="60" name="TextBox 59">
            <a:extLst>
              <a:ext uri="{FF2B5EF4-FFF2-40B4-BE49-F238E27FC236}">
                <a16:creationId xmlns:a16="http://schemas.microsoft.com/office/drawing/2014/main" id="{7BE0E0D9-2FFB-A045-AFA4-F16025CF1E3E}"/>
              </a:ext>
            </a:extLst>
          </p:cNvPr>
          <p:cNvSpPr txBox="1"/>
          <p:nvPr/>
        </p:nvSpPr>
        <p:spPr>
          <a:xfrm>
            <a:off x="400594" y="6097161"/>
            <a:ext cx="999184" cy="369332"/>
          </a:xfrm>
          <a:prstGeom prst="rect">
            <a:avLst/>
          </a:prstGeom>
          <a:noFill/>
        </p:spPr>
        <p:txBody>
          <a:bodyPr wrap="none" rtlCol="0">
            <a:spAutoFit/>
          </a:bodyPr>
          <a:lstStyle/>
          <a:p>
            <a:r>
              <a:rPr lang="en-US" dirty="0"/>
              <a:t>Product</a:t>
            </a:r>
          </a:p>
        </p:txBody>
      </p:sp>
      <p:sp>
        <p:nvSpPr>
          <p:cNvPr id="13" name="TextBox 12">
            <a:extLst>
              <a:ext uri="{FF2B5EF4-FFF2-40B4-BE49-F238E27FC236}">
                <a16:creationId xmlns:a16="http://schemas.microsoft.com/office/drawing/2014/main" id="{84675231-677A-0A47-97D8-ECE6FA5CD550}"/>
              </a:ext>
            </a:extLst>
          </p:cNvPr>
          <p:cNvSpPr txBox="1"/>
          <p:nvPr/>
        </p:nvSpPr>
        <p:spPr>
          <a:xfrm>
            <a:off x="5159891" y="4530656"/>
            <a:ext cx="3858942" cy="2125518"/>
          </a:xfrm>
          <a:prstGeom prst="rect">
            <a:avLst/>
          </a:prstGeom>
          <a:noFill/>
        </p:spPr>
        <p:txBody>
          <a:bodyPr wrap="none" rtlCol="0">
            <a:spAutoFit/>
          </a:bodyPr>
          <a:lstStyle/>
          <a:p>
            <a:pPr>
              <a:lnSpc>
                <a:spcPct val="150000"/>
              </a:lnSpc>
            </a:pP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Distance (Hops) from Homepage:</a:t>
            </a:r>
            <a:endParaRPr lang="en-US" dirty="0"/>
          </a:p>
          <a:p>
            <a:pPr>
              <a:lnSpc>
                <a:spcPct val="150000"/>
              </a:lnSpc>
            </a:pPr>
            <a:r>
              <a:rPr lang="en-US" b="1" dirty="0"/>
              <a:t>Category B 		</a:t>
            </a:r>
            <a:r>
              <a:rPr lang="en-US" dirty="0"/>
              <a:t>1 hop</a:t>
            </a:r>
          </a:p>
          <a:p>
            <a:pPr>
              <a:lnSpc>
                <a:spcPct val="150000"/>
              </a:lnSpc>
            </a:pPr>
            <a:r>
              <a:rPr lang="en-US" b="1" dirty="0"/>
              <a:t>Sub Category A 	</a:t>
            </a:r>
            <a:r>
              <a:rPr lang="en-US" dirty="0"/>
              <a:t>2 hops</a:t>
            </a:r>
          </a:p>
          <a:p>
            <a:pPr>
              <a:lnSpc>
                <a:spcPct val="150000"/>
              </a:lnSpc>
            </a:pPr>
            <a:r>
              <a:rPr lang="en-US" b="1" dirty="0"/>
              <a:t>Product 2 		</a:t>
            </a:r>
            <a:r>
              <a:rPr lang="en-US" dirty="0"/>
              <a:t>3 hops</a:t>
            </a:r>
          </a:p>
          <a:p>
            <a:pPr>
              <a:lnSpc>
                <a:spcPct val="150000"/>
              </a:lnSpc>
            </a:pPr>
            <a:r>
              <a:rPr lang="en-US" b="1" dirty="0"/>
              <a:t>Product 3 		</a:t>
            </a:r>
            <a:r>
              <a:rPr lang="en-US" dirty="0"/>
              <a:t>2 hops</a:t>
            </a:r>
          </a:p>
        </p:txBody>
      </p:sp>
    </p:spTree>
    <p:extLst>
      <p:ext uri="{BB962C8B-B14F-4D97-AF65-F5344CB8AC3E}">
        <p14:creationId xmlns:p14="http://schemas.microsoft.com/office/powerpoint/2010/main" val="11400356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
                                        <p:tgtEl>
                                          <p:spTgt spid="2"/>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300"/>
                                        <p:tgtEl>
                                          <p:spTgt spid="12"/>
                                        </p:tgtEl>
                                      </p:cBhvr>
                                    </p:animEffect>
                                  </p:childTnLst>
                                </p:cTn>
                              </p:par>
                              <p:par>
                                <p:cTn id="15" presetID="10" presetClass="entr" presetSubtype="0" fill="hold" grpId="0" nodeType="withEffect">
                                  <p:stCondLst>
                                    <p:cond delay="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childTnLst>
                                </p:cTn>
                              </p:par>
                              <p:par>
                                <p:cTn id="18" presetID="22" presetClass="entr" presetSubtype="1" fill="hold" nodeType="withEffect">
                                  <p:stCondLst>
                                    <p:cond delay="40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300"/>
                                        <p:tgtEl>
                                          <p:spTgt spid="35"/>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300"/>
                                        <p:tgtEl>
                                          <p:spTgt spid="33"/>
                                        </p:tgtEl>
                                      </p:cBhvr>
                                    </p:animEffect>
                                  </p:childTnLst>
                                </p:cTn>
                              </p:par>
                              <p:par>
                                <p:cTn id="24" presetID="22" presetClass="entr" presetSubtype="1" fill="hold" nodeType="withEffect">
                                  <p:stCondLst>
                                    <p:cond delay="600"/>
                                  </p:stCondLst>
                                  <p:childTnLst>
                                    <p:set>
                                      <p:cBhvr>
                                        <p:cTn id="25" dur="1" fill="hold">
                                          <p:stCondLst>
                                            <p:cond delay="0"/>
                                          </p:stCondLst>
                                        </p:cTn>
                                        <p:tgtEl>
                                          <p:spTgt spid="36"/>
                                        </p:tgtEl>
                                        <p:attrNameLst>
                                          <p:attrName>style.visibility</p:attrName>
                                        </p:attrNameLst>
                                      </p:cBhvr>
                                      <p:to>
                                        <p:strVal val="visible"/>
                                      </p:to>
                                    </p:set>
                                    <p:animEffect transition="in" filter="wipe(up)">
                                      <p:cBhvr>
                                        <p:cTn id="26" dur="300"/>
                                        <p:tgtEl>
                                          <p:spTgt spid="36"/>
                                        </p:tgtEl>
                                      </p:cBhvr>
                                    </p:animEffect>
                                  </p:childTnLst>
                                </p:cTn>
                              </p:par>
                              <p:par>
                                <p:cTn id="27" presetID="10" presetClass="entr" presetSubtype="0" fill="hold" grpId="0" nodeType="withEffect">
                                  <p:stCondLst>
                                    <p:cond delay="70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300"/>
                                        <p:tgtEl>
                                          <p:spTgt spid="34"/>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300"/>
                                        <p:tgtEl>
                                          <p:spTgt spid="15"/>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300"/>
                                        <p:tgtEl>
                                          <p:spTgt spid="5"/>
                                        </p:tgtEl>
                                      </p:cBhvr>
                                    </p:animEffect>
                                  </p:childTnLst>
                                </p:cTn>
                              </p:par>
                              <p:par>
                                <p:cTn id="37" presetID="22" presetClass="entr" presetSubtype="1" fill="hold" nodeType="withEffect">
                                  <p:stCondLst>
                                    <p:cond delay="400"/>
                                  </p:stCondLst>
                                  <p:childTnLst>
                                    <p:set>
                                      <p:cBhvr>
                                        <p:cTn id="38" dur="1" fill="hold">
                                          <p:stCondLst>
                                            <p:cond delay="0"/>
                                          </p:stCondLst>
                                        </p:cTn>
                                        <p:tgtEl>
                                          <p:spTgt spid="43"/>
                                        </p:tgtEl>
                                        <p:attrNameLst>
                                          <p:attrName>style.visibility</p:attrName>
                                        </p:attrNameLst>
                                      </p:cBhvr>
                                      <p:to>
                                        <p:strVal val="visible"/>
                                      </p:to>
                                    </p:set>
                                    <p:animEffect transition="in" filter="wipe(up)">
                                      <p:cBhvr>
                                        <p:cTn id="39" dur="300"/>
                                        <p:tgtEl>
                                          <p:spTgt spid="43"/>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300"/>
                                        <p:tgtEl>
                                          <p:spTgt spid="41"/>
                                        </p:tgtEl>
                                      </p:cBhvr>
                                    </p:animEffect>
                                  </p:childTnLst>
                                </p:cTn>
                              </p:par>
                              <p:par>
                                <p:cTn id="43" presetID="22" presetClass="entr" presetSubtype="1" fill="hold" nodeType="withEffect">
                                  <p:stCondLst>
                                    <p:cond delay="60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300"/>
                                        <p:tgtEl>
                                          <p:spTgt spid="44"/>
                                        </p:tgtEl>
                                      </p:cBhvr>
                                    </p:animEffect>
                                  </p:childTnLst>
                                </p:cTn>
                              </p:par>
                              <p:par>
                                <p:cTn id="46" presetID="10" presetClass="entr" presetSubtype="0" fill="hold" grpId="0" nodeType="withEffect">
                                  <p:stCondLst>
                                    <p:cond delay="70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300"/>
                                        <p:tgtEl>
                                          <p:spTgt spid="42"/>
                                        </p:tgtEl>
                                      </p:cBhvr>
                                    </p:animEffect>
                                  </p:childTnLst>
                                </p:cTn>
                              </p:par>
                              <p:par>
                                <p:cTn id="49" presetID="22" presetClass="entr" presetSubtype="1" fill="hold" nodeType="withEffect">
                                  <p:stCondLst>
                                    <p:cond delay="400"/>
                                  </p:stCondLst>
                                  <p:childTnLst>
                                    <p:set>
                                      <p:cBhvr>
                                        <p:cTn id="50" dur="1" fill="hold">
                                          <p:stCondLst>
                                            <p:cond delay="0"/>
                                          </p:stCondLst>
                                        </p:cTn>
                                        <p:tgtEl>
                                          <p:spTgt spid="39"/>
                                        </p:tgtEl>
                                        <p:attrNameLst>
                                          <p:attrName>style.visibility</p:attrName>
                                        </p:attrNameLst>
                                      </p:cBhvr>
                                      <p:to>
                                        <p:strVal val="visible"/>
                                      </p:to>
                                    </p:set>
                                    <p:animEffect transition="in" filter="wipe(up)">
                                      <p:cBhvr>
                                        <p:cTn id="51" dur="300"/>
                                        <p:tgtEl>
                                          <p:spTgt spid="39"/>
                                        </p:tgtEl>
                                      </p:cBhvr>
                                    </p:animEffect>
                                  </p:childTnLst>
                                </p:cTn>
                              </p:par>
                              <p:par>
                                <p:cTn id="52" presetID="22" presetClass="entr" presetSubtype="1" fill="hold" nodeType="withEffect">
                                  <p:stCondLst>
                                    <p:cond delay="600"/>
                                  </p:stCondLst>
                                  <p:childTnLst>
                                    <p:set>
                                      <p:cBhvr>
                                        <p:cTn id="53" dur="1" fill="hold">
                                          <p:stCondLst>
                                            <p:cond delay="0"/>
                                          </p:stCondLst>
                                        </p:cTn>
                                        <p:tgtEl>
                                          <p:spTgt spid="40"/>
                                        </p:tgtEl>
                                        <p:attrNameLst>
                                          <p:attrName>style.visibility</p:attrName>
                                        </p:attrNameLst>
                                      </p:cBhvr>
                                      <p:to>
                                        <p:strVal val="visible"/>
                                      </p:to>
                                    </p:set>
                                    <p:animEffect transition="in" filter="wipe(up)">
                                      <p:cBhvr>
                                        <p:cTn id="54" dur="300"/>
                                        <p:tgtEl>
                                          <p:spTgt spid="40"/>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300"/>
                                        <p:tgtEl>
                                          <p:spTgt spid="49"/>
                                        </p:tgtEl>
                                      </p:cBhvr>
                                    </p:animEffect>
                                  </p:childTnLst>
                                </p:cTn>
                              </p:par>
                              <p:par>
                                <p:cTn id="58" presetID="10" presetClass="entr" presetSubtype="0" fill="hold" grpId="0" nodeType="withEffect">
                                  <p:stCondLst>
                                    <p:cond delay="70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300"/>
                                        <p:tgtEl>
                                          <p:spTgt spid="50"/>
                                        </p:tgtEl>
                                      </p:cBhvr>
                                    </p:animEffect>
                                  </p:childTnLst>
                                </p:cTn>
                              </p:par>
                              <p:par>
                                <p:cTn id="61" presetID="10" presetClass="entr" presetSubtype="0" fill="hold" grpId="0" nodeType="withEffect">
                                  <p:stCondLst>
                                    <p:cond delay="30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300"/>
                                        <p:tgtEl>
                                          <p:spTgt spid="51"/>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300"/>
                                        <p:tgtEl>
                                          <p:spTgt spid="11"/>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300"/>
                                        <p:tgtEl>
                                          <p:spTgt spid="52"/>
                                        </p:tgtEl>
                                      </p:cBhvr>
                                    </p:animEffect>
                                  </p:childTnLst>
                                </p:cTn>
                              </p:par>
                              <p:par>
                                <p:cTn id="70" presetID="10" presetClass="entr" presetSubtype="0" fill="hold" grpId="0" nodeType="withEffect">
                                  <p:stCondLst>
                                    <p:cond delay="30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300"/>
                                        <p:tgtEl>
                                          <p:spTgt spid="55"/>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300"/>
                                        <p:tgtEl>
                                          <p:spTgt spid="5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fade">
                                      <p:cBhvr>
                                        <p:cTn id="78" dur="300"/>
                                        <p:tgtEl>
                                          <p:spTgt spid="60"/>
                                        </p:tgtEl>
                                      </p:cBhvr>
                                    </p:animEffect>
                                  </p:childTnLst>
                                </p:cTn>
                              </p:par>
                              <p:par>
                                <p:cTn id="79" presetID="10" presetClass="entr" presetSubtype="0" fill="hold" grpId="0" nodeType="withEffect">
                                  <p:stCondLst>
                                    <p:cond delay="30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33" grpId="0" animBg="1"/>
      <p:bldP spid="34" grpId="0" animBg="1"/>
      <p:bldP spid="41" grpId="0" animBg="1"/>
      <p:bldP spid="42" grpId="0" animBg="1"/>
      <p:bldP spid="38" grpId="0"/>
      <p:bldP spid="49" grpId="0" animBg="1"/>
      <p:bldP spid="50" grpId="0" animBg="1"/>
      <p:bldP spid="51" grpId="0" animBg="1"/>
      <p:bldP spid="52" grpId="0" animBg="1"/>
      <p:bldP spid="53" grpId="0" animBg="1"/>
      <p:bldP spid="11" grpId="0"/>
      <p:bldP spid="55" grpId="0"/>
      <p:bldP spid="6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61" name="Straight Connector 160">
            <a:extLst>
              <a:ext uri="{FF2B5EF4-FFF2-40B4-BE49-F238E27FC236}">
                <a16:creationId xmlns:a16="http://schemas.microsoft.com/office/drawing/2014/main" id="{35E5BE18-1E07-F443-B868-2AE74AEE0359}"/>
              </a:ext>
            </a:extLst>
          </p:cNvPr>
          <p:cNvCxnSpPr>
            <a:cxnSpLocks/>
          </p:cNvCxnSpPr>
          <p:nvPr/>
        </p:nvCxnSpPr>
        <p:spPr>
          <a:xfrm flipV="1">
            <a:off x="3213114" y="3509376"/>
            <a:ext cx="734134" cy="1147302"/>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7778F9D-A9C2-644E-928C-21D2F73E83A3}"/>
              </a:ext>
            </a:extLst>
          </p:cNvPr>
          <p:cNvCxnSpPr>
            <a:cxnSpLocks/>
          </p:cNvCxnSpPr>
          <p:nvPr/>
        </p:nvCxnSpPr>
        <p:spPr>
          <a:xfrm flipH="1" flipV="1">
            <a:off x="6485440" y="4325788"/>
            <a:ext cx="307864" cy="1612667"/>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F91FD83-B6C4-A74B-B0CF-0748DAA13ECA}"/>
              </a:ext>
            </a:extLst>
          </p:cNvPr>
          <p:cNvCxnSpPr>
            <a:cxnSpLocks/>
          </p:cNvCxnSpPr>
          <p:nvPr/>
        </p:nvCxnSpPr>
        <p:spPr>
          <a:xfrm flipH="1">
            <a:off x="6800671" y="5089049"/>
            <a:ext cx="1270980" cy="832173"/>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B0CAFFC-A7C4-C44E-AAD8-43473B195F3C}"/>
              </a:ext>
            </a:extLst>
          </p:cNvPr>
          <p:cNvCxnSpPr>
            <a:cxnSpLocks/>
          </p:cNvCxnSpPr>
          <p:nvPr/>
        </p:nvCxnSpPr>
        <p:spPr>
          <a:xfrm flipV="1">
            <a:off x="4036752" y="1775996"/>
            <a:ext cx="487604" cy="1127526"/>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1717653" y="2600857"/>
            <a:ext cx="2231327" cy="842146"/>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3895627" y="3401541"/>
            <a:ext cx="2560944" cy="885457"/>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407113" y="4278980"/>
            <a:ext cx="1709021" cy="794062"/>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6456571" y="3642487"/>
            <a:ext cx="1779296" cy="683300"/>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6480827" y="3273804"/>
            <a:ext cx="654198" cy="1011276"/>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6063010" y="2973486"/>
            <a:ext cx="398173" cy="1311593"/>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flipH="1">
            <a:off x="1689574" y="2613950"/>
            <a:ext cx="23239" cy="2023566"/>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31630" y="2613949"/>
            <a:ext cx="881180" cy="924677"/>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50841" y="2097057"/>
            <a:ext cx="1166811" cy="543376"/>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07969" y="1414609"/>
            <a:ext cx="9683" cy="1184629"/>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82899" y="1411793"/>
            <a:ext cx="906674" cy="118906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717652" y="1896377"/>
            <a:ext cx="668415" cy="704480"/>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3056467" y="2534485"/>
            <a:ext cx="1785025" cy="1785023"/>
            <a:chOff x="4075026" y="2236157"/>
            <a:chExt cx="2380343" cy="2380341"/>
          </a:xfrm>
        </p:grpSpPr>
        <p:sp>
          <p:nvSpPr>
            <p:cNvPr id="80" name="Oval 79"/>
            <p:cNvSpPr/>
            <p:nvPr/>
          </p:nvSpPr>
          <p:spPr>
            <a:xfrm>
              <a:off x="4075026" y="2236157"/>
              <a:ext cx="2380343" cy="2380341"/>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183225" y="2354714"/>
              <a:ext cx="2163948" cy="21639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94010" y="3037739"/>
              <a:ext cx="1942373" cy="800323"/>
            </a:xfrm>
            <a:prstGeom prst="rect">
              <a:avLst/>
            </a:prstGeom>
          </p:spPr>
          <p:txBody>
            <a:bodyPr>
              <a:spAutoFit/>
            </a:bodyPr>
            <a:lstStyle/>
            <a:p>
              <a:pPr algn="ctr"/>
              <a:r>
                <a:rPr lang="en-US" sz="3300" dirty="0">
                  <a:solidFill>
                    <a:srgbClr val="FBFBFB"/>
                  </a:solidFill>
                  <a:latin typeface="dt-business-08" panose="02000509000000000000" pitchFamily="49" charset="0"/>
                  <a:cs typeface="Arial" panose="020B0604020202020204" pitchFamily="34" charset="0"/>
                </a:rPr>
                <a:t>Seed</a:t>
              </a:r>
              <a:endParaRPr lang="en-US" sz="2100" dirty="0">
                <a:solidFill>
                  <a:srgbClr val="FBFBFB"/>
                </a:solidFill>
              </a:endParaRPr>
            </a:p>
          </p:txBody>
        </p:sp>
      </p:grpSp>
      <p:grpSp>
        <p:nvGrpSpPr>
          <p:cNvPr id="10" name="Group 9"/>
          <p:cNvGrpSpPr/>
          <p:nvPr/>
        </p:nvGrpSpPr>
        <p:grpSpPr>
          <a:xfrm>
            <a:off x="1213853" y="2097057"/>
            <a:ext cx="1007600" cy="1007600"/>
            <a:chOff x="4655892" y="1988893"/>
            <a:chExt cx="2880215" cy="2880215"/>
          </a:xfrm>
        </p:grpSpPr>
        <p:sp>
          <p:nvSpPr>
            <p:cNvPr id="11" name="Oval 10"/>
            <p:cNvSpPr/>
            <p:nvPr/>
          </p:nvSpPr>
          <p:spPr>
            <a:xfrm>
              <a:off x="4655892" y="1988893"/>
              <a:ext cx="2880215" cy="28802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p:cNvSpPr/>
            <p:nvPr/>
          </p:nvSpPr>
          <p:spPr>
            <a:xfrm>
              <a:off x="4994969" y="2888397"/>
              <a:ext cx="2136613" cy="1055732"/>
            </a:xfrm>
            <a:prstGeom prst="rect">
              <a:avLst/>
            </a:prstGeom>
          </p:spPr>
          <p:txBody>
            <a:bodyPr>
              <a:spAutoFit/>
            </a:bodyPr>
            <a:lstStyle/>
            <a:p>
              <a:pPr algn="ctr"/>
              <a:r>
                <a:rPr lang="en-US" dirty="0">
                  <a:solidFill>
                    <a:srgbClr val="FBFBFB"/>
                  </a:solidFill>
                  <a:latin typeface="dt-business-01" panose="02000509000000000000" pitchFamily="49" charset="0"/>
                  <a:cs typeface="Arial" panose="020B0604020202020204" pitchFamily="34" charset="0"/>
                </a:rPr>
                <a:t>Seed</a:t>
              </a:r>
              <a:endParaRPr lang="en-US" sz="900" dirty="0">
                <a:solidFill>
                  <a:srgbClr val="FBFBFB"/>
                </a:solidFill>
              </a:endParaRPr>
            </a:p>
          </p:txBody>
        </p:sp>
      </p:grpSp>
      <p:sp>
        <p:nvSpPr>
          <p:cNvPr id="14" name="Oval 13"/>
          <p:cNvSpPr/>
          <p:nvPr/>
        </p:nvSpPr>
        <p:spPr>
          <a:xfrm>
            <a:off x="2172406" y="1669736"/>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17" name="Oval 16"/>
          <p:cNvSpPr/>
          <p:nvPr/>
        </p:nvSpPr>
        <p:spPr>
          <a:xfrm>
            <a:off x="1373552" y="1070507"/>
            <a:ext cx="688204" cy="688204"/>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0" name="Oval 19"/>
          <p:cNvSpPr/>
          <p:nvPr/>
        </p:nvSpPr>
        <p:spPr>
          <a:xfrm>
            <a:off x="337181" y="1896378"/>
            <a:ext cx="427321" cy="621430"/>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3" name="Oval 22"/>
          <p:cNvSpPr/>
          <p:nvPr/>
        </p:nvSpPr>
        <p:spPr>
          <a:xfrm>
            <a:off x="459450" y="1039546"/>
            <a:ext cx="688204" cy="7364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26" name="Oval 25"/>
          <p:cNvSpPr/>
          <p:nvPr/>
        </p:nvSpPr>
        <p:spPr>
          <a:xfrm>
            <a:off x="573103" y="3266140"/>
            <a:ext cx="517058" cy="572530"/>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9" name="Oval 28"/>
          <p:cNvSpPr/>
          <p:nvPr/>
        </p:nvSpPr>
        <p:spPr>
          <a:xfrm>
            <a:off x="1431045" y="4099558"/>
            <a:ext cx="517058" cy="517058"/>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grpSp>
        <p:nvGrpSpPr>
          <p:cNvPr id="47" name="Group 46"/>
          <p:cNvGrpSpPr/>
          <p:nvPr/>
        </p:nvGrpSpPr>
        <p:grpSpPr>
          <a:xfrm>
            <a:off x="5846973" y="3677399"/>
            <a:ext cx="1219196" cy="1219197"/>
            <a:chOff x="4655892" y="1988893"/>
            <a:chExt cx="2880215" cy="2880215"/>
          </a:xfrm>
        </p:grpSpPr>
        <p:sp>
          <p:nvSpPr>
            <p:cNvPr id="48" name="Oval 47"/>
            <p:cNvSpPr/>
            <p:nvPr/>
          </p:nvSpPr>
          <p:spPr>
            <a:xfrm>
              <a:off x="4655892" y="1988893"/>
              <a:ext cx="2880215" cy="28802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Rectangle 48"/>
            <p:cNvSpPr/>
            <p:nvPr/>
          </p:nvSpPr>
          <p:spPr>
            <a:xfrm>
              <a:off x="4803348" y="2899010"/>
              <a:ext cx="2585301" cy="1199693"/>
            </a:xfrm>
            <a:prstGeom prst="rect">
              <a:avLst/>
            </a:prstGeom>
          </p:spPr>
          <p:txBody>
            <a:bodyPr>
              <a:spAutoFit/>
            </a:bodyPr>
            <a:lstStyle/>
            <a:p>
              <a:pPr algn="ctr"/>
              <a:r>
                <a:rPr lang="en-US" sz="2700" dirty="0">
                  <a:solidFill>
                    <a:srgbClr val="FBFBFB"/>
                  </a:solidFill>
                  <a:latin typeface="dt-business-06" panose="02000509000000000000" pitchFamily="49" charset="0"/>
                  <a:cs typeface="Arial" panose="020B0604020202020204" pitchFamily="34" charset="0"/>
                </a:rPr>
                <a:t>Seed</a:t>
              </a:r>
              <a:endParaRPr lang="en-US" sz="1350" dirty="0">
                <a:solidFill>
                  <a:srgbClr val="FBFBFB"/>
                </a:solidFill>
              </a:endParaRPr>
            </a:p>
          </p:txBody>
        </p:sp>
      </p:grpSp>
      <p:sp>
        <p:nvSpPr>
          <p:cNvPr id="53" name="Oval 52"/>
          <p:cNvSpPr/>
          <p:nvPr/>
        </p:nvSpPr>
        <p:spPr>
          <a:xfrm>
            <a:off x="5718909" y="2615994"/>
            <a:ext cx="688204" cy="688204"/>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59" name="Oval 58"/>
          <p:cNvSpPr/>
          <p:nvPr/>
        </p:nvSpPr>
        <p:spPr>
          <a:xfrm>
            <a:off x="6917852" y="3052478"/>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71" name="Oval 70"/>
          <p:cNvSpPr/>
          <p:nvPr/>
        </p:nvSpPr>
        <p:spPr>
          <a:xfrm>
            <a:off x="7950050" y="3030485"/>
            <a:ext cx="916001" cy="915999"/>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grpSp>
        <p:nvGrpSpPr>
          <p:cNvPr id="73" name="Group 72"/>
          <p:cNvGrpSpPr/>
          <p:nvPr/>
        </p:nvGrpSpPr>
        <p:grpSpPr>
          <a:xfrm>
            <a:off x="7618985" y="4656678"/>
            <a:ext cx="994871" cy="832728"/>
            <a:chOff x="3807311" y="2301406"/>
            <a:chExt cx="4580018" cy="3833577"/>
          </a:xfrm>
        </p:grpSpPr>
        <p:sp>
          <p:nvSpPr>
            <p:cNvPr id="74" name="Oval 73"/>
            <p:cNvSpPr/>
            <p:nvPr/>
          </p:nvSpPr>
          <p:spPr>
            <a:xfrm>
              <a:off x="4179215" y="2301406"/>
              <a:ext cx="3833572" cy="383357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75" name="Rectangle 74"/>
            <p:cNvSpPr/>
            <p:nvPr/>
          </p:nvSpPr>
          <p:spPr>
            <a:xfrm>
              <a:off x="3807311" y="3654281"/>
              <a:ext cx="4580018" cy="1275203"/>
            </a:xfrm>
            <a:prstGeom prst="rect">
              <a:avLst/>
            </a:prstGeom>
          </p:spPr>
          <p:txBody>
            <a:bodyPr>
              <a:spAutoFit/>
            </a:bodyPr>
            <a:lstStyle/>
            <a:p>
              <a:pPr algn="ctr"/>
              <a:r>
                <a:rPr lang="en-US" sz="1200" b="1" dirty="0">
                  <a:solidFill>
                    <a:srgbClr val="FBFBFB"/>
                  </a:solidFill>
                  <a:cs typeface="Arial" panose="020B0604020202020204" pitchFamily="34" charset="0"/>
                </a:rPr>
                <a:t>Seed</a:t>
              </a:r>
              <a:endParaRPr lang="en-US" sz="750" b="1" dirty="0">
                <a:solidFill>
                  <a:srgbClr val="FBFBFB"/>
                </a:solidFill>
              </a:endParaRPr>
            </a:p>
          </p:txBody>
        </p:sp>
      </p:grpSp>
      <p:sp>
        <p:nvSpPr>
          <p:cNvPr id="56" name="Rectangle 55">
            <a:extLst>
              <a:ext uri="{FF2B5EF4-FFF2-40B4-BE49-F238E27FC236}">
                <a16:creationId xmlns:a16="http://schemas.microsoft.com/office/drawing/2014/main" id="{9EB25C9F-B699-E04C-84DB-794EDAC05BF9}"/>
              </a:ext>
            </a:extLst>
          </p:cNvPr>
          <p:cNvSpPr/>
          <p:nvPr/>
        </p:nvSpPr>
        <p:spPr>
          <a:xfrm>
            <a:off x="229445" y="154480"/>
            <a:ext cx="4552635" cy="461665"/>
          </a:xfrm>
          <a:prstGeom prst="rect">
            <a:avLst/>
          </a:prstGeom>
        </p:spPr>
        <p:txBody>
          <a:bodyPr wrap="square">
            <a:spAutoFit/>
          </a:bodyPr>
          <a:lstStyle/>
          <a:p>
            <a:r>
              <a:rPr lang="en-US" sz="2400" b="1" dirty="0">
                <a:solidFill>
                  <a:srgbClr val="1A1A1A"/>
                </a:solidFill>
                <a:latin typeface="futura-pt"/>
              </a:rPr>
              <a:t>Web link-graph Example :</a:t>
            </a:r>
          </a:p>
        </p:txBody>
      </p:sp>
      <p:cxnSp>
        <p:nvCxnSpPr>
          <p:cNvPr id="65" name="Straight Connector 64">
            <a:extLst>
              <a:ext uri="{FF2B5EF4-FFF2-40B4-BE49-F238E27FC236}">
                <a16:creationId xmlns:a16="http://schemas.microsoft.com/office/drawing/2014/main" id="{A5F63272-3522-274D-A0D2-DFDE14E8E8BA}"/>
              </a:ext>
            </a:extLst>
          </p:cNvPr>
          <p:cNvCxnSpPr>
            <a:cxnSpLocks/>
          </p:cNvCxnSpPr>
          <p:nvPr/>
        </p:nvCxnSpPr>
        <p:spPr>
          <a:xfrm flipV="1">
            <a:off x="1454284" y="4600241"/>
            <a:ext cx="238231" cy="598207"/>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94EE7BFC-A9A4-E044-AFD5-A266CF3D692B}"/>
              </a:ext>
            </a:extLst>
          </p:cNvPr>
          <p:cNvSpPr/>
          <p:nvPr/>
        </p:nvSpPr>
        <p:spPr>
          <a:xfrm>
            <a:off x="1200088" y="5089049"/>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81" name="Oval 80">
            <a:extLst>
              <a:ext uri="{FF2B5EF4-FFF2-40B4-BE49-F238E27FC236}">
                <a16:creationId xmlns:a16="http://schemas.microsoft.com/office/drawing/2014/main" id="{744CB95E-FAED-DE4F-ADCF-B9D1F5115593}"/>
              </a:ext>
            </a:extLst>
          </p:cNvPr>
          <p:cNvSpPr/>
          <p:nvPr/>
        </p:nvSpPr>
        <p:spPr>
          <a:xfrm>
            <a:off x="1415155" y="5889014"/>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84" name="Straight Connector 83">
            <a:extLst>
              <a:ext uri="{FF2B5EF4-FFF2-40B4-BE49-F238E27FC236}">
                <a16:creationId xmlns:a16="http://schemas.microsoft.com/office/drawing/2014/main" id="{16F4B214-1924-474A-B99E-C589E10A6693}"/>
              </a:ext>
            </a:extLst>
          </p:cNvPr>
          <p:cNvCxnSpPr>
            <a:cxnSpLocks/>
          </p:cNvCxnSpPr>
          <p:nvPr/>
        </p:nvCxnSpPr>
        <p:spPr>
          <a:xfrm flipH="1" flipV="1">
            <a:off x="1408784" y="5339226"/>
            <a:ext cx="181647" cy="644172"/>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9901E5B-0555-7B41-B493-14EDF22C4A99}"/>
              </a:ext>
            </a:extLst>
          </p:cNvPr>
          <p:cNvCxnSpPr>
            <a:cxnSpLocks/>
          </p:cNvCxnSpPr>
          <p:nvPr/>
        </p:nvCxnSpPr>
        <p:spPr>
          <a:xfrm flipV="1">
            <a:off x="616020" y="3642825"/>
            <a:ext cx="205648" cy="676683"/>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721ED943-D798-7A40-A52C-26B6041AFE61}"/>
              </a:ext>
            </a:extLst>
          </p:cNvPr>
          <p:cNvSpPr/>
          <p:nvPr/>
        </p:nvSpPr>
        <p:spPr>
          <a:xfrm>
            <a:off x="382061" y="4189295"/>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87" name="Straight Connector 86">
            <a:extLst>
              <a:ext uri="{FF2B5EF4-FFF2-40B4-BE49-F238E27FC236}">
                <a16:creationId xmlns:a16="http://schemas.microsoft.com/office/drawing/2014/main" id="{74511539-3759-484D-A52F-2B2A6CB4F752}"/>
              </a:ext>
            </a:extLst>
          </p:cNvPr>
          <p:cNvCxnSpPr>
            <a:cxnSpLocks/>
          </p:cNvCxnSpPr>
          <p:nvPr/>
        </p:nvCxnSpPr>
        <p:spPr>
          <a:xfrm flipV="1">
            <a:off x="1665383" y="1151521"/>
            <a:ext cx="1639754" cy="220524"/>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0247A0E3-F151-9A46-A4E6-067322BB3DA6}"/>
              </a:ext>
            </a:extLst>
          </p:cNvPr>
          <p:cNvSpPr/>
          <p:nvPr/>
        </p:nvSpPr>
        <p:spPr>
          <a:xfrm>
            <a:off x="3137606" y="840075"/>
            <a:ext cx="517058" cy="572530"/>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90" name="Oval 89">
            <a:extLst>
              <a:ext uri="{FF2B5EF4-FFF2-40B4-BE49-F238E27FC236}">
                <a16:creationId xmlns:a16="http://schemas.microsoft.com/office/drawing/2014/main" id="{50D5E0AA-34D7-D24C-BE24-C65138206F79}"/>
              </a:ext>
            </a:extLst>
          </p:cNvPr>
          <p:cNvSpPr/>
          <p:nvPr/>
        </p:nvSpPr>
        <p:spPr>
          <a:xfrm>
            <a:off x="4310695" y="1548882"/>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91" name="Oval 90">
            <a:extLst>
              <a:ext uri="{FF2B5EF4-FFF2-40B4-BE49-F238E27FC236}">
                <a16:creationId xmlns:a16="http://schemas.microsoft.com/office/drawing/2014/main" id="{BFC9EE72-BD3C-0F45-866C-56C13398CDB6}"/>
              </a:ext>
            </a:extLst>
          </p:cNvPr>
          <p:cNvSpPr/>
          <p:nvPr/>
        </p:nvSpPr>
        <p:spPr>
          <a:xfrm>
            <a:off x="5081428" y="1151521"/>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92" name="Straight Connector 91">
            <a:extLst>
              <a:ext uri="{FF2B5EF4-FFF2-40B4-BE49-F238E27FC236}">
                <a16:creationId xmlns:a16="http://schemas.microsoft.com/office/drawing/2014/main" id="{AA565004-6DEE-B149-9562-EF6E0EAE3606}"/>
              </a:ext>
            </a:extLst>
          </p:cNvPr>
          <p:cNvCxnSpPr>
            <a:cxnSpLocks/>
          </p:cNvCxnSpPr>
          <p:nvPr/>
        </p:nvCxnSpPr>
        <p:spPr>
          <a:xfrm flipV="1">
            <a:off x="4520455" y="1372045"/>
            <a:ext cx="774633" cy="361387"/>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6D926392-07DE-E14A-82EB-EF8BE8B86C94}"/>
              </a:ext>
            </a:extLst>
          </p:cNvPr>
          <p:cNvSpPr/>
          <p:nvPr/>
        </p:nvSpPr>
        <p:spPr>
          <a:xfrm>
            <a:off x="6587010" y="5705596"/>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95" name="Straight Connector 94">
            <a:extLst>
              <a:ext uri="{FF2B5EF4-FFF2-40B4-BE49-F238E27FC236}">
                <a16:creationId xmlns:a16="http://schemas.microsoft.com/office/drawing/2014/main" id="{8FCC97C9-7EEA-A24F-B189-14CA174AB01B}"/>
              </a:ext>
            </a:extLst>
          </p:cNvPr>
          <p:cNvCxnSpPr>
            <a:cxnSpLocks/>
          </p:cNvCxnSpPr>
          <p:nvPr/>
        </p:nvCxnSpPr>
        <p:spPr>
          <a:xfrm flipH="1">
            <a:off x="5846974" y="5919256"/>
            <a:ext cx="960952" cy="0"/>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66F08B73-78E2-9D4C-8701-F0EF4DEE30B0}"/>
              </a:ext>
            </a:extLst>
          </p:cNvPr>
          <p:cNvSpPr/>
          <p:nvPr/>
        </p:nvSpPr>
        <p:spPr>
          <a:xfrm>
            <a:off x="5576011" y="5741446"/>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97" name="Straight Connector 96">
            <a:extLst>
              <a:ext uri="{FF2B5EF4-FFF2-40B4-BE49-F238E27FC236}">
                <a16:creationId xmlns:a16="http://schemas.microsoft.com/office/drawing/2014/main" id="{F8B83EBE-4750-8242-90B2-0C72328E9B6F}"/>
              </a:ext>
            </a:extLst>
          </p:cNvPr>
          <p:cNvCxnSpPr>
            <a:cxnSpLocks/>
          </p:cNvCxnSpPr>
          <p:nvPr/>
        </p:nvCxnSpPr>
        <p:spPr>
          <a:xfrm flipH="1">
            <a:off x="4886021" y="5938455"/>
            <a:ext cx="960952" cy="0"/>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B296CE86-06CD-2240-BAC3-F93F5997C567}"/>
              </a:ext>
            </a:extLst>
          </p:cNvPr>
          <p:cNvSpPr/>
          <p:nvPr/>
        </p:nvSpPr>
        <p:spPr>
          <a:xfrm>
            <a:off x="4627831" y="5741446"/>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99" name="Straight Connector 98">
            <a:extLst>
              <a:ext uri="{FF2B5EF4-FFF2-40B4-BE49-F238E27FC236}">
                <a16:creationId xmlns:a16="http://schemas.microsoft.com/office/drawing/2014/main" id="{89023142-1B23-8845-AD16-8E9E88175045}"/>
              </a:ext>
            </a:extLst>
          </p:cNvPr>
          <p:cNvCxnSpPr>
            <a:cxnSpLocks/>
          </p:cNvCxnSpPr>
          <p:nvPr/>
        </p:nvCxnSpPr>
        <p:spPr>
          <a:xfrm flipV="1">
            <a:off x="3828701" y="5955106"/>
            <a:ext cx="1012790" cy="361230"/>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934E9372-3F4E-9C46-A594-C8B0A5F1B5FF}"/>
              </a:ext>
            </a:extLst>
          </p:cNvPr>
          <p:cNvSpPr/>
          <p:nvPr/>
        </p:nvSpPr>
        <p:spPr>
          <a:xfrm>
            <a:off x="3600961" y="6168767"/>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101" name="Straight Connector 100">
            <a:extLst>
              <a:ext uri="{FF2B5EF4-FFF2-40B4-BE49-F238E27FC236}">
                <a16:creationId xmlns:a16="http://schemas.microsoft.com/office/drawing/2014/main" id="{0ADA86F4-71D5-0142-BD8A-904DCF26D240}"/>
              </a:ext>
            </a:extLst>
          </p:cNvPr>
          <p:cNvCxnSpPr>
            <a:cxnSpLocks/>
          </p:cNvCxnSpPr>
          <p:nvPr/>
        </p:nvCxnSpPr>
        <p:spPr>
          <a:xfrm flipH="1" flipV="1">
            <a:off x="3367854" y="5889014"/>
            <a:ext cx="422577" cy="528470"/>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D06D3561-D85A-0946-B15C-F380603DDD98}"/>
              </a:ext>
            </a:extLst>
          </p:cNvPr>
          <p:cNvSpPr/>
          <p:nvPr/>
        </p:nvSpPr>
        <p:spPr>
          <a:xfrm>
            <a:off x="3080889" y="5661312"/>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103" name="Straight Connector 102">
            <a:extLst>
              <a:ext uri="{FF2B5EF4-FFF2-40B4-BE49-F238E27FC236}">
                <a16:creationId xmlns:a16="http://schemas.microsoft.com/office/drawing/2014/main" id="{95EED27E-F166-444A-B632-3E7A4B6FB4A7}"/>
              </a:ext>
            </a:extLst>
          </p:cNvPr>
          <p:cNvCxnSpPr>
            <a:cxnSpLocks/>
          </p:cNvCxnSpPr>
          <p:nvPr/>
        </p:nvCxnSpPr>
        <p:spPr>
          <a:xfrm flipV="1">
            <a:off x="3027442" y="5874973"/>
            <a:ext cx="309883" cy="541476"/>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BE95AB69-50CB-BB45-B0B5-699DB39343DE}"/>
              </a:ext>
            </a:extLst>
          </p:cNvPr>
          <p:cNvSpPr/>
          <p:nvPr/>
        </p:nvSpPr>
        <p:spPr>
          <a:xfrm>
            <a:off x="2197838" y="6316335"/>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105" name="Straight Connector 104">
            <a:extLst>
              <a:ext uri="{FF2B5EF4-FFF2-40B4-BE49-F238E27FC236}">
                <a16:creationId xmlns:a16="http://schemas.microsoft.com/office/drawing/2014/main" id="{9FE023BD-8A97-AC40-927D-4A4A49DEE0CB}"/>
              </a:ext>
            </a:extLst>
          </p:cNvPr>
          <p:cNvCxnSpPr>
            <a:cxnSpLocks/>
          </p:cNvCxnSpPr>
          <p:nvPr/>
        </p:nvCxnSpPr>
        <p:spPr>
          <a:xfrm flipH="1">
            <a:off x="956387" y="6109533"/>
            <a:ext cx="671022" cy="490075"/>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98A1CD02-DB97-634C-976F-15A15FA778BB}"/>
              </a:ext>
            </a:extLst>
          </p:cNvPr>
          <p:cNvSpPr/>
          <p:nvPr/>
        </p:nvSpPr>
        <p:spPr>
          <a:xfrm>
            <a:off x="694650" y="6416449"/>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109" name="Straight Connector 108">
            <a:extLst>
              <a:ext uri="{FF2B5EF4-FFF2-40B4-BE49-F238E27FC236}">
                <a16:creationId xmlns:a16="http://schemas.microsoft.com/office/drawing/2014/main" id="{E301E4B5-8C87-8745-BF96-14163D3D8977}"/>
              </a:ext>
            </a:extLst>
          </p:cNvPr>
          <p:cNvCxnSpPr>
            <a:cxnSpLocks/>
          </p:cNvCxnSpPr>
          <p:nvPr/>
        </p:nvCxnSpPr>
        <p:spPr>
          <a:xfrm flipV="1">
            <a:off x="2426833" y="1151521"/>
            <a:ext cx="969302" cy="690897"/>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1168FFA-F27B-4448-BDE1-EB8D9873A1FB}"/>
              </a:ext>
            </a:extLst>
          </p:cNvPr>
          <p:cNvCxnSpPr>
            <a:cxnSpLocks/>
          </p:cNvCxnSpPr>
          <p:nvPr/>
        </p:nvCxnSpPr>
        <p:spPr>
          <a:xfrm>
            <a:off x="595721" y="4390529"/>
            <a:ext cx="818027" cy="962904"/>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09BB7284-F109-DA43-B0AB-7CFDE931D660}"/>
              </a:ext>
            </a:extLst>
          </p:cNvPr>
          <p:cNvSpPr/>
          <p:nvPr/>
        </p:nvSpPr>
        <p:spPr>
          <a:xfrm>
            <a:off x="2785793" y="6301639"/>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125" name="Straight Connector 124">
            <a:extLst>
              <a:ext uri="{FF2B5EF4-FFF2-40B4-BE49-F238E27FC236}">
                <a16:creationId xmlns:a16="http://schemas.microsoft.com/office/drawing/2014/main" id="{113F6338-5D08-6C41-BCB1-A94D3BB10C03}"/>
              </a:ext>
            </a:extLst>
          </p:cNvPr>
          <p:cNvCxnSpPr>
            <a:cxnSpLocks/>
          </p:cNvCxnSpPr>
          <p:nvPr/>
        </p:nvCxnSpPr>
        <p:spPr>
          <a:xfrm>
            <a:off x="2453801" y="6515299"/>
            <a:ext cx="526720" cy="0"/>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FBD126F-223E-4C42-9EC0-A93AF810C87F}"/>
              </a:ext>
            </a:extLst>
          </p:cNvPr>
          <p:cNvCxnSpPr>
            <a:cxnSpLocks/>
          </p:cNvCxnSpPr>
          <p:nvPr/>
        </p:nvCxnSpPr>
        <p:spPr>
          <a:xfrm flipV="1">
            <a:off x="3027442" y="6382427"/>
            <a:ext cx="782683" cy="132872"/>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50A0965-99A6-384D-8682-A378F5B57F5D}"/>
              </a:ext>
            </a:extLst>
          </p:cNvPr>
          <p:cNvCxnSpPr>
            <a:cxnSpLocks/>
          </p:cNvCxnSpPr>
          <p:nvPr/>
        </p:nvCxnSpPr>
        <p:spPr>
          <a:xfrm>
            <a:off x="5339381" y="1372045"/>
            <a:ext cx="570010" cy="221289"/>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BCE0B130-30E1-7F4B-BE27-B36E1F83A78A}"/>
              </a:ext>
            </a:extLst>
          </p:cNvPr>
          <p:cNvSpPr/>
          <p:nvPr/>
        </p:nvSpPr>
        <p:spPr>
          <a:xfrm>
            <a:off x="5789671" y="1413397"/>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136" name="Straight Connector 135">
            <a:extLst>
              <a:ext uri="{FF2B5EF4-FFF2-40B4-BE49-F238E27FC236}">
                <a16:creationId xmlns:a16="http://schemas.microsoft.com/office/drawing/2014/main" id="{D3B211AA-7756-BB46-B591-90683B7FCF25}"/>
              </a:ext>
            </a:extLst>
          </p:cNvPr>
          <p:cNvCxnSpPr>
            <a:cxnSpLocks/>
          </p:cNvCxnSpPr>
          <p:nvPr/>
        </p:nvCxnSpPr>
        <p:spPr>
          <a:xfrm>
            <a:off x="6003331" y="1634686"/>
            <a:ext cx="59679" cy="1387244"/>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7DE95CC-11B0-C14A-9D17-512DEE4AF274}"/>
              </a:ext>
            </a:extLst>
          </p:cNvPr>
          <p:cNvCxnSpPr>
            <a:cxnSpLocks/>
          </p:cNvCxnSpPr>
          <p:nvPr/>
        </p:nvCxnSpPr>
        <p:spPr>
          <a:xfrm flipH="1">
            <a:off x="6033170" y="1394199"/>
            <a:ext cx="824234" cy="213173"/>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3FD5BDA-B14A-9547-91B4-D96CFD33DB9A}"/>
              </a:ext>
            </a:extLst>
          </p:cNvPr>
          <p:cNvCxnSpPr>
            <a:cxnSpLocks/>
          </p:cNvCxnSpPr>
          <p:nvPr/>
        </p:nvCxnSpPr>
        <p:spPr>
          <a:xfrm flipV="1">
            <a:off x="6857404" y="719565"/>
            <a:ext cx="1021519" cy="686151"/>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144" name="Oval 143">
            <a:extLst>
              <a:ext uri="{FF2B5EF4-FFF2-40B4-BE49-F238E27FC236}">
                <a16:creationId xmlns:a16="http://schemas.microsoft.com/office/drawing/2014/main" id="{C51ABB56-E8B7-4143-BC65-3AAF1C335BC2}"/>
              </a:ext>
            </a:extLst>
          </p:cNvPr>
          <p:cNvSpPr/>
          <p:nvPr/>
        </p:nvSpPr>
        <p:spPr>
          <a:xfrm>
            <a:off x="6632908" y="1180051"/>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145" name="Oval 144">
            <a:extLst>
              <a:ext uri="{FF2B5EF4-FFF2-40B4-BE49-F238E27FC236}">
                <a16:creationId xmlns:a16="http://schemas.microsoft.com/office/drawing/2014/main" id="{F8A82625-1E86-8E45-A3DB-D0A5F7935040}"/>
              </a:ext>
            </a:extLst>
          </p:cNvPr>
          <p:cNvSpPr/>
          <p:nvPr/>
        </p:nvSpPr>
        <p:spPr>
          <a:xfrm>
            <a:off x="7644330" y="489897"/>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146" name="Straight Connector 145">
            <a:extLst>
              <a:ext uri="{FF2B5EF4-FFF2-40B4-BE49-F238E27FC236}">
                <a16:creationId xmlns:a16="http://schemas.microsoft.com/office/drawing/2014/main" id="{96116F9E-5B15-D14B-9219-AE77FEE39008}"/>
              </a:ext>
            </a:extLst>
          </p:cNvPr>
          <p:cNvCxnSpPr>
            <a:cxnSpLocks/>
          </p:cNvCxnSpPr>
          <p:nvPr/>
        </p:nvCxnSpPr>
        <p:spPr>
          <a:xfrm flipV="1">
            <a:off x="7857990" y="636033"/>
            <a:ext cx="1000587" cy="83533"/>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258EA9CF-4E30-4A4A-994C-C04D0C9B7996}"/>
              </a:ext>
            </a:extLst>
          </p:cNvPr>
          <p:cNvSpPr/>
          <p:nvPr/>
        </p:nvSpPr>
        <p:spPr>
          <a:xfrm>
            <a:off x="8613856" y="422373"/>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156" name="Straight Connector 155">
            <a:extLst>
              <a:ext uri="{FF2B5EF4-FFF2-40B4-BE49-F238E27FC236}">
                <a16:creationId xmlns:a16="http://schemas.microsoft.com/office/drawing/2014/main" id="{669E54F8-EB14-284C-BF34-4200C1C018C4}"/>
              </a:ext>
            </a:extLst>
          </p:cNvPr>
          <p:cNvCxnSpPr>
            <a:cxnSpLocks/>
          </p:cNvCxnSpPr>
          <p:nvPr/>
        </p:nvCxnSpPr>
        <p:spPr>
          <a:xfrm>
            <a:off x="5789671" y="5955106"/>
            <a:ext cx="427321" cy="640982"/>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159" name="Oval 158">
            <a:extLst>
              <a:ext uri="{FF2B5EF4-FFF2-40B4-BE49-F238E27FC236}">
                <a16:creationId xmlns:a16="http://schemas.microsoft.com/office/drawing/2014/main" id="{AE3C6D0F-177E-8C4F-9B59-1B8FF126A1E6}"/>
              </a:ext>
            </a:extLst>
          </p:cNvPr>
          <p:cNvSpPr/>
          <p:nvPr/>
        </p:nvSpPr>
        <p:spPr>
          <a:xfrm>
            <a:off x="6045040" y="6399077"/>
            <a:ext cx="427321" cy="42732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160" name="Oval 159">
            <a:extLst>
              <a:ext uri="{FF2B5EF4-FFF2-40B4-BE49-F238E27FC236}">
                <a16:creationId xmlns:a16="http://schemas.microsoft.com/office/drawing/2014/main" id="{8C5208C8-F7C9-8448-B388-745BC378F77F}"/>
              </a:ext>
            </a:extLst>
          </p:cNvPr>
          <p:cNvSpPr/>
          <p:nvPr/>
        </p:nvSpPr>
        <p:spPr>
          <a:xfrm>
            <a:off x="2962155" y="4378987"/>
            <a:ext cx="517058" cy="517058"/>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163" name="Straight Connector 162">
            <a:extLst>
              <a:ext uri="{FF2B5EF4-FFF2-40B4-BE49-F238E27FC236}">
                <a16:creationId xmlns:a16="http://schemas.microsoft.com/office/drawing/2014/main" id="{BD490528-0B7D-574A-8FEB-98D94BCF6520}"/>
              </a:ext>
            </a:extLst>
          </p:cNvPr>
          <p:cNvCxnSpPr>
            <a:cxnSpLocks/>
          </p:cNvCxnSpPr>
          <p:nvPr/>
        </p:nvCxnSpPr>
        <p:spPr>
          <a:xfrm flipH="1">
            <a:off x="2751709" y="4637516"/>
            <a:ext cx="490439" cy="483045"/>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
        <p:nvSpPr>
          <p:cNvPr id="167" name="Oval 166">
            <a:extLst>
              <a:ext uri="{FF2B5EF4-FFF2-40B4-BE49-F238E27FC236}">
                <a16:creationId xmlns:a16="http://schemas.microsoft.com/office/drawing/2014/main" id="{DC20D8F5-2051-A741-A04E-39B132C8351D}"/>
              </a:ext>
            </a:extLst>
          </p:cNvPr>
          <p:cNvSpPr/>
          <p:nvPr/>
        </p:nvSpPr>
        <p:spPr>
          <a:xfrm>
            <a:off x="2394426" y="4919944"/>
            <a:ext cx="517058" cy="517058"/>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cxnSp>
        <p:nvCxnSpPr>
          <p:cNvPr id="168" name="Straight Connector 167">
            <a:extLst>
              <a:ext uri="{FF2B5EF4-FFF2-40B4-BE49-F238E27FC236}">
                <a16:creationId xmlns:a16="http://schemas.microsoft.com/office/drawing/2014/main" id="{9D622D5B-1914-1A42-9F31-2DC4E35AD7CD}"/>
              </a:ext>
            </a:extLst>
          </p:cNvPr>
          <p:cNvCxnSpPr>
            <a:cxnSpLocks/>
          </p:cNvCxnSpPr>
          <p:nvPr/>
        </p:nvCxnSpPr>
        <p:spPr>
          <a:xfrm>
            <a:off x="2620042" y="5172064"/>
            <a:ext cx="3169629" cy="736302"/>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551C7CEE-A3B1-5E4A-A3AB-427B0D0B5470}"/>
              </a:ext>
            </a:extLst>
          </p:cNvPr>
          <p:cNvCxnSpPr>
            <a:cxnSpLocks/>
          </p:cNvCxnSpPr>
          <p:nvPr/>
        </p:nvCxnSpPr>
        <p:spPr>
          <a:xfrm flipH="1" flipV="1">
            <a:off x="527561" y="4420729"/>
            <a:ext cx="2214556" cy="716838"/>
          </a:xfrm>
          <a:prstGeom prst="line">
            <a:avLst/>
          </a:prstGeom>
          <a:ln>
            <a:solidFill>
              <a:schemeClr val="tx1">
                <a:lumMod val="90000"/>
                <a:lumOff val="10000"/>
                <a:alpha val="78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71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 calcmode="lin" valueType="num">
                                      <p:cBhvr>
                                        <p:cTn id="10" dur="500" fill="hold"/>
                                        <p:tgtEl>
                                          <p:spTgt spid="82"/>
                                        </p:tgtEl>
                                        <p:attrNameLst>
                                          <p:attrName>ppt_w</p:attrName>
                                        </p:attrNameLst>
                                      </p:cBhvr>
                                      <p:tavLst>
                                        <p:tav tm="0">
                                          <p:val>
                                            <p:fltVal val="0"/>
                                          </p:val>
                                        </p:tav>
                                        <p:tav tm="100000">
                                          <p:val>
                                            <p:strVal val="#ppt_w"/>
                                          </p:val>
                                        </p:tav>
                                      </p:tavLst>
                                    </p:anim>
                                    <p:anim calcmode="lin" valueType="num">
                                      <p:cBhvr>
                                        <p:cTn id="11" dur="500" fill="hold"/>
                                        <p:tgtEl>
                                          <p:spTgt spid="82"/>
                                        </p:tgtEl>
                                        <p:attrNameLst>
                                          <p:attrName>ppt_h</p:attrName>
                                        </p:attrNameLst>
                                      </p:cBhvr>
                                      <p:tavLst>
                                        <p:tav tm="0">
                                          <p:val>
                                            <p:fltVal val="0"/>
                                          </p:val>
                                        </p:tav>
                                        <p:tav tm="100000">
                                          <p:val>
                                            <p:strVal val="#ppt_h"/>
                                          </p:val>
                                        </p:tav>
                                      </p:tavLst>
                                    </p:anim>
                                    <p:anim calcmode="lin" valueType="num">
                                      <p:cBhvr>
                                        <p:cTn id="12" dur="500" fill="hold"/>
                                        <p:tgtEl>
                                          <p:spTgt spid="82"/>
                                        </p:tgtEl>
                                        <p:attrNameLst>
                                          <p:attrName>style.rotation</p:attrName>
                                        </p:attrNameLst>
                                      </p:cBhvr>
                                      <p:tavLst>
                                        <p:tav tm="0">
                                          <p:val>
                                            <p:fltVal val="360"/>
                                          </p:val>
                                        </p:tav>
                                        <p:tav tm="100000">
                                          <p:val>
                                            <p:fltVal val="0"/>
                                          </p:val>
                                        </p:tav>
                                      </p:tavLst>
                                    </p:anim>
                                    <p:animEffect transition="in" filter="fade">
                                      <p:cBhvr>
                                        <p:cTn id="13" dur="500"/>
                                        <p:tgtEl>
                                          <p:spTgt spid="82"/>
                                        </p:tgtEl>
                                      </p:cBhvr>
                                    </p:animEffect>
                                  </p:childTnLst>
                                </p:cTn>
                              </p:par>
                              <p:par>
                                <p:cTn id="14" presetID="22" presetClass="entr" presetSubtype="2" fill="hold" nodeType="withEffect">
                                  <p:stCondLst>
                                    <p:cond delay="300"/>
                                  </p:stCondLst>
                                  <p:childTnLst>
                                    <p:set>
                                      <p:cBhvr>
                                        <p:cTn id="15" dur="1" fill="hold">
                                          <p:stCondLst>
                                            <p:cond delay="0"/>
                                          </p:stCondLst>
                                        </p:cTn>
                                        <p:tgtEl>
                                          <p:spTgt spid="32"/>
                                        </p:tgtEl>
                                        <p:attrNameLst>
                                          <p:attrName>style.visibility</p:attrName>
                                        </p:attrNameLst>
                                      </p:cBhvr>
                                      <p:to>
                                        <p:strVal val="visible"/>
                                      </p:to>
                                    </p:set>
                                    <p:animEffect transition="in" filter="wipe(right)">
                                      <p:cBhvr>
                                        <p:cTn id="16" dur="500"/>
                                        <p:tgtEl>
                                          <p:spTgt spid="32"/>
                                        </p:tgtEl>
                                      </p:cBhvr>
                                    </p:animEffect>
                                  </p:childTnLst>
                                </p:cTn>
                              </p:par>
                              <p:par>
                                <p:cTn id="17" presetID="49" presetClass="entr" presetSubtype="0" decel="100000" fill="hold" nodeType="withEffect">
                                  <p:stCondLst>
                                    <p:cond delay="7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360"/>
                                          </p:val>
                                        </p:tav>
                                        <p:tav tm="100000">
                                          <p:val>
                                            <p:fltVal val="0"/>
                                          </p:val>
                                        </p:tav>
                                      </p:tavLst>
                                    </p:anim>
                                    <p:animEffect transition="in" filter="fade">
                                      <p:cBhvr>
                                        <p:cTn id="22" dur="500"/>
                                        <p:tgtEl>
                                          <p:spTgt spid="10"/>
                                        </p:tgtEl>
                                      </p:cBhvr>
                                    </p:animEffect>
                                  </p:childTnLst>
                                </p:cTn>
                              </p:par>
                              <p:par>
                                <p:cTn id="23" presetID="22" presetClass="entr" presetSubtype="4" fill="hold" nodeType="withEffect">
                                  <p:stCondLst>
                                    <p:cond delay="80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par>
                                <p:cTn id="26" presetID="22" presetClass="entr" presetSubtype="4" fill="hold" nodeType="withEffect">
                                  <p:stCondLst>
                                    <p:cond delay="90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22" presetClass="entr" presetSubtype="4" fill="hold" nodeType="withEffect">
                                  <p:stCondLst>
                                    <p:cond delay="100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par>
                                <p:cTn id="32" presetID="22" presetClass="entr" presetSubtype="2"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Effect transition="in" filter="wipe(right)">
                                      <p:cBhvr>
                                        <p:cTn id="34" dur="500"/>
                                        <p:tgtEl>
                                          <p:spTgt spid="40"/>
                                        </p:tgtEl>
                                      </p:cBhvr>
                                    </p:animEffect>
                                  </p:childTnLst>
                                </p:cTn>
                              </p:par>
                              <p:par>
                                <p:cTn id="35" presetID="22" presetClass="entr" presetSubtype="1" fill="hold" nodeType="withEffect">
                                  <p:stCondLst>
                                    <p:cond delay="1200"/>
                                  </p:stCondLst>
                                  <p:childTnLst>
                                    <p:set>
                                      <p:cBhvr>
                                        <p:cTn id="36" dur="1" fill="hold">
                                          <p:stCondLst>
                                            <p:cond delay="0"/>
                                          </p:stCondLst>
                                        </p:cTn>
                                        <p:tgtEl>
                                          <p:spTgt spid="42"/>
                                        </p:tgtEl>
                                        <p:attrNameLst>
                                          <p:attrName>style.visibility</p:attrName>
                                        </p:attrNameLst>
                                      </p:cBhvr>
                                      <p:to>
                                        <p:strVal val="visible"/>
                                      </p:to>
                                    </p:set>
                                    <p:animEffect transition="in" filter="wipe(up)">
                                      <p:cBhvr>
                                        <p:cTn id="37" dur="500"/>
                                        <p:tgtEl>
                                          <p:spTgt spid="42"/>
                                        </p:tgtEl>
                                      </p:cBhvr>
                                    </p:animEffect>
                                  </p:childTnLst>
                                </p:cTn>
                              </p:par>
                              <p:par>
                                <p:cTn id="38" presetID="22" presetClass="entr" presetSubtype="1" fill="hold" nodeType="withEffect">
                                  <p:stCondLst>
                                    <p:cond delay="1300"/>
                                  </p:stCondLst>
                                  <p:childTnLst>
                                    <p:set>
                                      <p:cBhvr>
                                        <p:cTn id="39" dur="1" fill="hold">
                                          <p:stCondLst>
                                            <p:cond delay="0"/>
                                          </p:stCondLst>
                                        </p:cTn>
                                        <p:tgtEl>
                                          <p:spTgt spid="44"/>
                                        </p:tgtEl>
                                        <p:attrNameLst>
                                          <p:attrName>style.visibility</p:attrName>
                                        </p:attrNameLst>
                                      </p:cBhvr>
                                      <p:to>
                                        <p:strVal val="visible"/>
                                      </p:to>
                                    </p:set>
                                    <p:animEffect transition="in" filter="wipe(up)">
                                      <p:cBhvr>
                                        <p:cTn id="40" dur="500"/>
                                        <p:tgtEl>
                                          <p:spTgt spid="44"/>
                                        </p:tgtEl>
                                      </p:cBhvr>
                                    </p:animEffect>
                                  </p:childTnLst>
                                </p:cTn>
                              </p:par>
                            </p:childTnLst>
                          </p:cTn>
                        </p:par>
                        <p:par>
                          <p:cTn id="41" fill="hold">
                            <p:stCondLst>
                              <p:cond delay="1800"/>
                            </p:stCondLst>
                            <p:childTnLst>
                              <p:par>
                                <p:cTn id="42" presetID="22" presetClass="entr" presetSubtype="8" fill="hold"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ipe(left)">
                                      <p:cBhvr>
                                        <p:cTn id="44" dur="500"/>
                                        <p:tgtEl>
                                          <p:spTgt spid="50"/>
                                        </p:tgtEl>
                                      </p:cBhvr>
                                    </p:animEffect>
                                  </p:childTnLst>
                                </p:cTn>
                              </p:par>
                              <p:par>
                                <p:cTn id="45" presetID="49" presetClass="entr" presetSubtype="0" decel="100000" fill="hold" nodeType="withEffect">
                                  <p:stCondLst>
                                    <p:cond delay="4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500" fill="hold"/>
                                        <p:tgtEl>
                                          <p:spTgt spid="47"/>
                                        </p:tgtEl>
                                        <p:attrNameLst>
                                          <p:attrName>ppt_w</p:attrName>
                                        </p:attrNameLst>
                                      </p:cBhvr>
                                      <p:tavLst>
                                        <p:tav tm="0">
                                          <p:val>
                                            <p:fltVal val="0"/>
                                          </p:val>
                                        </p:tav>
                                        <p:tav tm="100000">
                                          <p:val>
                                            <p:strVal val="#ppt_w"/>
                                          </p:val>
                                        </p:tav>
                                      </p:tavLst>
                                    </p:anim>
                                    <p:anim calcmode="lin" valueType="num">
                                      <p:cBhvr>
                                        <p:cTn id="48" dur="500" fill="hold"/>
                                        <p:tgtEl>
                                          <p:spTgt spid="47"/>
                                        </p:tgtEl>
                                        <p:attrNameLst>
                                          <p:attrName>ppt_h</p:attrName>
                                        </p:attrNameLst>
                                      </p:cBhvr>
                                      <p:tavLst>
                                        <p:tav tm="0">
                                          <p:val>
                                            <p:fltVal val="0"/>
                                          </p:val>
                                        </p:tav>
                                        <p:tav tm="100000">
                                          <p:val>
                                            <p:strVal val="#ppt_h"/>
                                          </p:val>
                                        </p:tav>
                                      </p:tavLst>
                                    </p:anim>
                                    <p:anim calcmode="lin" valueType="num">
                                      <p:cBhvr>
                                        <p:cTn id="49" dur="500" fill="hold"/>
                                        <p:tgtEl>
                                          <p:spTgt spid="47"/>
                                        </p:tgtEl>
                                        <p:attrNameLst>
                                          <p:attrName>style.rotation</p:attrName>
                                        </p:attrNameLst>
                                      </p:cBhvr>
                                      <p:tavLst>
                                        <p:tav tm="0">
                                          <p:val>
                                            <p:fltVal val="360"/>
                                          </p:val>
                                        </p:tav>
                                        <p:tav tm="100000">
                                          <p:val>
                                            <p:fltVal val="0"/>
                                          </p:val>
                                        </p:tav>
                                      </p:tavLst>
                                    </p:anim>
                                    <p:animEffect transition="in" filter="fade">
                                      <p:cBhvr>
                                        <p:cTn id="50" dur="500"/>
                                        <p:tgtEl>
                                          <p:spTgt spid="47"/>
                                        </p:tgtEl>
                                      </p:cBhvr>
                                    </p:animEffect>
                                  </p:childTnLst>
                                </p:cTn>
                              </p:par>
                              <p:par>
                                <p:cTn id="51" presetID="22" presetClass="entr" presetSubtype="8" fill="hold" nodeType="withEffect">
                                  <p:stCondLst>
                                    <p:cond delay="500"/>
                                  </p:stCondLst>
                                  <p:childTnLst>
                                    <p:set>
                                      <p:cBhvr>
                                        <p:cTn id="52" dur="1" fill="hold">
                                          <p:stCondLst>
                                            <p:cond delay="0"/>
                                          </p:stCondLst>
                                        </p:cTn>
                                        <p:tgtEl>
                                          <p:spTgt spid="76"/>
                                        </p:tgtEl>
                                        <p:attrNameLst>
                                          <p:attrName>style.visibility</p:attrName>
                                        </p:attrNameLst>
                                      </p:cBhvr>
                                      <p:to>
                                        <p:strVal val="visible"/>
                                      </p:to>
                                    </p:set>
                                    <p:animEffect transition="in" filter="wipe(left)">
                                      <p:cBhvr>
                                        <p:cTn id="53" dur="500"/>
                                        <p:tgtEl>
                                          <p:spTgt spid="76"/>
                                        </p:tgtEl>
                                      </p:cBhvr>
                                    </p:animEffect>
                                  </p:childTnLst>
                                </p:cTn>
                              </p:par>
                              <p:par>
                                <p:cTn id="54" presetID="22" presetClass="entr" presetSubtype="8" fill="hold" nodeType="withEffect">
                                  <p:stCondLst>
                                    <p:cond delay="600"/>
                                  </p:stCondLst>
                                  <p:childTnLst>
                                    <p:set>
                                      <p:cBhvr>
                                        <p:cTn id="55" dur="1" fill="hold">
                                          <p:stCondLst>
                                            <p:cond delay="0"/>
                                          </p:stCondLst>
                                        </p:cTn>
                                        <p:tgtEl>
                                          <p:spTgt spid="68"/>
                                        </p:tgtEl>
                                        <p:attrNameLst>
                                          <p:attrName>style.visibility</p:attrName>
                                        </p:attrNameLst>
                                      </p:cBhvr>
                                      <p:to>
                                        <p:strVal val="visible"/>
                                      </p:to>
                                    </p:set>
                                    <p:animEffect transition="in" filter="wipe(left)">
                                      <p:cBhvr>
                                        <p:cTn id="56" dur="500"/>
                                        <p:tgtEl>
                                          <p:spTgt spid="68"/>
                                        </p:tgtEl>
                                      </p:cBhvr>
                                    </p:animEffect>
                                  </p:childTnLst>
                                </p:cTn>
                              </p:par>
                              <p:par>
                                <p:cTn id="57" presetID="22" presetClass="entr" presetSubtype="4" fill="hold" nodeType="withEffect">
                                  <p:stCondLst>
                                    <p:cond delay="700"/>
                                  </p:stCondLst>
                                  <p:childTnLst>
                                    <p:set>
                                      <p:cBhvr>
                                        <p:cTn id="58" dur="1" fill="hold">
                                          <p:stCondLst>
                                            <p:cond delay="0"/>
                                          </p:stCondLst>
                                        </p:cTn>
                                        <p:tgtEl>
                                          <p:spTgt spid="61"/>
                                        </p:tgtEl>
                                        <p:attrNameLst>
                                          <p:attrName>style.visibility</p:attrName>
                                        </p:attrNameLst>
                                      </p:cBhvr>
                                      <p:to>
                                        <p:strVal val="visible"/>
                                      </p:to>
                                    </p:set>
                                    <p:animEffect transition="in" filter="wipe(down)">
                                      <p:cBhvr>
                                        <p:cTn id="59" dur="500"/>
                                        <p:tgtEl>
                                          <p:spTgt spid="61"/>
                                        </p:tgtEl>
                                      </p:cBhvr>
                                    </p:animEffect>
                                  </p:childTnLst>
                                </p:cTn>
                              </p:par>
                              <p:par>
                                <p:cTn id="60" presetID="22" presetClass="entr" presetSubtype="4" fill="hold" nodeType="withEffect">
                                  <p:stCondLst>
                                    <p:cond delay="800"/>
                                  </p:stCondLst>
                                  <p:childTnLst>
                                    <p:set>
                                      <p:cBhvr>
                                        <p:cTn id="61" dur="1" fill="hold">
                                          <p:stCondLst>
                                            <p:cond delay="0"/>
                                          </p:stCondLst>
                                        </p:cTn>
                                        <p:tgtEl>
                                          <p:spTgt spid="55"/>
                                        </p:tgtEl>
                                        <p:attrNameLst>
                                          <p:attrName>style.visibility</p:attrName>
                                        </p:attrNameLst>
                                      </p:cBhvr>
                                      <p:to>
                                        <p:strVal val="visible"/>
                                      </p:to>
                                    </p:set>
                                    <p:animEffect transition="in" filter="wipe(down)">
                                      <p:cBhvr>
                                        <p:cTn id="62" dur="500"/>
                                        <p:tgtEl>
                                          <p:spTgt spid="55"/>
                                        </p:tgtEl>
                                      </p:cBhvr>
                                    </p:animEffect>
                                  </p:childTnLst>
                                </p:cTn>
                              </p:par>
                              <p:par>
                                <p:cTn id="63" presetID="49" presetClass="entr" presetSubtype="0" decel="100000" fill="hold" nodeType="withEffect">
                                  <p:stCondLst>
                                    <p:cond delay="900"/>
                                  </p:stCondLst>
                                  <p:childTnLst>
                                    <p:set>
                                      <p:cBhvr>
                                        <p:cTn id="64" dur="1" fill="hold">
                                          <p:stCondLst>
                                            <p:cond delay="0"/>
                                          </p:stCondLst>
                                        </p:cTn>
                                        <p:tgtEl>
                                          <p:spTgt spid="73"/>
                                        </p:tgtEl>
                                        <p:attrNameLst>
                                          <p:attrName>style.visibility</p:attrName>
                                        </p:attrNameLst>
                                      </p:cBhvr>
                                      <p:to>
                                        <p:strVal val="visible"/>
                                      </p:to>
                                    </p:set>
                                    <p:anim calcmode="lin" valueType="num">
                                      <p:cBhvr>
                                        <p:cTn id="65" dur="500" fill="hold"/>
                                        <p:tgtEl>
                                          <p:spTgt spid="73"/>
                                        </p:tgtEl>
                                        <p:attrNameLst>
                                          <p:attrName>ppt_w</p:attrName>
                                        </p:attrNameLst>
                                      </p:cBhvr>
                                      <p:tavLst>
                                        <p:tav tm="0">
                                          <p:val>
                                            <p:fltVal val="0"/>
                                          </p:val>
                                        </p:tav>
                                        <p:tav tm="100000">
                                          <p:val>
                                            <p:strVal val="#ppt_w"/>
                                          </p:val>
                                        </p:tav>
                                      </p:tavLst>
                                    </p:anim>
                                    <p:anim calcmode="lin" valueType="num">
                                      <p:cBhvr>
                                        <p:cTn id="66" dur="500" fill="hold"/>
                                        <p:tgtEl>
                                          <p:spTgt spid="73"/>
                                        </p:tgtEl>
                                        <p:attrNameLst>
                                          <p:attrName>ppt_h</p:attrName>
                                        </p:attrNameLst>
                                      </p:cBhvr>
                                      <p:tavLst>
                                        <p:tav tm="0">
                                          <p:val>
                                            <p:fltVal val="0"/>
                                          </p:val>
                                        </p:tav>
                                        <p:tav tm="100000">
                                          <p:val>
                                            <p:strVal val="#ppt_h"/>
                                          </p:val>
                                        </p:tav>
                                      </p:tavLst>
                                    </p:anim>
                                    <p:anim calcmode="lin" valueType="num">
                                      <p:cBhvr>
                                        <p:cTn id="67" dur="500" fill="hold"/>
                                        <p:tgtEl>
                                          <p:spTgt spid="73"/>
                                        </p:tgtEl>
                                        <p:attrNameLst>
                                          <p:attrName>style.rotation</p:attrName>
                                        </p:attrNameLst>
                                      </p:cBhvr>
                                      <p:tavLst>
                                        <p:tav tm="0">
                                          <p:val>
                                            <p:fltVal val="360"/>
                                          </p:val>
                                        </p:tav>
                                        <p:tav tm="100000">
                                          <p:val>
                                            <p:fltVal val="0"/>
                                          </p:val>
                                        </p:tav>
                                      </p:tavLst>
                                    </p:anim>
                                    <p:animEffect transition="in" filter="fade">
                                      <p:cBhvr>
                                        <p:cTn id="68" dur="500"/>
                                        <p:tgtEl>
                                          <p:spTgt spid="73"/>
                                        </p:tgtEl>
                                      </p:cBhvr>
                                    </p:animEffect>
                                  </p:childTnLst>
                                </p:cTn>
                              </p:par>
                              <p:par>
                                <p:cTn id="69" presetID="22" presetClass="entr" presetSubtype="4" fill="hold" nodeType="withEffect">
                                  <p:stCondLst>
                                    <p:cond delay="700"/>
                                  </p:stCondLst>
                                  <p:childTnLst>
                                    <p:set>
                                      <p:cBhvr>
                                        <p:cTn id="70" dur="1" fill="hold">
                                          <p:stCondLst>
                                            <p:cond delay="0"/>
                                          </p:stCondLst>
                                        </p:cTn>
                                        <p:tgtEl>
                                          <p:spTgt spid="65"/>
                                        </p:tgtEl>
                                        <p:attrNameLst>
                                          <p:attrName>style.visibility</p:attrName>
                                        </p:attrNameLst>
                                      </p:cBhvr>
                                      <p:to>
                                        <p:strVal val="visible"/>
                                      </p:to>
                                    </p:set>
                                    <p:animEffect transition="in" filter="wipe(down)">
                                      <p:cBhvr>
                                        <p:cTn id="71" dur="500"/>
                                        <p:tgtEl>
                                          <p:spTgt spid="65"/>
                                        </p:tgtEl>
                                      </p:cBhvr>
                                    </p:animEffect>
                                  </p:childTnLst>
                                </p:cTn>
                              </p:par>
                              <p:par>
                                <p:cTn id="72" presetID="22" presetClass="entr" presetSubtype="4" fill="hold" nodeType="withEffect">
                                  <p:stCondLst>
                                    <p:cond delay="700"/>
                                  </p:stCondLst>
                                  <p:childTnLst>
                                    <p:set>
                                      <p:cBhvr>
                                        <p:cTn id="73" dur="1" fill="hold">
                                          <p:stCondLst>
                                            <p:cond delay="0"/>
                                          </p:stCondLst>
                                        </p:cTn>
                                        <p:tgtEl>
                                          <p:spTgt spid="84"/>
                                        </p:tgtEl>
                                        <p:attrNameLst>
                                          <p:attrName>style.visibility</p:attrName>
                                        </p:attrNameLst>
                                      </p:cBhvr>
                                      <p:to>
                                        <p:strVal val="visible"/>
                                      </p:to>
                                    </p:set>
                                    <p:animEffect transition="in" filter="wipe(down)">
                                      <p:cBhvr>
                                        <p:cTn id="74" dur="500"/>
                                        <p:tgtEl>
                                          <p:spTgt spid="84"/>
                                        </p:tgtEl>
                                      </p:cBhvr>
                                    </p:animEffect>
                                  </p:childTnLst>
                                </p:cTn>
                              </p:par>
                              <p:par>
                                <p:cTn id="75" presetID="22" presetClass="entr" presetSubtype="4" fill="hold" nodeType="withEffect">
                                  <p:stCondLst>
                                    <p:cond delay="700"/>
                                  </p:stCondLst>
                                  <p:childTnLst>
                                    <p:set>
                                      <p:cBhvr>
                                        <p:cTn id="76" dur="1" fill="hold">
                                          <p:stCondLst>
                                            <p:cond delay="0"/>
                                          </p:stCondLst>
                                        </p:cTn>
                                        <p:tgtEl>
                                          <p:spTgt spid="85"/>
                                        </p:tgtEl>
                                        <p:attrNameLst>
                                          <p:attrName>style.visibility</p:attrName>
                                        </p:attrNameLst>
                                      </p:cBhvr>
                                      <p:to>
                                        <p:strVal val="visible"/>
                                      </p:to>
                                    </p:set>
                                    <p:animEffect transition="in" filter="wipe(down)">
                                      <p:cBhvr>
                                        <p:cTn id="77" dur="500"/>
                                        <p:tgtEl>
                                          <p:spTgt spid="85"/>
                                        </p:tgtEl>
                                      </p:cBhvr>
                                    </p:animEffect>
                                  </p:childTnLst>
                                </p:cTn>
                              </p:par>
                              <p:par>
                                <p:cTn id="78" presetID="22" presetClass="entr" presetSubtype="1" fill="hold" nodeType="withEffect">
                                  <p:stCondLst>
                                    <p:cond delay="1200"/>
                                  </p:stCondLst>
                                  <p:childTnLst>
                                    <p:set>
                                      <p:cBhvr>
                                        <p:cTn id="79" dur="1" fill="hold">
                                          <p:stCondLst>
                                            <p:cond delay="0"/>
                                          </p:stCondLst>
                                        </p:cTn>
                                        <p:tgtEl>
                                          <p:spTgt spid="87"/>
                                        </p:tgtEl>
                                        <p:attrNameLst>
                                          <p:attrName>style.visibility</p:attrName>
                                        </p:attrNameLst>
                                      </p:cBhvr>
                                      <p:to>
                                        <p:strVal val="visible"/>
                                      </p:to>
                                    </p:set>
                                    <p:animEffect transition="in" filter="wipe(up)">
                                      <p:cBhvr>
                                        <p:cTn id="80" dur="500"/>
                                        <p:tgtEl>
                                          <p:spTgt spid="87"/>
                                        </p:tgtEl>
                                      </p:cBhvr>
                                    </p:animEffect>
                                  </p:childTnLst>
                                </p:cTn>
                              </p:par>
                              <p:par>
                                <p:cTn id="81" presetID="22" presetClass="entr" presetSubtype="1" fill="hold" nodeType="withEffect">
                                  <p:stCondLst>
                                    <p:cond delay="1200"/>
                                  </p:stCondLst>
                                  <p:childTnLst>
                                    <p:set>
                                      <p:cBhvr>
                                        <p:cTn id="82" dur="1" fill="hold">
                                          <p:stCondLst>
                                            <p:cond delay="0"/>
                                          </p:stCondLst>
                                        </p:cTn>
                                        <p:tgtEl>
                                          <p:spTgt spid="89"/>
                                        </p:tgtEl>
                                        <p:attrNameLst>
                                          <p:attrName>style.visibility</p:attrName>
                                        </p:attrNameLst>
                                      </p:cBhvr>
                                      <p:to>
                                        <p:strVal val="visible"/>
                                      </p:to>
                                    </p:set>
                                    <p:animEffect transition="in" filter="wipe(up)">
                                      <p:cBhvr>
                                        <p:cTn id="83" dur="500"/>
                                        <p:tgtEl>
                                          <p:spTgt spid="89"/>
                                        </p:tgtEl>
                                      </p:cBhvr>
                                    </p:animEffect>
                                  </p:childTnLst>
                                </p:cTn>
                              </p:par>
                              <p:par>
                                <p:cTn id="84" presetID="22" presetClass="entr" presetSubtype="1" fill="hold" nodeType="withEffect">
                                  <p:stCondLst>
                                    <p:cond delay="1200"/>
                                  </p:stCondLst>
                                  <p:childTnLst>
                                    <p:set>
                                      <p:cBhvr>
                                        <p:cTn id="85" dur="1" fill="hold">
                                          <p:stCondLst>
                                            <p:cond delay="0"/>
                                          </p:stCondLst>
                                        </p:cTn>
                                        <p:tgtEl>
                                          <p:spTgt spid="92"/>
                                        </p:tgtEl>
                                        <p:attrNameLst>
                                          <p:attrName>style.visibility</p:attrName>
                                        </p:attrNameLst>
                                      </p:cBhvr>
                                      <p:to>
                                        <p:strVal val="visible"/>
                                      </p:to>
                                    </p:set>
                                    <p:animEffect transition="in" filter="wipe(up)">
                                      <p:cBhvr>
                                        <p:cTn id="86" dur="500"/>
                                        <p:tgtEl>
                                          <p:spTgt spid="92"/>
                                        </p:tgtEl>
                                      </p:cBhvr>
                                    </p:animEffect>
                                  </p:childTnLst>
                                </p:cTn>
                              </p:par>
                              <p:par>
                                <p:cTn id="87" presetID="22" presetClass="entr" presetSubtype="4" fill="hold" nodeType="withEffect">
                                  <p:stCondLst>
                                    <p:cond delay="800"/>
                                  </p:stCondLst>
                                  <p:childTnLst>
                                    <p:set>
                                      <p:cBhvr>
                                        <p:cTn id="88" dur="1" fill="hold">
                                          <p:stCondLst>
                                            <p:cond delay="0"/>
                                          </p:stCondLst>
                                        </p:cTn>
                                        <p:tgtEl>
                                          <p:spTgt spid="93"/>
                                        </p:tgtEl>
                                        <p:attrNameLst>
                                          <p:attrName>style.visibility</p:attrName>
                                        </p:attrNameLst>
                                      </p:cBhvr>
                                      <p:to>
                                        <p:strVal val="visible"/>
                                      </p:to>
                                    </p:set>
                                    <p:animEffect transition="in" filter="wipe(down)">
                                      <p:cBhvr>
                                        <p:cTn id="89" dur="500"/>
                                        <p:tgtEl>
                                          <p:spTgt spid="93"/>
                                        </p:tgtEl>
                                      </p:cBhvr>
                                    </p:animEffect>
                                  </p:childTnLst>
                                </p:cTn>
                              </p:par>
                              <p:par>
                                <p:cTn id="90" presetID="22" presetClass="entr" presetSubtype="4" fill="hold" nodeType="withEffect">
                                  <p:stCondLst>
                                    <p:cond delay="700"/>
                                  </p:stCondLst>
                                  <p:childTnLst>
                                    <p:set>
                                      <p:cBhvr>
                                        <p:cTn id="91" dur="1" fill="hold">
                                          <p:stCondLst>
                                            <p:cond delay="0"/>
                                          </p:stCondLst>
                                        </p:cTn>
                                        <p:tgtEl>
                                          <p:spTgt spid="95"/>
                                        </p:tgtEl>
                                        <p:attrNameLst>
                                          <p:attrName>style.visibility</p:attrName>
                                        </p:attrNameLst>
                                      </p:cBhvr>
                                      <p:to>
                                        <p:strVal val="visible"/>
                                      </p:to>
                                    </p:set>
                                    <p:animEffect transition="in" filter="wipe(down)">
                                      <p:cBhvr>
                                        <p:cTn id="92" dur="500"/>
                                        <p:tgtEl>
                                          <p:spTgt spid="95"/>
                                        </p:tgtEl>
                                      </p:cBhvr>
                                    </p:animEffect>
                                  </p:childTnLst>
                                </p:cTn>
                              </p:par>
                              <p:par>
                                <p:cTn id="93" presetID="22" presetClass="entr" presetSubtype="4" fill="hold" nodeType="withEffect">
                                  <p:stCondLst>
                                    <p:cond delay="700"/>
                                  </p:stCondLst>
                                  <p:childTnLst>
                                    <p:set>
                                      <p:cBhvr>
                                        <p:cTn id="94" dur="1" fill="hold">
                                          <p:stCondLst>
                                            <p:cond delay="0"/>
                                          </p:stCondLst>
                                        </p:cTn>
                                        <p:tgtEl>
                                          <p:spTgt spid="97"/>
                                        </p:tgtEl>
                                        <p:attrNameLst>
                                          <p:attrName>style.visibility</p:attrName>
                                        </p:attrNameLst>
                                      </p:cBhvr>
                                      <p:to>
                                        <p:strVal val="visible"/>
                                      </p:to>
                                    </p:set>
                                    <p:animEffect transition="in" filter="wipe(down)">
                                      <p:cBhvr>
                                        <p:cTn id="95" dur="500"/>
                                        <p:tgtEl>
                                          <p:spTgt spid="97"/>
                                        </p:tgtEl>
                                      </p:cBhvr>
                                    </p:animEffect>
                                  </p:childTnLst>
                                </p:cTn>
                              </p:par>
                              <p:par>
                                <p:cTn id="96" presetID="22" presetClass="entr" presetSubtype="4" fill="hold" nodeType="withEffect">
                                  <p:stCondLst>
                                    <p:cond delay="700"/>
                                  </p:stCondLst>
                                  <p:childTnLst>
                                    <p:set>
                                      <p:cBhvr>
                                        <p:cTn id="97" dur="1" fill="hold">
                                          <p:stCondLst>
                                            <p:cond delay="0"/>
                                          </p:stCondLst>
                                        </p:cTn>
                                        <p:tgtEl>
                                          <p:spTgt spid="99"/>
                                        </p:tgtEl>
                                        <p:attrNameLst>
                                          <p:attrName>style.visibility</p:attrName>
                                        </p:attrNameLst>
                                      </p:cBhvr>
                                      <p:to>
                                        <p:strVal val="visible"/>
                                      </p:to>
                                    </p:set>
                                    <p:animEffect transition="in" filter="wipe(down)">
                                      <p:cBhvr>
                                        <p:cTn id="98" dur="500"/>
                                        <p:tgtEl>
                                          <p:spTgt spid="99"/>
                                        </p:tgtEl>
                                      </p:cBhvr>
                                    </p:animEffect>
                                  </p:childTnLst>
                                </p:cTn>
                              </p:par>
                              <p:par>
                                <p:cTn id="99" presetID="22" presetClass="entr" presetSubtype="4" fill="hold" nodeType="withEffect">
                                  <p:stCondLst>
                                    <p:cond delay="700"/>
                                  </p:stCondLst>
                                  <p:childTnLst>
                                    <p:set>
                                      <p:cBhvr>
                                        <p:cTn id="100" dur="1" fill="hold">
                                          <p:stCondLst>
                                            <p:cond delay="0"/>
                                          </p:stCondLst>
                                        </p:cTn>
                                        <p:tgtEl>
                                          <p:spTgt spid="101"/>
                                        </p:tgtEl>
                                        <p:attrNameLst>
                                          <p:attrName>style.visibility</p:attrName>
                                        </p:attrNameLst>
                                      </p:cBhvr>
                                      <p:to>
                                        <p:strVal val="visible"/>
                                      </p:to>
                                    </p:set>
                                    <p:animEffect transition="in" filter="wipe(down)">
                                      <p:cBhvr>
                                        <p:cTn id="101" dur="500"/>
                                        <p:tgtEl>
                                          <p:spTgt spid="101"/>
                                        </p:tgtEl>
                                      </p:cBhvr>
                                    </p:animEffect>
                                  </p:childTnLst>
                                </p:cTn>
                              </p:par>
                              <p:par>
                                <p:cTn id="102" presetID="22" presetClass="entr" presetSubtype="4" fill="hold" nodeType="withEffect">
                                  <p:stCondLst>
                                    <p:cond delay="700"/>
                                  </p:stCondLst>
                                  <p:childTnLst>
                                    <p:set>
                                      <p:cBhvr>
                                        <p:cTn id="103" dur="1" fill="hold">
                                          <p:stCondLst>
                                            <p:cond delay="0"/>
                                          </p:stCondLst>
                                        </p:cTn>
                                        <p:tgtEl>
                                          <p:spTgt spid="103"/>
                                        </p:tgtEl>
                                        <p:attrNameLst>
                                          <p:attrName>style.visibility</p:attrName>
                                        </p:attrNameLst>
                                      </p:cBhvr>
                                      <p:to>
                                        <p:strVal val="visible"/>
                                      </p:to>
                                    </p:set>
                                    <p:animEffect transition="in" filter="wipe(down)">
                                      <p:cBhvr>
                                        <p:cTn id="104" dur="500"/>
                                        <p:tgtEl>
                                          <p:spTgt spid="103"/>
                                        </p:tgtEl>
                                      </p:cBhvr>
                                    </p:animEffect>
                                  </p:childTnLst>
                                </p:cTn>
                              </p:par>
                              <p:par>
                                <p:cTn id="105" presetID="22" presetClass="entr" presetSubtype="4" fill="hold" nodeType="withEffect">
                                  <p:stCondLst>
                                    <p:cond delay="700"/>
                                  </p:stCondLst>
                                  <p:childTnLst>
                                    <p:set>
                                      <p:cBhvr>
                                        <p:cTn id="106" dur="1" fill="hold">
                                          <p:stCondLst>
                                            <p:cond delay="0"/>
                                          </p:stCondLst>
                                        </p:cTn>
                                        <p:tgtEl>
                                          <p:spTgt spid="105"/>
                                        </p:tgtEl>
                                        <p:attrNameLst>
                                          <p:attrName>style.visibility</p:attrName>
                                        </p:attrNameLst>
                                      </p:cBhvr>
                                      <p:to>
                                        <p:strVal val="visible"/>
                                      </p:to>
                                    </p:set>
                                    <p:animEffect transition="in" filter="wipe(down)">
                                      <p:cBhvr>
                                        <p:cTn id="107" dur="500"/>
                                        <p:tgtEl>
                                          <p:spTgt spid="105"/>
                                        </p:tgtEl>
                                      </p:cBhvr>
                                    </p:animEffect>
                                  </p:childTnLst>
                                </p:cTn>
                              </p:par>
                              <p:par>
                                <p:cTn id="108" presetID="22" presetClass="entr" presetSubtype="4" fill="hold" nodeType="withEffect">
                                  <p:stCondLst>
                                    <p:cond delay="800"/>
                                  </p:stCondLst>
                                  <p:childTnLst>
                                    <p:set>
                                      <p:cBhvr>
                                        <p:cTn id="109" dur="1" fill="hold">
                                          <p:stCondLst>
                                            <p:cond delay="0"/>
                                          </p:stCondLst>
                                        </p:cTn>
                                        <p:tgtEl>
                                          <p:spTgt spid="109"/>
                                        </p:tgtEl>
                                        <p:attrNameLst>
                                          <p:attrName>style.visibility</p:attrName>
                                        </p:attrNameLst>
                                      </p:cBhvr>
                                      <p:to>
                                        <p:strVal val="visible"/>
                                      </p:to>
                                    </p:set>
                                    <p:animEffect transition="in" filter="wipe(down)">
                                      <p:cBhvr>
                                        <p:cTn id="110" dur="500"/>
                                        <p:tgtEl>
                                          <p:spTgt spid="109"/>
                                        </p:tgtEl>
                                      </p:cBhvr>
                                    </p:animEffect>
                                  </p:childTnLst>
                                </p:cTn>
                              </p:par>
                              <p:par>
                                <p:cTn id="111" presetID="22" presetClass="entr" presetSubtype="4" fill="hold" nodeType="withEffect">
                                  <p:stCondLst>
                                    <p:cond delay="800"/>
                                  </p:stCondLst>
                                  <p:childTnLst>
                                    <p:set>
                                      <p:cBhvr>
                                        <p:cTn id="112" dur="1" fill="hold">
                                          <p:stCondLst>
                                            <p:cond delay="0"/>
                                          </p:stCondLst>
                                        </p:cTn>
                                        <p:tgtEl>
                                          <p:spTgt spid="112"/>
                                        </p:tgtEl>
                                        <p:attrNameLst>
                                          <p:attrName>style.visibility</p:attrName>
                                        </p:attrNameLst>
                                      </p:cBhvr>
                                      <p:to>
                                        <p:strVal val="visible"/>
                                      </p:to>
                                    </p:set>
                                    <p:animEffect transition="in" filter="wipe(down)">
                                      <p:cBhvr>
                                        <p:cTn id="113" dur="500"/>
                                        <p:tgtEl>
                                          <p:spTgt spid="112"/>
                                        </p:tgtEl>
                                      </p:cBhvr>
                                    </p:animEffect>
                                  </p:childTnLst>
                                </p:cTn>
                              </p:par>
                              <p:par>
                                <p:cTn id="114" presetID="22" presetClass="entr" presetSubtype="4" fill="hold" nodeType="withEffect">
                                  <p:stCondLst>
                                    <p:cond delay="700"/>
                                  </p:stCondLst>
                                  <p:childTnLst>
                                    <p:set>
                                      <p:cBhvr>
                                        <p:cTn id="115" dur="1" fill="hold">
                                          <p:stCondLst>
                                            <p:cond delay="0"/>
                                          </p:stCondLst>
                                        </p:cTn>
                                        <p:tgtEl>
                                          <p:spTgt spid="125"/>
                                        </p:tgtEl>
                                        <p:attrNameLst>
                                          <p:attrName>style.visibility</p:attrName>
                                        </p:attrNameLst>
                                      </p:cBhvr>
                                      <p:to>
                                        <p:strVal val="visible"/>
                                      </p:to>
                                    </p:set>
                                    <p:animEffect transition="in" filter="wipe(down)">
                                      <p:cBhvr>
                                        <p:cTn id="116" dur="500"/>
                                        <p:tgtEl>
                                          <p:spTgt spid="125"/>
                                        </p:tgtEl>
                                      </p:cBhvr>
                                    </p:animEffect>
                                  </p:childTnLst>
                                </p:cTn>
                              </p:par>
                              <p:par>
                                <p:cTn id="117" presetID="22" presetClass="entr" presetSubtype="4" fill="hold" nodeType="withEffect">
                                  <p:stCondLst>
                                    <p:cond delay="700"/>
                                  </p:stCondLst>
                                  <p:childTnLst>
                                    <p:set>
                                      <p:cBhvr>
                                        <p:cTn id="118" dur="1" fill="hold">
                                          <p:stCondLst>
                                            <p:cond delay="0"/>
                                          </p:stCondLst>
                                        </p:cTn>
                                        <p:tgtEl>
                                          <p:spTgt spid="128"/>
                                        </p:tgtEl>
                                        <p:attrNameLst>
                                          <p:attrName>style.visibility</p:attrName>
                                        </p:attrNameLst>
                                      </p:cBhvr>
                                      <p:to>
                                        <p:strVal val="visible"/>
                                      </p:to>
                                    </p:set>
                                    <p:animEffect transition="in" filter="wipe(down)">
                                      <p:cBhvr>
                                        <p:cTn id="119" dur="500"/>
                                        <p:tgtEl>
                                          <p:spTgt spid="128"/>
                                        </p:tgtEl>
                                      </p:cBhvr>
                                    </p:animEffect>
                                  </p:childTnLst>
                                </p:cTn>
                              </p:par>
                              <p:par>
                                <p:cTn id="120" presetID="22" presetClass="entr" presetSubtype="1" fill="hold" nodeType="withEffect">
                                  <p:stCondLst>
                                    <p:cond delay="1200"/>
                                  </p:stCondLst>
                                  <p:childTnLst>
                                    <p:set>
                                      <p:cBhvr>
                                        <p:cTn id="121" dur="1" fill="hold">
                                          <p:stCondLst>
                                            <p:cond delay="0"/>
                                          </p:stCondLst>
                                        </p:cTn>
                                        <p:tgtEl>
                                          <p:spTgt spid="131"/>
                                        </p:tgtEl>
                                        <p:attrNameLst>
                                          <p:attrName>style.visibility</p:attrName>
                                        </p:attrNameLst>
                                      </p:cBhvr>
                                      <p:to>
                                        <p:strVal val="visible"/>
                                      </p:to>
                                    </p:set>
                                    <p:animEffect transition="in" filter="wipe(up)">
                                      <p:cBhvr>
                                        <p:cTn id="122" dur="500"/>
                                        <p:tgtEl>
                                          <p:spTgt spid="131"/>
                                        </p:tgtEl>
                                      </p:cBhvr>
                                    </p:animEffect>
                                  </p:childTnLst>
                                </p:cTn>
                              </p:par>
                              <p:par>
                                <p:cTn id="123" presetID="22" presetClass="entr" presetSubtype="1" fill="hold" nodeType="withEffect">
                                  <p:stCondLst>
                                    <p:cond delay="1200"/>
                                  </p:stCondLst>
                                  <p:childTnLst>
                                    <p:set>
                                      <p:cBhvr>
                                        <p:cTn id="124" dur="1" fill="hold">
                                          <p:stCondLst>
                                            <p:cond delay="0"/>
                                          </p:stCondLst>
                                        </p:cTn>
                                        <p:tgtEl>
                                          <p:spTgt spid="136"/>
                                        </p:tgtEl>
                                        <p:attrNameLst>
                                          <p:attrName>style.visibility</p:attrName>
                                        </p:attrNameLst>
                                      </p:cBhvr>
                                      <p:to>
                                        <p:strVal val="visible"/>
                                      </p:to>
                                    </p:set>
                                    <p:animEffect transition="in" filter="wipe(up)">
                                      <p:cBhvr>
                                        <p:cTn id="125" dur="500"/>
                                        <p:tgtEl>
                                          <p:spTgt spid="136"/>
                                        </p:tgtEl>
                                      </p:cBhvr>
                                    </p:animEffect>
                                  </p:childTnLst>
                                </p:cTn>
                              </p:par>
                              <p:par>
                                <p:cTn id="126" presetID="22" presetClass="entr" presetSubtype="1" fill="hold" nodeType="withEffect">
                                  <p:stCondLst>
                                    <p:cond delay="1200"/>
                                  </p:stCondLst>
                                  <p:childTnLst>
                                    <p:set>
                                      <p:cBhvr>
                                        <p:cTn id="127" dur="1" fill="hold">
                                          <p:stCondLst>
                                            <p:cond delay="0"/>
                                          </p:stCondLst>
                                        </p:cTn>
                                        <p:tgtEl>
                                          <p:spTgt spid="139"/>
                                        </p:tgtEl>
                                        <p:attrNameLst>
                                          <p:attrName>style.visibility</p:attrName>
                                        </p:attrNameLst>
                                      </p:cBhvr>
                                      <p:to>
                                        <p:strVal val="visible"/>
                                      </p:to>
                                    </p:set>
                                    <p:animEffect transition="in" filter="wipe(up)">
                                      <p:cBhvr>
                                        <p:cTn id="128" dur="500"/>
                                        <p:tgtEl>
                                          <p:spTgt spid="139"/>
                                        </p:tgtEl>
                                      </p:cBhvr>
                                    </p:animEffect>
                                  </p:childTnLst>
                                </p:cTn>
                              </p:par>
                              <p:par>
                                <p:cTn id="129" presetID="22" presetClass="entr" presetSubtype="1" fill="hold" nodeType="withEffect">
                                  <p:stCondLst>
                                    <p:cond delay="1200"/>
                                  </p:stCondLst>
                                  <p:childTnLst>
                                    <p:set>
                                      <p:cBhvr>
                                        <p:cTn id="130" dur="1" fill="hold">
                                          <p:stCondLst>
                                            <p:cond delay="0"/>
                                          </p:stCondLst>
                                        </p:cTn>
                                        <p:tgtEl>
                                          <p:spTgt spid="142"/>
                                        </p:tgtEl>
                                        <p:attrNameLst>
                                          <p:attrName>style.visibility</p:attrName>
                                        </p:attrNameLst>
                                      </p:cBhvr>
                                      <p:to>
                                        <p:strVal val="visible"/>
                                      </p:to>
                                    </p:set>
                                    <p:animEffect transition="in" filter="wipe(up)">
                                      <p:cBhvr>
                                        <p:cTn id="131" dur="500"/>
                                        <p:tgtEl>
                                          <p:spTgt spid="142"/>
                                        </p:tgtEl>
                                      </p:cBhvr>
                                    </p:animEffect>
                                  </p:childTnLst>
                                </p:cTn>
                              </p:par>
                              <p:par>
                                <p:cTn id="132" presetID="22" presetClass="entr" presetSubtype="4" fill="hold" nodeType="withEffect">
                                  <p:stCondLst>
                                    <p:cond delay="800"/>
                                  </p:stCondLst>
                                  <p:childTnLst>
                                    <p:set>
                                      <p:cBhvr>
                                        <p:cTn id="133" dur="1" fill="hold">
                                          <p:stCondLst>
                                            <p:cond delay="0"/>
                                          </p:stCondLst>
                                        </p:cTn>
                                        <p:tgtEl>
                                          <p:spTgt spid="146"/>
                                        </p:tgtEl>
                                        <p:attrNameLst>
                                          <p:attrName>style.visibility</p:attrName>
                                        </p:attrNameLst>
                                      </p:cBhvr>
                                      <p:to>
                                        <p:strVal val="visible"/>
                                      </p:to>
                                    </p:set>
                                    <p:animEffect transition="in" filter="wipe(down)">
                                      <p:cBhvr>
                                        <p:cTn id="134" dur="500"/>
                                        <p:tgtEl>
                                          <p:spTgt spid="146"/>
                                        </p:tgtEl>
                                      </p:cBhvr>
                                    </p:animEffect>
                                  </p:childTnLst>
                                </p:cTn>
                              </p:par>
                              <p:par>
                                <p:cTn id="135" presetID="22" presetClass="entr" presetSubtype="4" fill="hold" nodeType="withEffect">
                                  <p:stCondLst>
                                    <p:cond delay="700"/>
                                  </p:stCondLst>
                                  <p:childTnLst>
                                    <p:set>
                                      <p:cBhvr>
                                        <p:cTn id="136" dur="1" fill="hold">
                                          <p:stCondLst>
                                            <p:cond delay="0"/>
                                          </p:stCondLst>
                                        </p:cTn>
                                        <p:tgtEl>
                                          <p:spTgt spid="152"/>
                                        </p:tgtEl>
                                        <p:attrNameLst>
                                          <p:attrName>style.visibility</p:attrName>
                                        </p:attrNameLst>
                                      </p:cBhvr>
                                      <p:to>
                                        <p:strVal val="visible"/>
                                      </p:to>
                                    </p:set>
                                    <p:animEffect transition="in" filter="wipe(down)">
                                      <p:cBhvr>
                                        <p:cTn id="137" dur="500"/>
                                        <p:tgtEl>
                                          <p:spTgt spid="152"/>
                                        </p:tgtEl>
                                      </p:cBhvr>
                                    </p:animEffect>
                                  </p:childTnLst>
                                </p:cTn>
                              </p:par>
                              <p:par>
                                <p:cTn id="138" presetID="22" presetClass="entr" presetSubtype="4" fill="hold" nodeType="withEffect">
                                  <p:stCondLst>
                                    <p:cond delay="700"/>
                                  </p:stCondLst>
                                  <p:childTnLst>
                                    <p:set>
                                      <p:cBhvr>
                                        <p:cTn id="139" dur="1" fill="hold">
                                          <p:stCondLst>
                                            <p:cond delay="0"/>
                                          </p:stCondLst>
                                        </p:cTn>
                                        <p:tgtEl>
                                          <p:spTgt spid="156"/>
                                        </p:tgtEl>
                                        <p:attrNameLst>
                                          <p:attrName>style.visibility</p:attrName>
                                        </p:attrNameLst>
                                      </p:cBhvr>
                                      <p:to>
                                        <p:strVal val="visible"/>
                                      </p:to>
                                    </p:set>
                                    <p:animEffect transition="in" filter="wipe(down)">
                                      <p:cBhvr>
                                        <p:cTn id="140" dur="500"/>
                                        <p:tgtEl>
                                          <p:spTgt spid="156"/>
                                        </p:tgtEl>
                                      </p:cBhvr>
                                    </p:animEffect>
                                  </p:childTnLst>
                                </p:cTn>
                              </p:par>
                              <p:par>
                                <p:cTn id="141" presetID="22" presetClass="entr" presetSubtype="4" fill="hold" nodeType="withEffect">
                                  <p:stCondLst>
                                    <p:cond delay="700"/>
                                  </p:stCondLst>
                                  <p:childTnLst>
                                    <p:set>
                                      <p:cBhvr>
                                        <p:cTn id="142" dur="1" fill="hold">
                                          <p:stCondLst>
                                            <p:cond delay="0"/>
                                          </p:stCondLst>
                                        </p:cTn>
                                        <p:tgtEl>
                                          <p:spTgt spid="161"/>
                                        </p:tgtEl>
                                        <p:attrNameLst>
                                          <p:attrName>style.visibility</p:attrName>
                                        </p:attrNameLst>
                                      </p:cBhvr>
                                      <p:to>
                                        <p:strVal val="visible"/>
                                      </p:to>
                                    </p:set>
                                    <p:animEffect transition="in" filter="wipe(down)">
                                      <p:cBhvr>
                                        <p:cTn id="143" dur="500"/>
                                        <p:tgtEl>
                                          <p:spTgt spid="161"/>
                                        </p:tgtEl>
                                      </p:cBhvr>
                                    </p:animEffect>
                                  </p:childTnLst>
                                </p:cTn>
                              </p:par>
                              <p:par>
                                <p:cTn id="144" presetID="22" presetClass="entr" presetSubtype="4" fill="hold" nodeType="withEffect">
                                  <p:stCondLst>
                                    <p:cond delay="700"/>
                                  </p:stCondLst>
                                  <p:childTnLst>
                                    <p:set>
                                      <p:cBhvr>
                                        <p:cTn id="145" dur="1" fill="hold">
                                          <p:stCondLst>
                                            <p:cond delay="0"/>
                                          </p:stCondLst>
                                        </p:cTn>
                                        <p:tgtEl>
                                          <p:spTgt spid="163"/>
                                        </p:tgtEl>
                                        <p:attrNameLst>
                                          <p:attrName>style.visibility</p:attrName>
                                        </p:attrNameLst>
                                      </p:cBhvr>
                                      <p:to>
                                        <p:strVal val="visible"/>
                                      </p:to>
                                    </p:set>
                                    <p:animEffect transition="in" filter="wipe(down)">
                                      <p:cBhvr>
                                        <p:cTn id="146" dur="500"/>
                                        <p:tgtEl>
                                          <p:spTgt spid="163"/>
                                        </p:tgtEl>
                                      </p:cBhvr>
                                    </p:animEffect>
                                  </p:childTnLst>
                                </p:cTn>
                              </p:par>
                              <p:par>
                                <p:cTn id="147" presetID="22" presetClass="entr" presetSubtype="4" fill="hold" nodeType="withEffect">
                                  <p:stCondLst>
                                    <p:cond delay="700"/>
                                  </p:stCondLst>
                                  <p:childTnLst>
                                    <p:set>
                                      <p:cBhvr>
                                        <p:cTn id="148" dur="1" fill="hold">
                                          <p:stCondLst>
                                            <p:cond delay="0"/>
                                          </p:stCondLst>
                                        </p:cTn>
                                        <p:tgtEl>
                                          <p:spTgt spid="168"/>
                                        </p:tgtEl>
                                        <p:attrNameLst>
                                          <p:attrName>style.visibility</p:attrName>
                                        </p:attrNameLst>
                                      </p:cBhvr>
                                      <p:to>
                                        <p:strVal val="visible"/>
                                      </p:to>
                                    </p:set>
                                    <p:animEffect transition="in" filter="wipe(down)">
                                      <p:cBhvr>
                                        <p:cTn id="149" dur="500"/>
                                        <p:tgtEl>
                                          <p:spTgt spid="168"/>
                                        </p:tgtEl>
                                      </p:cBhvr>
                                    </p:animEffect>
                                  </p:childTnLst>
                                </p:cTn>
                              </p:par>
                              <p:par>
                                <p:cTn id="150" presetID="22" presetClass="entr" presetSubtype="4" fill="hold" nodeType="withEffect">
                                  <p:stCondLst>
                                    <p:cond delay="700"/>
                                  </p:stCondLst>
                                  <p:childTnLst>
                                    <p:set>
                                      <p:cBhvr>
                                        <p:cTn id="151" dur="1" fill="hold">
                                          <p:stCondLst>
                                            <p:cond delay="0"/>
                                          </p:stCondLst>
                                        </p:cTn>
                                        <p:tgtEl>
                                          <p:spTgt spid="172"/>
                                        </p:tgtEl>
                                        <p:attrNameLst>
                                          <p:attrName>style.visibility</p:attrName>
                                        </p:attrNameLst>
                                      </p:cBhvr>
                                      <p:to>
                                        <p:strVal val="visible"/>
                                      </p:to>
                                    </p:set>
                                    <p:animEffect transition="in" filter="wipe(down)">
                                      <p:cBhvr>
                                        <p:cTn id="152"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137723-858B-EB4F-831B-14BE19805D5A}"/>
              </a:ext>
            </a:extLst>
          </p:cNvPr>
          <p:cNvSpPr/>
          <p:nvPr/>
        </p:nvSpPr>
        <p:spPr>
          <a:xfrm>
            <a:off x="424387" y="463142"/>
            <a:ext cx="5584372" cy="461665"/>
          </a:xfrm>
          <a:prstGeom prst="rect">
            <a:avLst/>
          </a:prstGeom>
        </p:spPr>
        <p:txBody>
          <a:bodyPr wrap="square">
            <a:spAutoFit/>
          </a:bodyPr>
          <a:lstStyle/>
          <a:p>
            <a:r>
              <a:rPr lang="en-US" sz="2400" b="1" dirty="0">
                <a:solidFill>
                  <a:srgbClr val="1A1A1A"/>
                </a:solidFill>
                <a:latin typeface="futura-pt"/>
              </a:rPr>
              <a:t>Why this algorithm is so good?</a:t>
            </a:r>
          </a:p>
        </p:txBody>
      </p:sp>
      <p:sp>
        <p:nvSpPr>
          <p:cNvPr id="6" name="Pie 5">
            <a:extLst>
              <a:ext uri="{FF2B5EF4-FFF2-40B4-BE49-F238E27FC236}">
                <a16:creationId xmlns:a16="http://schemas.microsoft.com/office/drawing/2014/main" id="{09F14876-6B8F-594A-B816-D5AE827A1D57}"/>
              </a:ext>
            </a:extLst>
          </p:cNvPr>
          <p:cNvSpPr/>
          <p:nvPr/>
        </p:nvSpPr>
        <p:spPr>
          <a:xfrm rot="526127">
            <a:off x="4343401" y="5200683"/>
            <a:ext cx="900000" cy="900000"/>
          </a:xfrm>
          <a:prstGeom prst="pie">
            <a:avLst>
              <a:gd name="adj1" fmla="val 3071883"/>
              <a:gd name="adj2" fmla="val 1620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ardrop 7">
            <a:extLst>
              <a:ext uri="{FF2B5EF4-FFF2-40B4-BE49-F238E27FC236}">
                <a16:creationId xmlns:a16="http://schemas.microsoft.com/office/drawing/2014/main" id="{8F4184A6-3F78-9149-B789-3BEC3FA2E77D}"/>
              </a:ext>
            </a:extLst>
          </p:cNvPr>
          <p:cNvSpPr/>
          <p:nvPr/>
        </p:nvSpPr>
        <p:spPr>
          <a:xfrm rot="11349980">
            <a:off x="4865731" y="4484053"/>
            <a:ext cx="155842" cy="1175657"/>
          </a:xfrm>
          <a:prstGeom prst="teardrop">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B8DE258-2ADE-A743-B537-6174A6DF1B2C}"/>
              </a:ext>
            </a:extLst>
          </p:cNvPr>
          <p:cNvSpPr/>
          <p:nvPr/>
        </p:nvSpPr>
        <p:spPr>
          <a:xfrm rot="21043776">
            <a:off x="4626427" y="5363969"/>
            <a:ext cx="90772" cy="11974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a:extLst>
              <a:ext uri="{FF2B5EF4-FFF2-40B4-BE49-F238E27FC236}">
                <a16:creationId xmlns:a16="http://schemas.microsoft.com/office/drawing/2014/main" id="{3B1BB6D5-21D7-2F4B-9D2C-E70BE9A0882D}"/>
              </a:ext>
            </a:extLst>
          </p:cNvPr>
          <p:cNvSpPr/>
          <p:nvPr/>
        </p:nvSpPr>
        <p:spPr>
          <a:xfrm rot="19332725">
            <a:off x="5079200" y="5491202"/>
            <a:ext cx="155842" cy="1175657"/>
          </a:xfrm>
          <a:prstGeom prst="teardrop">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30B2DC8-A501-304E-8BDA-5C37E9FDB14B}"/>
              </a:ext>
            </a:extLst>
          </p:cNvPr>
          <p:cNvSpPr/>
          <p:nvPr/>
        </p:nvSpPr>
        <p:spPr>
          <a:xfrm rot="20834905">
            <a:off x="5161052" y="3711328"/>
            <a:ext cx="2880000" cy="288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B5482DD8-6F32-A143-B18C-F7273C0E2674}"/>
              </a:ext>
            </a:extLst>
          </p:cNvPr>
          <p:cNvSpPr/>
          <p:nvPr/>
        </p:nvSpPr>
        <p:spPr>
          <a:xfrm rot="21043776">
            <a:off x="5530108" y="4731779"/>
            <a:ext cx="297884" cy="29263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BED1A4F1-5994-0D46-A3D3-93F512979562}"/>
              </a:ext>
            </a:extLst>
          </p:cNvPr>
          <p:cNvSpPr/>
          <p:nvPr/>
        </p:nvSpPr>
        <p:spPr>
          <a:xfrm rot="20834905">
            <a:off x="5368962" y="4510221"/>
            <a:ext cx="620175" cy="398950"/>
          </a:xfrm>
          <a:prstGeom prst="arc">
            <a:avLst>
              <a:gd name="adj1" fmla="val 13273651"/>
              <a:gd name="adj2" fmla="val 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EAB6AF28-35FA-D648-972D-F6411047D81E}"/>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20945746">
            <a:off x="5224221" y="5362530"/>
            <a:ext cx="568520" cy="336801"/>
          </a:xfrm>
          <a:prstGeom prst="rect">
            <a:avLst/>
          </a:prstGeom>
        </p:spPr>
      </p:pic>
      <p:pic>
        <p:nvPicPr>
          <p:cNvPr id="22" name="Picture 21">
            <a:extLst>
              <a:ext uri="{FF2B5EF4-FFF2-40B4-BE49-F238E27FC236}">
                <a16:creationId xmlns:a16="http://schemas.microsoft.com/office/drawing/2014/main" id="{5112B441-E362-7144-8769-547E0B67BD45}"/>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358098">
            <a:off x="5021005" y="2843177"/>
            <a:ext cx="3380392" cy="1433286"/>
          </a:xfrm>
          <a:prstGeom prst="rect">
            <a:avLst/>
          </a:prstGeom>
        </p:spPr>
      </p:pic>
      <p:sp>
        <p:nvSpPr>
          <p:cNvPr id="24" name="TextBox 23">
            <a:extLst>
              <a:ext uri="{FF2B5EF4-FFF2-40B4-BE49-F238E27FC236}">
                <a16:creationId xmlns:a16="http://schemas.microsoft.com/office/drawing/2014/main" id="{02A38020-DD96-9B4B-BE08-2F78CB6DA8CB}"/>
              </a:ext>
            </a:extLst>
          </p:cNvPr>
          <p:cNvSpPr txBox="1"/>
          <p:nvPr/>
        </p:nvSpPr>
        <p:spPr>
          <a:xfrm>
            <a:off x="555172" y="1578429"/>
            <a:ext cx="7467600" cy="879023"/>
          </a:xfrm>
          <a:prstGeom prst="rect">
            <a:avLst/>
          </a:prstGeom>
          <a:noFill/>
        </p:spPr>
        <p:txBody>
          <a:bodyPr wrap="square" rtlCol="0">
            <a:spAutoFit/>
          </a:bodyPr>
          <a:lstStyle/>
          <a:p>
            <a:pPr>
              <a:lnSpc>
                <a:spcPct val="150000"/>
              </a:lnSpc>
            </a:pPr>
            <a:r>
              <a:rPr lang="en-US" dirty="0"/>
              <a:t>The updated PageRank allows sites in small niche topics to be able to outrank larger sites that have more links !!</a:t>
            </a:r>
          </a:p>
        </p:txBody>
      </p:sp>
      <p:sp>
        <p:nvSpPr>
          <p:cNvPr id="26" name="TextBox 25">
            <a:extLst>
              <a:ext uri="{FF2B5EF4-FFF2-40B4-BE49-F238E27FC236}">
                <a16:creationId xmlns:a16="http://schemas.microsoft.com/office/drawing/2014/main" id="{557C8327-FB56-1C48-B9E8-E09A6C8687F7}"/>
              </a:ext>
            </a:extLst>
          </p:cNvPr>
          <p:cNvSpPr txBox="1"/>
          <p:nvPr/>
        </p:nvSpPr>
        <p:spPr>
          <a:xfrm>
            <a:off x="555172" y="3011505"/>
            <a:ext cx="3886301" cy="2541017"/>
          </a:xfrm>
          <a:prstGeom prst="rect">
            <a:avLst/>
          </a:prstGeom>
          <a:noFill/>
        </p:spPr>
        <p:txBody>
          <a:bodyPr wrap="square" rtlCol="0">
            <a:spAutoFit/>
          </a:bodyPr>
          <a:lstStyle/>
          <a:p>
            <a:pPr>
              <a:lnSpc>
                <a:spcPct val="150000"/>
              </a:lnSpc>
            </a:pPr>
            <a:r>
              <a:rPr lang="en-US" dirty="0"/>
              <a:t>There aren’t many sites linking in a small niche to build up large amounts of PageRank.</a:t>
            </a:r>
          </a:p>
          <a:p>
            <a:pPr>
              <a:lnSpc>
                <a:spcPct val="150000"/>
              </a:lnSpc>
            </a:pPr>
            <a:endParaRPr lang="en-US" dirty="0"/>
          </a:p>
          <a:p>
            <a:pPr>
              <a:lnSpc>
                <a:spcPct val="150000"/>
              </a:lnSpc>
            </a:pPr>
            <a:r>
              <a:rPr lang="en-US" dirty="0"/>
              <a:t>This gives smaller sites in smaller niches a boost in rankings.</a:t>
            </a:r>
          </a:p>
        </p:txBody>
      </p:sp>
    </p:spTree>
    <p:extLst>
      <p:ext uri="{BB962C8B-B14F-4D97-AF65-F5344CB8AC3E}">
        <p14:creationId xmlns:p14="http://schemas.microsoft.com/office/powerpoint/2010/main" val="47945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0" grpId="0" animBg="1"/>
      <p:bldP spid="11" grpId="0" animBg="1"/>
      <p:bldP spid="13" grpId="0" animBg="1"/>
      <p:bldP spid="18" grpId="0" animBg="1"/>
      <p:bldP spid="19" grpId="0" animBg="1"/>
      <p:bldP spid="24"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137723-858B-EB4F-831B-14BE19805D5A}"/>
              </a:ext>
            </a:extLst>
          </p:cNvPr>
          <p:cNvSpPr/>
          <p:nvPr/>
        </p:nvSpPr>
        <p:spPr>
          <a:xfrm>
            <a:off x="241300" y="588374"/>
            <a:ext cx="5584372" cy="461665"/>
          </a:xfrm>
          <a:prstGeom prst="rect">
            <a:avLst/>
          </a:prstGeom>
        </p:spPr>
        <p:txBody>
          <a:bodyPr wrap="square">
            <a:spAutoFit/>
          </a:bodyPr>
          <a:lstStyle/>
          <a:p>
            <a:r>
              <a:rPr lang="en-US" sz="2400" b="1" dirty="0">
                <a:solidFill>
                  <a:srgbClr val="1A1A1A"/>
                </a:solidFill>
                <a:latin typeface="futura-pt"/>
              </a:rPr>
              <a:t>What are the “Trusted” sites?</a:t>
            </a:r>
          </a:p>
        </p:txBody>
      </p:sp>
      <p:sp>
        <p:nvSpPr>
          <p:cNvPr id="24" name="TextBox 23">
            <a:extLst>
              <a:ext uri="{FF2B5EF4-FFF2-40B4-BE49-F238E27FC236}">
                <a16:creationId xmlns:a16="http://schemas.microsoft.com/office/drawing/2014/main" id="{02A38020-DD96-9B4B-BE08-2F78CB6DA8CB}"/>
              </a:ext>
            </a:extLst>
          </p:cNvPr>
          <p:cNvSpPr txBox="1"/>
          <p:nvPr/>
        </p:nvSpPr>
        <p:spPr>
          <a:xfrm>
            <a:off x="555172" y="1578429"/>
            <a:ext cx="7467600" cy="1710020"/>
          </a:xfrm>
          <a:prstGeom prst="rect">
            <a:avLst/>
          </a:prstGeom>
          <a:noFill/>
        </p:spPr>
        <p:txBody>
          <a:bodyPr wrap="square" rtlCol="0">
            <a:spAutoFit/>
          </a:bodyPr>
          <a:lstStyle/>
          <a:p>
            <a:pPr>
              <a:lnSpc>
                <a:spcPct val="150000"/>
              </a:lnSpc>
            </a:pPr>
            <a:r>
              <a:rPr lang="en-US" dirty="0"/>
              <a:t>This algorithm is about creating a map of links between web pages. </a:t>
            </a:r>
          </a:p>
          <a:p>
            <a:pPr>
              <a:lnSpc>
                <a:spcPct val="150000"/>
              </a:lnSpc>
            </a:pPr>
            <a:endParaRPr lang="en-US" dirty="0"/>
          </a:p>
          <a:p>
            <a:pPr>
              <a:lnSpc>
                <a:spcPct val="150000"/>
              </a:lnSpc>
            </a:pPr>
            <a:r>
              <a:rPr lang="en-US" dirty="0"/>
              <a:t>The starting point for this map of the web is what Google determines is the most authoritative and spam free sites.</a:t>
            </a:r>
          </a:p>
        </p:txBody>
      </p:sp>
      <p:pic>
        <p:nvPicPr>
          <p:cNvPr id="2" name="Picture 1">
            <a:extLst>
              <a:ext uri="{FF2B5EF4-FFF2-40B4-BE49-F238E27FC236}">
                <a16:creationId xmlns:a16="http://schemas.microsoft.com/office/drawing/2014/main" id="{4356B574-86B8-144B-BC64-BF90A3813F68}"/>
              </a:ext>
            </a:extLst>
          </p:cNvPr>
          <p:cNvPicPr>
            <a:picLocks noChangeAspect="1"/>
          </p:cNvPicPr>
          <p:nvPr/>
        </p:nvPicPr>
        <p:blipFill>
          <a:blip r:embed="rId2"/>
          <a:stretch>
            <a:fillRect/>
          </a:stretch>
        </p:blipFill>
        <p:spPr>
          <a:xfrm>
            <a:off x="241300" y="4047671"/>
            <a:ext cx="8661400" cy="1231900"/>
          </a:xfrm>
          <a:prstGeom prst="rect">
            <a:avLst/>
          </a:prstGeom>
        </p:spPr>
      </p:pic>
    </p:spTree>
    <p:extLst>
      <p:ext uri="{BB962C8B-B14F-4D97-AF65-F5344CB8AC3E}">
        <p14:creationId xmlns:p14="http://schemas.microsoft.com/office/powerpoint/2010/main" val="208776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nodeType="withEffect">
                                  <p:stCondLst>
                                    <p:cond delay="2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137723-858B-EB4F-831B-14BE19805D5A}"/>
              </a:ext>
            </a:extLst>
          </p:cNvPr>
          <p:cNvSpPr/>
          <p:nvPr/>
        </p:nvSpPr>
        <p:spPr>
          <a:xfrm>
            <a:off x="468086" y="530218"/>
            <a:ext cx="5584372" cy="461665"/>
          </a:xfrm>
          <a:prstGeom prst="rect">
            <a:avLst/>
          </a:prstGeom>
        </p:spPr>
        <p:txBody>
          <a:bodyPr wrap="square">
            <a:spAutoFit/>
          </a:bodyPr>
          <a:lstStyle/>
          <a:p>
            <a:r>
              <a:rPr lang="en-US" sz="2400" b="1" dirty="0">
                <a:solidFill>
                  <a:srgbClr val="1A1A1A"/>
                </a:solidFill>
                <a:latin typeface="futura-pt"/>
              </a:rPr>
              <a:t>Seed sites are Diversified</a:t>
            </a:r>
          </a:p>
        </p:txBody>
      </p:sp>
      <p:sp>
        <p:nvSpPr>
          <p:cNvPr id="24" name="TextBox 23">
            <a:extLst>
              <a:ext uri="{FF2B5EF4-FFF2-40B4-BE49-F238E27FC236}">
                <a16:creationId xmlns:a16="http://schemas.microsoft.com/office/drawing/2014/main" id="{02A38020-DD96-9B4B-BE08-2F78CB6DA8CB}"/>
              </a:ext>
            </a:extLst>
          </p:cNvPr>
          <p:cNvSpPr txBox="1"/>
          <p:nvPr/>
        </p:nvSpPr>
        <p:spPr>
          <a:xfrm>
            <a:off x="468086" y="1274709"/>
            <a:ext cx="7467600" cy="1294522"/>
          </a:xfrm>
          <a:prstGeom prst="rect">
            <a:avLst/>
          </a:prstGeom>
          <a:noFill/>
        </p:spPr>
        <p:txBody>
          <a:bodyPr wrap="square" rtlCol="0">
            <a:spAutoFit/>
          </a:bodyPr>
          <a:lstStyle/>
          <a:p>
            <a:pPr>
              <a:lnSpc>
                <a:spcPct val="150000"/>
              </a:lnSpc>
            </a:pPr>
            <a:r>
              <a:rPr lang="en-US" dirty="0"/>
              <a:t>The patent states that the seed set must be diverse.</a:t>
            </a:r>
          </a:p>
          <a:p>
            <a:pPr>
              <a:lnSpc>
                <a:spcPct val="150000"/>
              </a:lnSpc>
            </a:pPr>
            <a:endParaRPr lang="en-US" dirty="0"/>
          </a:p>
          <a:p>
            <a:pPr>
              <a:lnSpc>
                <a:spcPct val="150000"/>
              </a:lnSpc>
            </a:pPr>
            <a:r>
              <a:rPr lang="en-US" dirty="0"/>
              <a:t>It means choosing seed sites across a range of topical niches</a:t>
            </a:r>
          </a:p>
        </p:txBody>
      </p:sp>
      <p:sp>
        <p:nvSpPr>
          <p:cNvPr id="3" name="TextBox 2">
            <a:extLst>
              <a:ext uri="{FF2B5EF4-FFF2-40B4-BE49-F238E27FC236}">
                <a16:creationId xmlns:a16="http://schemas.microsoft.com/office/drawing/2014/main" id="{F0D93906-EAE5-8C40-A3DA-9DEC458E5018}"/>
              </a:ext>
            </a:extLst>
          </p:cNvPr>
          <p:cNvSpPr txBox="1"/>
          <p:nvPr/>
        </p:nvSpPr>
        <p:spPr>
          <a:xfrm>
            <a:off x="816429" y="3341914"/>
            <a:ext cx="739498" cy="369332"/>
          </a:xfrm>
          <a:prstGeom prst="rect">
            <a:avLst/>
          </a:prstGeom>
          <a:noFill/>
        </p:spPr>
        <p:txBody>
          <a:bodyPr wrap="none" rtlCol="0">
            <a:spAutoFit/>
          </a:bodyPr>
          <a:lstStyle/>
          <a:p>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Pros:</a:t>
            </a:r>
          </a:p>
        </p:txBody>
      </p:sp>
      <p:sp>
        <p:nvSpPr>
          <p:cNvPr id="4" name="TextBox 3">
            <a:extLst>
              <a:ext uri="{FF2B5EF4-FFF2-40B4-BE49-F238E27FC236}">
                <a16:creationId xmlns:a16="http://schemas.microsoft.com/office/drawing/2014/main" id="{0E48CE62-462F-2B46-96C4-AB0EBEADB31B}"/>
              </a:ext>
            </a:extLst>
          </p:cNvPr>
          <p:cNvSpPr txBox="1"/>
          <p:nvPr/>
        </p:nvSpPr>
        <p:spPr>
          <a:xfrm>
            <a:off x="816429" y="4985657"/>
            <a:ext cx="1349829" cy="369332"/>
          </a:xfrm>
          <a:prstGeom prst="rect">
            <a:avLst/>
          </a:prstGeom>
          <a:noFill/>
        </p:spPr>
        <p:txBody>
          <a:bodyPr wrap="square" rtlCol="0">
            <a:spAutoFit/>
          </a:bodyPr>
          <a:lstStyle/>
          <a:p>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Cons:</a:t>
            </a:r>
          </a:p>
        </p:txBody>
      </p:sp>
      <p:sp>
        <p:nvSpPr>
          <p:cNvPr id="14" name="TextBox 13">
            <a:extLst>
              <a:ext uri="{FF2B5EF4-FFF2-40B4-BE49-F238E27FC236}">
                <a16:creationId xmlns:a16="http://schemas.microsoft.com/office/drawing/2014/main" id="{DCBD190D-D6AF-E840-B112-0E6E1FE582D2}"/>
              </a:ext>
            </a:extLst>
          </p:cNvPr>
          <p:cNvSpPr txBox="1"/>
          <p:nvPr/>
        </p:nvSpPr>
        <p:spPr>
          <a:xfrm>
            <a:off x="576943" y="3918857"/>
            <a:ext cx="6069482" cy="369332"/>
          </a:xfrm>
          <a:prstGeom prst="rect">
            <a:avLst/>
          </a:prstGeom>
          <a:noFill/>
        </p:spPr>
        <p:txBody>
          <a:bodyPr wrap="none" rtlCol="0">
            <a:spAutoFit/>
          </a:bodyPr>
          <a:lstStyle/>
          <a:p>
            <a:pPr marL="285750" indent="-285750">
              <a:buFont typeface="Arial" panose="020B0604020202020204" pitchFamily="34" charset="0"/>
              <a:buChar char="•"/>
            </a:pPr>
            <a:r>
              <a:rPr lang="en-US" dirty="0"/>
              <a:t>Can shorten the paths from the seeds to a given page.</a:t>
            </a:r>
          </a:p>
        </p:txBody>
      </p:sp>
      <p:sp>
        <p:nvSpPr>
          <p:cNvPr id="15" name="TextBox 14">
            <a:extLst>
              <a:ext uri="{FF2B5EF4-FFF2-40B4-BE49-F238E27FC236}">
                <a16:creationId xmlns:a16="http://schemas.microsoft.com/office/drawing/2014/main" id="{553BF419-E392-2440-BEC1-0609CFF9C8B7}"/>
              </a:ext>
            </a:extLst>
          </p:cNvPr>
          <p:cNvSpPr txBox="1"/>
          <p:nvPr/>
        </p:nvSpPr>
        <p:spPr>
          <a:xfrm>
            <a:off x="576943" y="5637815"/>
            <a:ext cx="7223644" cy="369332"/>
          </a:xfrm>
          <a:prstGeom prst="rect">
            <a:avLst/>
          </a:prstGeom>
          <a:noFill/>
        </p:spPr>
        <p:txBody>
          <a:bodyPr wrap="none" rtlCol="0">
            <a:spAutoFit/>
          </a:bodyPr>
          <a:lstStyle/>
          <a:p>
            <a:pPr marL="285750" indent="-285750">
              <a:buFont typeface="Arial" panose="020B0604020202020204" pitchFamily="34" charset="0"/>
              <a:buChar char="•"/>
            </a:pPr>
            <a:r>
              <a:rPr lang="en-US" dirty="0"/>
              <a:t>If it does not have a limit, makes the algorithm open to spamming.</a:t>
            </a:r>
          </a:p>
        </p:txBody>
      </p:sp>
      <p:pic>
        <p:nvPicPr>
          <p:cNvPr id="17" name="Picture 16">
            <a:extLst>
              <a:ext uri="{FF2B5EF4-FFF2-40B4-BE49-F238E27FC236}">
                <a16:creationId xmlns:a16="http://schemas.microsoft.com/office/drawing/2014/main" id="{7EFB810B-96F6-9447-99BC-17CDFBF327F6}"/>
              </a:ext>
            </a:extLst>
          </p:cNvPr>
          <p:cNvPicPr>
            <a:picLocks noChangeAspect="1"/>
          </p:cNvPicPr>
          <p:nvPr/>
        </p:nvPicPr>
        <p:blipFill>
          <a:blip r:embed="rId2"/>
          <a:stretch>
            <a:fillRect/>
          </a:stretch>
        </p:blipFill>
        <p:spPr>
          <a:xfrm>
            <a:off x="8011886" y="1731422"/>
            <a:ext cx="845031" cy="837809"/>
          </a:xfrm>
          <a:prstGeom prst="rect">
            <a:avLst/>
          </a:prstGeom>
        </p:spPr>
      </p:pic>
      <p:pic>
        <p:nvPicPr>
          <p:cNvPr id="19" name="Picture 18">
            <a:extLst>
              <a:ext uri="{FF2B5EF4-FFF2-40B4-BE49-F238E27FC236}">
                <a16:creationId xmlns:a16="http://schemas.microsoft.com/office/drawing/2014/main" id="{F20E1A0C-C2FF-7241-A3C1-55AE87D84C81}"/>
              </a:ext>
            </a:extLst>
          </p:cNvPr>
          <p:cNvPicPr>
            <a:picLocks noChangeAspect="1"/>
          </p:cNvPicPr>
          <p:nvPr/>
        </p:nvPicPr>
        <p:blipFill>
          <a:blip r:embed="rId3"/>
          <a:stretch>
            <a:fillRect/>
          </a:stretch>
        </p:blipFill>
        <p:spPr>
          <a:xfrm>
            <a:off x="7258957" y="2531616"/>
            <a:ext cx="656771" cy="640881"/>
          </a:xfrm>
          <a:prstGeom prst="rect">
            <a:avLst/>
          </a:prstGeom>
        </p:spPr>
      </p:pic>
      <p:pic>
        <p:nvPicPr>
          <p:cNvPr id="20" name="Picture 19">
            <a:extLst>
              <a:ext uri="{FF2B5EF4-FFF2-40B4-BE49-F238E27FC236}">
                <a16:creationId xmlns:a16="http://schemas.microsoft.com/office/drawing/2014/main" id="{AD12C33D-5202-FD47-8F57-DC10E6EA0D9B}"/>
              </a:ext>
            </a:extLst>
          </p:cNvPr>
          <p:cNvPicPr>
            <a:picLocks noChangeAspect="1"/>
          </p:cNvPicPr>
          <p:nvPr/>
        </p:nvPicPr>
        <p:blipFill>
          <a:blip r:embed="rId4"/>
          <a:stretch>
            <a:fillRect/>
          </a:stretch>
        </p:blipFill>
        <p:spPr>
          <a:xfrm>
            <a:off x="8233282" y="3032272"/>
            <a:ext cx="739498" cy="807285"/>
          </a:xfrm>
          <a:prstGeom prst="rect">
            <a:avLst/>
          </a:prstGeom>
        </p:spPr>
      </p:pic>
      <p:pic>
        <p:nvPicPr>
          <p:cNvPr id="21" name="Picture 20">
            <a:extLst>
              <a:ext uri="{FF2B5EF4-FFF2-40B4-BE49-F238E27FC236}">
                <a16:creationId xmlns:a16="http://schemas.microsoft.com/office/drawing/2014/main" id="{64B7B79E-7D24-5E4E-BFF2-D13B2C67ABEF}"/>
              </a:ext>
            </a:extLst>
          </p:cNvPr>
          <p:cNvPicPr>
            <a:picLocks noChangeAspect="1"/>
          </p:cNvPicPr>
          <p:nvPr/>
        </p:nvPicPr>
        <p:blipFill>
          <a:blip r:embed="rId5"/>
          <a:stretch>
            <a:fillRect/>
          </a:stretch>
        </p:blipFill>
        <p:spPr>
          <a:xfrm>
            <a:off x="6266455" y="3057843"/>
            <a:ext cx="581632" cy="781714"/>
          </a:xfrm>
          <a:prstGeom prst="rect">
            <a:avLst/>
          </a:prstGeom>
        </p:spPr>
      </p:pic>
      <p:pic>
        <p:nvPicPr>
          <p:cNvPr id="22" name="Picture 21">
            <a:extLst>
              <a:ext uri="{FF2B5EF4-FFF2-40B4-BE49-F238E27FC236}">
                <a16:creationId xmlns:a16="http://schemas.microsoft.com/office/drawing/2014/main" id="{88D2CF37-D328-2949-BB42-8504F93C058D}"/>
              </a:ext>
            </a:extLst>
          </p:cNvPr>
          <p:cNvPicPr>
            <a:picLocks noChangeAspect="1"/>
          </p:cNvPicPr>
          <p:nvPr/>
        </p:nvPicPr>
        <p:blipFill>
          <a:blip r:embed="rId6"/>
          <a:stretch>
            <a:fillRect/>
          </a:stretch>
        </p:blipFill>
        <p:spPr>
          <a:xfrm>
            <a:off x="7258957" y="3711246"/>
            <a:ext cx="752929" cy="1088024"/>
          </a:xfrm>
          <a:prstGeom prst="rect">
            <a:avLst/>
          </a:prstGeom>
        </p:spPr>
      </p:pic>
      <p:pic>
        <p:nvPicPr>
          <p:cNvPr id="23" name="Picture 22">
            <a:extLst>
              <a:ext uri="{FF2B5EF4-FFF2-40B4-BE49-F238E27FC236}">
                <a16:creationId xmlns:a16="http://schemas.microsoft.com/office/drawing/2014/main" id="{FF0C0C49-7F9C-5441-9348-F43E77338941}"/>
              </a:ext>
            </a:extLst>
          </p:cNvPr>
          <p:cNvPicPr>
            <a:picLocks noChangeAspect="1"/>
          </p:cNvPicPr>
          <p:nvPr/>
        </p:nvPicPr>
        <p:blipFill>
          <a:blip r:embed="rId7"/>
          <a:stretch>
            <a:fillRect/>
          </a:stretch>
        </p:blipFill>
        <p:spPr>
          <a:xfrm>
            <a:off x="6849889" y="1247734"/>
            <a:ext cx="785532" cy="745133"/>
          </a:xfrm>
          <a:prstGeom prst="rect">
            <a:avLst/>
          </a:prstGeom>
        </p:spPr>
      </p:pic>
      <p:pic>
        <p:nvPicPr>
          <p:cNvPr id="25" name="Picture 24">
            <a:extLst>
              <a:ext uri="{FF2B5EF4-FFF2-40B4-BE49-F238E27FC236}">
                <a16:creationId xmlns:a16="http://schemas.microsoft.com/office/drawing/2014/main" id="{6BD38D0F-92C5-054B-9F2E-D9FC9A9948AB}"/>
              </a:ext>
            </a:extLst>
          </p:cNvPr>
          <p:cNvPicPr>
            <a:picLocks noChangeAspect="1"/>
          </p:cNvPicPr>
          <p:nvPr/>
        </p:nvPicPr>
        <p:blipFill>
          <a:blip r:embed="rId8"/>
          <a:stretch>
            <a:fillRect/>
          </a:stretch>
        </p:blipFill>
        <p:spPr>
          <a:xfrm>
            <a:off x="8011886" y="4799270"/>
            <a:ext cx="869950" cy="853740"/>
          </a:xfrm>
          <a:prstGeom prst="rect">
            <a:avLst/>
          </a:prstGeom>
        </p:spPr>
      </p:pic>
    </p:spTree>
    <p:extLst>
      <p:ext uri="{BB962C8B-B14F-4D97-AF65-F5344CB8AC3E}">
        <p14:creationId xmlns:p14="http://schemas.microsoft.com/office/powerpoint/2010/main" val="260586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nodeType="withEffect">
                                  <p:stCondLst>
                                    <p:cond delay="2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par>
                                <p:cTn id="26" presetID="10" presetClass="entr" presetSubtype="0" fill="hold" nodeType="withEffect">
                                  <p:stCondLst>
                                    <p:cond delay="2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childTnLst>
                                </p:cTn>
                              </p:par>
                              <p:par>
                                <p:cTn id="29" presetID="10" presetClass="entr" presetSubtype="0" fill="hold" nodeType="withEffect">
                                  <p:stCondLst>
                                    <p:cond delay="2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childTnLst>
                                </p:cTn>
                              </p:par>
                              <p:par>
                                <p:cTn id="32" presetID="10" presetClass="entr" presetSubtype="0" fill="hold" nodeType="withEffect">
                                  <p:stCondLst>
                                    <p:cond delay="2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childTnLst>
                                </p:cTn>
                              </p:par>
                              <p:par>
                                <p:cTn id="35" presetID="10" presetClass="entr" presetSubtype="0" fill="hold" nodeType="withEffect">
                                  <p:stCondLst>
                                    <p:cond delay="2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childTnLst>
                                </p:cTn>
                              </p:par>
                              <p:par>
                                <p:cTn id="38" presetID="10" presetClass="entr" presetSubtype="0" fill="hold" nodeType="withEffect">
                                  <p:stCondLst>
                                    <p:cond delay="20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childTnLst>
                                </p:cTn>
                              </p:par>
                              <p:par>
                                <p:cTn id="41" presetID="10" presetClass="entr" presetSubtype="0" fill="hold" nodeType="withEffect">
                                  <p:stCondLst>
                                    <p:cond delay="2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3" grpId="0"/>
      <p:bldP spid="4"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Parallelogram 17">
            <a:extLst>
              <a:ext uri="{FF2B5EF4-FFF2-40B4-BE49-F238E27FC236}">
                <a16:creationId xmlns:a16="http://schemas.microsoft.com/office/drawing/2014/main" id="{99961983-3C4B-4BDC-9293-5592012F908F}"/>
              </a:ext>
            </a:extLst>
          </p:cNvPr>
          <p:cNvSpPr/>
          <p:nvPr/>
        </p:nvSpPr>
        <p:spPr>
          <a:xfrm flipV="1">
            <a:off x="-2093154" y="6446"/>
            <a:ext cx="8266086" cy="6845107"/>
          </a:xfrm>
          <a:prstGeom prst="parallelogram">
            <a:avLst>
              <a:gd name="adj" fmla="val 799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dirty="0">
              <a:ln>
                <a:noFill/>
              </a:ln>
              <a:solidFill>
                <a:srgbClr val="FFFFFF"/>
              </a:solidFill>
              <a:effectLst/>
              <a:uLnTx/>
              <a:uFillTx/>
              <a:latin typeface="Open Sans Light"/>
              <a:ea typeface="+mn-ea"/>
              <a:cs typeface="+mn-cs"/>
            </a:endParaRPr>
          </a:p>
        </p:txBody>
      </p:sp>
      <p:pic>
        <p:nvPicPr>
          <p:cNvPr id="6" name="Picture 5">
            <a:extLst>
              <a:ext uri="{FF2B5EF4-FFF2-40B4-BE49-F238E27FC236}">
                <a16:creationId xmlns:a16="http://schemas.microsoft.com/office/drawing/2014/main" id="{C08A552D-6D06-9F4A-9894-0BC9BD5598E4}"/>
              </a:ext>
            </a:extLst>
          </p:cNvPr>
          <p:cNvPicPr>
            <a:picLocks noChangeAspect="1"/>
          </p:cNvPicPr>
          <p:nvPr/>
        </p:nvPicPr>
        <p:blipFill>
          <a:blip r:embed="rId2"/>
          <a:stretch>
            <a:fillRect/>
          </a:stretch>
        </p:blipFill>
        <p:spPr>
          <a:xfrm>
            <a:off x="1546097" y="1813127"/>
            <a:ext cx="3025903" cy="3039351"/>
          </a:xfrm>
          <a:prstGeom prst="rect">
            <a:avLst/>
          </a:prstGeom>
        </p:spPr>
      </p:pic>
      <p:sp>
        <p:nvSpPr>
          <p:cNvPr id="7" name="Rectangle 6">
            <a:extLst>
              <a:ext uri="{FF2B5EF4-FFF2-40B4-BE49-F238E27FC236}">
                <a16:creationId xmlns:a16="http://schemas.microsoft.com/office/drawing/2014/main" id="{45D3978D-C12F-7D46-8F60-8A60F4855FAD}"/>
              </a:ext>
            </a:extLst>
          </p:cNvPr>
          <p:cNvSpPr/>
          <p:nvPr/>
        </p:nvSpPr>
        <p:spPr>
          <a:xfrm>
            <a:off x="4953729" y="2740648"/>
            <a:ext cx="3025903" cy="1036695"/>
          </a:xfrm>
          <a:prstGeom prst="rect">
            <a:avLst/>
          </a:prstGeom>
          <a:gradFill>
            <a:gsLst>
              <a:gs pos="0">
                <a:schemeClr val="accent1"/>
              </a:gs>
              <a:gs pos="100000">
                <a:schemeClr val="bg2">
                  <a:alpha val="76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dirty="0">
                <a:latin typeface="Open Sans Bold" panose="020B0806030504020204" pitchFamily="34" charset="0"/>
                <a:ea typeface="Open Sans Bold" panose="020B0806030504020204" pitchFamily="34" charset="0"/>
                <a:cs typeface="Open Sans Bold" panose="020B0806030504020204" pitchFamily="34" charset="0"/>
              </a:rPr>
              <a:t>Mohammad Amin </a:t>
            </a:r>
            <a:r>
              <a:rPr lang="en-US" sz="1400" dirty="0" err="1">
                <a:latin typeface="Open Sans Bold" panose="020B0806030504020204" pitchFamily="34" charset="0"/>
                <a:ea typeface="Open Sans Bold" panose="020B0806030504020204" pitchFamily="34" charset="0"/>
                <a:cs typeface="Open Sans Bold" panose="020B0806030504020204" pitchFamily="34" charset="0"/>
              </a:rPr>
              <a:t>Ghalebi</a:t>
            </a:r>
            <a:endParaRPr lang="en-US" sz="1400" dirty="0">
              <a:latin typeface="Open Sans Bold" panose="020B0806030504020204" pitchFamily="34" charset="0"/>
              <a:ea typeface="Open Sans Bold" panose="020B0806030504020204" pitchFamily="34" charset="0"/>
              <a:cs typeface="Open Sans Bold" panose="020B0806030504020204" pitchFamily="34" charset="0"/>
            </a:endParaRPr>
          </a:p>
          <a:p>
            <a:pPr algn="ctr">
              <a:lnSpc>
                <a:spcPct val="150000"/>
              </a:lnSpc>
            </a:pPr>
            <a:r>
              <a:rPr lang="en-US" sz="1000" dirty="0"/>
              <a:t>Senior SEO Specialist @ </a:t>
            </a:r>
            <a:r>
              <a:rPr lang="en-US" sz="1000" dirty="0" err="1"/>
              <a:t>Digikala</a:t>
            </a:r>
            <a:r>
              <a:rPr lang="en-US" sz="1000" dirty="0"/>
              <a:t> Group</a:t>
            </a:r>
            <a:endParaRPr lang="en-US" sz="1400" dirty="0"/>
          </a:p>
        </p:txBody>
      </p:sp>
    </p:spTree>
    <p:extLst>
      <p:ext uri="{BB962C8B-B14F-4D97-AF65-F5344CB8AC3E}">
        <p14:creationId xmlns:p14="http://schemas.microsoft.com/office/powerpoint/2010/main" val="16838428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0-#ppt_w/2"/>
                                          </p:val>
                                        </p:tav>
                                        <p:tav tm="100000">
                                          <p:val>
                                            <p:strVal val="#ppt_x"/>
                                          </p:val>
                                        </p:tav>
                                      </p:tavLst>
                                    </p:anim>
                                    <p:anim calcmode="lin" valueType="num">
                                      <p:cBhvr additive="base">
                                        <p:cTn id="8" dur="1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137723-858B-EB4F-831B-14BE19805D5A}"/>
              </a:ext>
            </a:extLst>
          </p:cNvPr>
          <p:cNvSpPr/>
          <p:nvPr/>
        </p:nvSpPr>
        <p:spPr>
          <a:xfrm>
            <a:off x="241300" y="588374"/>
            <a:ext cx="9329057" cy="461665"/>
          </a:xfrm>
          <a:prstGeom prst="rect">
            <a:avLst/>
          </a:prstGeom>
        </p:spPr>
        <p:txBody>
          <a:bodyPr wrap="square">
            <a:spAutoFit/>
          </a:bodyPr>
          <a:lstStyle/>
          <a:p>
            <a:r>
              <a:rPr lang="en-US" sz="2400" b="1" dirty="0">
                <a:solidFill>
                  <a:srgbClr val="1A1A1A"/>
                </a:solidFill>
                <a:latin typeface="futura-pt"/>
              </a:rPr>
              <a:t>Is This a Topical Trust Rank Algorithm?</a:t>
            </a:r>
          </a:p>
        </p:txBody>
      </p:sp>
      <p:sp>
        <p:nvSpPr>
          <p:cNvPr id="3" name="Rectangle 2">
            <a:extLst>
              <a:ext uri="{FF2B5EF4-FFF2-40B4-BE49-F238E27FC236}">
                <a16:creationId xmlns:a16="http://schemas.microsoft.com/office/drawing/2014/main" id="{3EACFEE6-064B-BF42-B5DF-D73E07251ED0}"/>
              </a:ext>
            </a:extLst>
          </p:cNvPr>
          <p:cNvSpPr/>
          <p:nvPr/>
        </p:nvSpPr>
        <p:spPr>
          <a:xfrm>
            <a:off x="2460171" y="2367171"/>
            <a:ext cx="4223657" cy="2123658"/>
          </a:xfrm>
          <a:prstGeom prst="rect">
            <a:avLst/>
          </a:prstGeom>
        </p:spPr>
        <p:txBody>
          <a:bodyPr wrap="square">
            <a:spAutoFit/>
          </a:bodyPr>
          <a:lstStyle/>
          <a:p>
            <a:pPr algn="ctr"/>
            <a:r>
              <a:rPr lang="en-US" sz="3200" b="1" i="1" dirty="0">
                <a:solidFill>
                  <a:srgbClr val="1A1A1A"/>
                </a:solidFill>
                <a:latin typeface="Open Sans Semibold" panose="020B0606030504020204" pitchFamily="34" charset="0"/>
                <a:ea typeface="Open Sans Semibold" panose="020B0606030504020204" pitchFamily="34" charset="0"/>
                <a:cs typeface="Open Sans Semibold" panose="020B0606030504020204" pitchFamily="34" charset="0"/>
              </a:rPr>
              <a:t>Google’s Patent Does </a:t>
            </a:r>
            <a:r>
              <a:rPr lang="en-US" sz="3200" b="1" i="1" dirty="0">
                <a:solidFill>
                  <a:srgbClr val="FF0000"/>
                </a:solidFill>
                <a:latin typeface="Open Sans Semibold" panose="020B0606030504020204" pitchFamily="34" charset="0"/>
                <a:ea typeface="Open Sans Semibold" panose="020B0606030504020204" pitchFamily="34" charset="0"/>
                <a:cs typeface="Open Sans Semibold" panose="020B0606030504020204" pitchFamily="34" charset="0"/>
              </a:rPr>
              <a:t>Not</a:t>
            </a:r>
            <a:r>
              <a:rPr lang="en-US" sz="3200" b="1" i="1" dirty="0">
                <a:solidFill>
                  <a:srgbClr val="1A1A1A"/>
                </a:solidFill>
                <a:latin typeface="Open Sans Semibold" panose="020B0606030504020204" pitchFamily="34" charset="0"/>
                <a:ea typeface="Open Sans Semibold" panose="020B0606030504020204" pitchFamily="34" charset="0"/>
                <a:cs typeface="Open Sans Semibold" panose="020B0606030504020204" pitchFamily="34" charset="0"/>
              </a:rPr>
              <a:t> Use</a:t>
            </a:r>
          </a:p>
          <a:p>
            <a:pPr algn="ctr"/>
            <a:r>
              <a:rPr lang="en-US" sz="3200" b="1" i="1" dirty="0">
                <a:solidFill>
                  <a:srgbClr val="1A1A1A"/>
                </a:solidFill>
                <a:latin typeface="Open Sans Semibold" panose="020B0606030504020204" pitchFamily="34" charset="0"/>
                <a:ea typeface="Open Sans Semibold" panose="020B0606030504020204" pitchFamily="34" charset="0"/>
                <a:cs typeface="Open Sans Semibold" panose="020B0606030504020204" pitchFamily="34" charset="0"/>
              </a:rPr>
              <a:t> the Word “</a:t>
            </a:r>
            <a:r>
              <a:rPr lang="en-US" sz="3200" b="1" i="1" dirty="0">
                <a:solidFill>
                  <a:srgbClr val="FF0000"/>
                </a:solidFill>
                <a:latin typeface="Open Sans Semibold" panose="020B0606030504020204" pitchFamily="34" charset="0"/>
                <a:ea typeface="Open Sans Semibold" panose="020B0606030504020204" pitchFamily="34" charset="0"/>
                <a:cs typeface="Open Sans Semibold" panose="020B0606030504020204" pitchFamily="34" charset="0"/>
              </a:rPr>
              <a:t>Trust</a:t>
            </a:r>
            <a:r>
              <a:rPr lang="en-US" sz="3200" b="1" i="1" dirty="0">
                <a:solidFill>
                  <a:srgbClr val="1A1A1A"/>
                </a:solidFill>
                <a:latin typeface="Open Sans Semibold" panose="020B0606030504020204" pitchFamily="34" charset="0"/>
                <a:ea typeface="Open Sans Semibold" panose="020B0606030504020204" pitchFamily="34" charset="0"/>
                <a:cs typeface="Open Sans Semibold" panose="020B0606030504020204" pitchFamily="34" charset="0"/>
              </a:rPr>
              <a:t>”</a:t>
            </a:r>
          </a:p>
          <a:p>
            <a:br>
              <a:rPr lang="en-US" b="1" i="1" dirty="0">
                <a:latin typeface="Open Sans Semibold" panose="020B0606030504020204" pitchFamily="34" charset="0"/>
                <a:ea typeface="Open Sans Semibold" panose="020B0606030504020204" pitchFamily="34" charset="0"/>
                <a:cs typeface="Open Sans Semibold" panose="020B0606030504020204" pitchFamily="34" charset="0"/>
              </a:rPr>
            </a:br>
            <a:endParaRPr lang="en-US" b="1" i="1"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4" name="Rectangle 3">
            <a:extLst>
              <a:ext uri="{FF2B5EF4-FFF2-40B4-BE49-F238E27FC236}">
                <a16:creationId xmlns:a16="http://schemas.microsoft.com/office/drawing/2014/main" id="{E42C1D07-3138-B24F-89C7-11FD136D7629}"/>
              </a:ext>
            </a:extLst>
          </p:cNvPr>
          <p:cNvSpPr/>
          <p:nvPr/>
        </p:nvSpPr>
        <p:spPr>
          <a:xfrm>
            <a:off x="489858" y="4490829"/>
            <a:ext cx="3831771" cy="1710020"/>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solidFill>
                  <a:srgbClr val="1A1A1A"/>
                </a:solidFill>
                <a:latin typeface="+mj-lt"/>
              </a:rPr>
              <a:t>It just </a:t>
            </a:r>
            <a:r>
              <a:rPr lang="en-US" i="1" dirty="0">
                <a:solidFill>
                  <a:srgbClr val="1A1A1A"/>
                </a:solidFill>
                <a:latin typeface="Open Sans" panose="020B0606030504020204" pitchFamily="34" charset="0"/>
                <a:ea typeface="Open Sans" panose="020B0606030504020204" pitchFamily="34" charset="0"/>
                <a:cs typeface="Open Sans" panose="020B0606030504020204" pitchFamily="34" charset="0"/>
              </a:rPr>
              <a:t>starting from trusted pages </a:t>
            </a:r>
            <a:r>
              <a:rPr lang="en-US" dirty="0">
                <a:solidFill>
                  <a:srgbClr val="1A1A1A"/>
                </a:solidFill>
                <a:latin typeface="+mj-lt"/>
              </a:rPr>
              <a:t>to calculate distances between the seed set and the pages they link to</a:t>
            </a:r>
            <a:endParaRPr lang="en-US" dirty="0">
              <a:latin typeface="+mj-lt"/>
            </a:endParaRPr>
          </a:p>
        </p:txBody>
      </p:sp>
      <p:sp>
        <p:nvSpPr>
          <p:cNvPr id="6" name="Rectangle 5">
            <a:extLst>
              <a:ext uri="{FF2B5EF4-FFF2-40B4-BE49-F238E27FC236}">
                <a16:creationId xmlns:a16="http://schemas.microsoft.com/office/drawing/2014/main" id="{C6A7EAE5-E4D2-9447-A6B0-2E36E7ADD1C1}"/>
              </a:ext>
            </a:extLst>
          </p:cNvPr>
          <p:cNvSpPr/>
          <p:nvPr/>
        </p:nvSpPr>
        <p:spPr>
          <a:xfrm>
            <a:off x="5447430" y="4584092"/>
            <a:ext cx="3455177" cy="369332"/>
          </a:xfrm>
          <a:prstGeom prst="rect">
            <a:avLst/>
          </a:prstGeom>
        </p:spPr>
        <p:txBody>
          <a:bodyPr wrap="none">
            <a:spAutoFit/>
          </a:bodyPr>
          <a:lstStyle/>
          <a:p>
            <a:pPr marL="285750" indent="-285750">
              <a:buFont typeface="Arial" panose="020B0604020202020204" pitchFamily="34" charset="0"/>
              <a:buChar char="•"/>
            </a:pPr>
            <a:r>
              <a:rPr lang="en-US" dirty="0">
                <a:solidFill>
                  <a:srgbClr val="1A1A1A"/>
                </a:solidFill>
                <a:latin typeface="+mj-lt"/>
              </a:rPr>
              <a:t>It </a:t>
            </a:r>
            <a:r>
              <a:rPr lang="en-US" i="1" dirty="0">
                <a:solidFill>
                  <a:srgbClr val="1A1A1A"/>
                </a:solidFill>
                <a:latin typeface="Open Sans" panose="020B0606030504020204" pitchFamily="34" charset="0"/>
                <a:ea typeface="Open Sans" panose="020B0606030504020204" pitchFamily="34" charset="0"/>
                <a:cs typeface="Open Sans" panose="020B0606030504020204" pitchFamily="34" charset="0"/>
              </a:rPr>
              <a:t>ranks according to distance</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1801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0C6E6E-3108-DA40-B916-3BFFA97BF225}"/>
              </a:ext>
            </a:extLst>
          </p:cNvPr>
          <p:cNvSpPr/>
          <p:nvPr/>
        </p:nvSpPr>
        <p:spPr>
          <a:xfrm>
            <a:off x="587829" y="700315"/>
            <a:ext cx="9329057" cy="461665"/>
          </a:xfrm>
          <a:prstGeom prst="rect">
            <a:avLst/>
          </a:prstGeom>
        </p:spPr>
        <p:txBody>
          <a:bodyPr wrap="square">
            <a:spAutoFit/>
          </a:bodyPr>
          <a:lstStyle/>
          <a:p>
            <a:r>
              <a:rPr lang="en-US" sz="2400" b="1" dirty="0">
                <a:solidFill>
                  <a:srgbClr val="1A1A1A"/>
                </a:solidFill>
                <a:latin typeface="futura-pt"/>
              </a:rPr>
              <a:t>What is Penguin Algorithm?</a:t>
            </a:r>
          </a:p>
        </p:txBody>
      </p:sp>
      <p:pic>
        <p:nvPicPr>
          <p:cNvPr id="7" name="Picture 6">
            <a:extLst>
              <a:ext uri="{FF2B5EF4-FFF2-40B4-BE49-F238E27FC236}">
                <a16:creationId xmlns:a16="http://schemas.microsoft.com/office/drawing/2014/main" id="{5BAC2FDA-F326-1244-ADA4-F38C716B5962}"/>
              </a:ext>
            </a:extLst>
          </p:cNvPr>
          <p:cNvPicPr>
            <a:picLocks noChangeAspect="1"/>
          </p:cNvPicPr>
          <p:nvPr/>
        </p:nvPicPr>
        <p:blipFill>
          <a:blip r:embed="rId2"/>
          <a:stretch>
            <a:fillRect/>
          </a:stretch>
        </p:blipFill>
        <p:spPr>
          <a:xfrm>
            <a:off x="2817585" y="2769850"/>
            <a:ext cx="3508829" cy="3387835"/>
          </a:xfrm>
          <a:prstGeom prst="rect">
            <a:avLst/>
          </a:prstGeom>
        </p:spPr>
      </p:pic>
      <p:sp>
        <p:nvSpPr>
          <p:cNvPr id="8" name="TextBox 7">
            <a:extLst>
              <a:ext uri="{FF2B5EF4-FFF2-40B4-BE49-F238E27FC236}">
                <a16:creationId xmlns:a16="http://schemas.microsoft.com/office/drawing/2014/main" id="{514FEFA0-D1D7-BC49-BB17-E24C6BA76057}"/>
              </a:ext>
            </a:extLst>
          </p:cNvPr>
          <p:cNvSpPr txBox="1"/>
          <p:nvPr/>
        </p:nvSpPr>
        <p:spPr>
          <a:xfrm>
            <a:off x="587829" y="2013857"/>
            <a:ext cx="7267118" cy="369332"/>
          </a:xfrm>
          <a:prstGeom prst="rect">
            <a:avLst/>
          </a:prstGeom>
          <a:noFill/>
        </p:spPr>
        <p:txBody>
          <a:bodyPr wrap="none" rtlCol="0">
            <a:spAutoFit/>
          </a:bodyPr>
          <a:lstStyle/>
          <a:p>
            <a:r>
              <a:rPr lang="en-US" dirty="0"/>
              <a:t>It is an algorithm which filters spammy pages to show in SERP results.</a:t>
            </a:r>
          </a:p>
        </p:txBody>
      </p:sp>
    </p:spTree>
    <p:extLst>
      <p:ext uri="{BB962C8B-B14F-4D97-AF65-F5344CB8AC3E}">
        <p14:creationId xmlns:p14="http://schemas.microsoft.com/office/powerpoint/2010/main" val="184181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65A4BE-87A8-5E4F-B623-10C50A9CC70F}"/>
              </a:ext>
            </a:extLst>
          </p:cNvPr>
          <p:cNvSpPr/>
          <p:nvPr/>
        </p:nvSpPr>
        <p:spPr>
          <a:xfrm>
            <a:off x="587829" y="700315"/>
            <a:ext cx="9329057" cy="461665"/>
          </a:xfrm>
          <a:prstGeom prst="rect">
            <a:avLst/>
          </a:prstGeom>
        </p:spPr>
        <p:txBody>
          <a:bodyPr wrap="square">
            <a:spAutoFit/>
          </a:bodyPr>
          <a:lstStyle/>
          <a:p>
            <a:r>
              <a:rPr lang="en-US" sz="2400" b="1" dirty="0">
                <a:solidFill>
                  <a:srgbClr val="1A1A1A"/>
                </a:solidFill>
                <a:latin typeface="futura-pt"/>
              </a:rPr>
              <a:t>What Penguin is… NOT?</a:t>
            </a:r>
          </a:p>
        </p:txBody>
      </p:sp>
      <p:sp>
        <p:nvSpPr>
          <p:cNvPr id="3" name="TextBox 2">
            <a:extLst>
              <a:ext uri="{FF2B5EF4-FFF2-40B4-BE49-F238E27FC236}">
                <a16:creationId xmlns:a16="http://schemas.microsoft.com/office/drawing/2014/main" id="{4466E4E9-30ED-E847-8832-B75A9EAC7F09}"/>
              </a:ext>
            </a:extLst>
          </p:cNvPr>
          <p:cNvSpPr txBox="1"/>
          <p:nvPr/>
        </p:nvSpPr>
        <p:spPr>
          <a:xfrm>
            <a:off x="2944586" y="1872344"/>
            <a:ext cx="4065814"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Is Penguin a Trust Algorithm?</a:t>
            </a:r>
          </a:p>
        </p:txBody>
      </p:sp>
      <p:sp>
        <p:nvSpPr>
          <p:cNvPr id="4" name="TextBox 3">
            <a:extLst>
              <a:ext uri="{FF2B5EF4-FFF2-40B4-BE49-F238E27FC236}">
                <a16:creationId xmlns:a16="http://schemas.microsoft.com/office/drawing/2014/main" id="{71BD1258-52BF-064F-821E-192DEFC87B26}"/>
              </a:ext>
            </a:extLst>
          </p:cNvPr>
          <p:cNvSpPr txBox="1"/>
          <p:nvPr/>
        </p:nvSpPr>
        <p:spPr>
          <a:xfrm>
            <a:off x="1698171" y="2582708"/>
            <a:ext cx="5823858" cy="923330"/>
          </a:xfrm>
          <a:prstGeom prst="rect">
            <a:avLst/>
          </a:prstGeom>
          <a:noFill/>
        </p:spPr>
        <p:txBody>
          <a:bodyPr wrap="square" rtlCol="0">
            <a:spAutoFit/>
          </a:bodyPr>
          <a:lstStyle/>
          <a:p>
            <a:r>
              <a:rPr lang="en-US" i="1" dirty="0">
                <a:latin typeface="Open Sans" panose="020B0606030504020204" pitchFamily="34" charset="0"/>
                <a:ea typeface="Open Sans" panose="020B0606030504020204" pitchFamily="34" charset="0"/>
                <a:cs typeface="Open Sans" panose="020B0606030504020204" pitchFamily="34" charset="0"/>
              </a:rPr>
              <a:t>No, Penguin is not a Trust Algorithm.</a:t>
            </a:r>
          </a:p>
          <a:p>
            <a:endParaRPr lang="en-US" i="1" dirty="0">
              <a:latin typeface="Open Sans" panose="020B0606030504020204" pitchFamily="34" charset="0"/>
              <a:ea typeface="Open Sans" panose="020B0606030504020204" pitchFamily="34" charset="0"/>
              <a:cs typeface="Open Sans" panose="020B0606030504020204" pitchFamily="34" charset="0"/>
            </a:endParaRPr>
          </a:p>
          <a:p>
            <a:r>
              <a:rPr lang="en-US" i="1" dirty="0">
                <a:latin typeface="Open Sans" panose="020B0606030504020204" pitchFamily="34" charset="0"/>
                <a:ea typeface="Open Sans" panose="020B0606030504020204" pitchFamily="34" charset="0"/>
                <a:cs typeface="Open Sans" panose="020B0606030504020204" pitchFamily="34" charset="0"/>
              </a:rPr>
              <a:t>Penguin is also not a Topical Trust Algorithm!</a:t>
            </a:r>
          </a:p>
        </p:txBody>
      </p:sp>
      <p:sp>
        <p:nvSpPr>
          <p:cNvPr id="5" name="Freeform 5">
            <a:extLst>
              <a:ext uri="{FF2B5EF4-FFF2-40B4-BE49-F238E27FC236}">
                <a16:creationId xmlns:a16="http://schemas.microsoft.com/office/drawing/2014/main" id="{E659531F-CB40-4941-BD06-9FC2FC3B095C}"/>
              </a:ext>
            </a:extLst>
          </p:cNvPr>
          <p:cNvSpPr>
            <a:spLocks/>
          </p:cNvSpPr>
          <p:nvPr/>
        </p:nvSpPr>
        <p:spPr bwMode="auto">
          <a:xfrm rot="10800000" flipH="1" flipV="1">
            <a:off x="1518171" y="2402708"/>
            <a:ext cx="360000" cy="360000"/>
          </a:xfrm>
          <a:custGeom>
            <a:avLst/>
            <a:gdLst>
              <a:gd name="T0" fmla="*/ 0 w 1058"/>
              <a:gd name="T1" fmla="*/ 1058 h 1058"/>
              <a:gd name="T2" fmla="*/ 0 w 1058"/>
              <a:gd name="T3" fmla="*/ 0 h 1058"/>
              <a:gd name="T4" fmla="*/ 1058 w 1058"/>
              <a:gd name="T5" fmla="*/ 0 h 1058"/>
            </a:gdLst>
            <a:ahLst/>
            <a:cxnLst>
              <a:cxn ang="0">
                <a:pos x="T0" y="T1"/>
              </a:cxn>
              <a:cxn ang="0">
                <a:pos x="T2" y="T3"/>
              </a:cxn>
              <a:cxn ang="0">
                <a:pos x="T4" y="T5"/>
              </a:cxn>
            </a:cxnLst>
            <a:rect l="0" t="0" r="r" b="b"/>
            <a:pathLst>
              <a:path w="1058" h="1058">
                <a:moveTo>
                  <a:pt x="0" y="1058"/>
                </a:moveTo>
                <a:lnTo>
                  <a:pt x="0" y="0"/>
                </a:lnTo>
                <a:lnTo>
                  <a:pt x="1058" y="0"/>
                </a:lnTo>
              </a:path>
            </a:pathLst>
          </a:custGeom>
          <a:noFill/>
          <a:ln w="7778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6" name="Freeform 5">
            <a:extLst>
              <a:ext uri="{FF2B5EF4-FFF2-40B4-BE49-F238E27FC236}">
                <a16:creationId xmlns:a16="http://schemas.microsoft.com/office/drawing/2014/main" id="{FBA5265B-02DE-BC4A-91BD-5204CCD76E5C}"/>
              </a:ext>
            </a:extLst>
          </p:cNvPr>
          <p:cNvSpPr>
            <a:spLocks/>
          </p:cNvSpPr>
          <p:nvPr/>
        </p:nvSpPr>
        <p:spPr bwMode="auto">
          <a:xfrm flipH="1" flipV="1">
            <a:off x="6830400" y="3249000"/>
            <a:ext cx="360000" cy="360000"/>
          </a:xfrm>
          <a:custGeom>
            <a:avLst/>
            <a:gdLst>
              <a:gd name="T0" fmla="*/ 0 w 1058"/>
              <a:gd name="T1" fmla="*/ 1058 h 1058"/>
              <a:gd name="T2" fmla="*/ 0 w 1058"/>
              <a:gd name="T3" fmla="*/ 0 h 1058"/>
              <a:gd name="T4" fmla="*/ 1058 w 1058"/>
              <a:gd name="T5" fmla="*/ 0 h 1058"/>
            </a:gdLst>
            <a:ahLst/>
            <a:cxnLst>
              <a:cxn ang="0">
                <a:pos x="T0" y="T1"/>
              </a:cxn>
              <a:cxn ang="0">
                <a:pos x="T2" y="T3"/>
              </a:cxn>
              <a:cxn ang="0">
                <a:pos x="T4" y="T5"/>
              </a:cxn>
            </a:cxnLst>
            <a:rect l="0" t="0" r="r" b="b"/>
            <a:pathLst>
              <a:path w="1058" h="1058">
                <a:moveTo>
                  <a:pt x="0" y="1058"/>
                </a:moveTo>
                <a:lnTo>
                  <a:pt x="0" y="0"/>
                </a:lnTo>
                <a:lnTo>
                  <a:pt x="1058" y="0"/>
                </a:lnTo>
              </a:path>
            </a:pathLst>
          </a:custGeom>
          <a:noFill/>
          <a:ln w="7778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pic>
        <p:nvPicPr>
          <p:cNvPr id="11" name="Picture 10">
            <a:extLst>
              <a:ext uri="{FF2B5EF4-FFF2-40B4-BE49-F238E27FC236}">
                <a16:creationId xmlns:a16="http://schemas.microsoft.com/office/drawing/2014/main" id="{A61F8C52-EB87-6540-905E-0C4A83F3B9AD}"/>
              </a:ext>
            </a:extLst>
          </p:cNvPr>
          <p:cNvPicPr>
            <a:picLocks noChangeAspect="1"/>
          </p:cNvPicPr>
          <p:nvPr/>
        </p:nvPicPr>
        <p:blipFill>
          <a:blip r:embed="rId2"/>
          <a:stretch>
            <a:fillRect/>
          </a:stretch>
        </p:blipFill>
        <p:spPr>
          <a:xfrm>
            <a:off x="3048000" y="4217308"/>
            <a:ext cx="3048000" cy="2146300"/>
          </a:xfrm>
          <a:prstGeom prst="rect">
            <a:avLst/>
          </a:prstGeom>
        </p:spPr>
      </p:pic>
    </p:spTree>
    <p:extLst>
      <p:ext uri="{BB962C8B-B14F-4D97-AF65-F5344CB8AC3E}">
        <p14:creationId xmlns:p14="http://schemas.microsoft.com/office/powerpoint/2010/main" val="50447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par>
                                <p:cTn id="20" presetID="10" presetClass="entr" presetSubtype="0" fill="hold" nodeType="withEffect">
                                  <p:stCondLst>
                                    <p:cond delay="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1" name="Group 210">
            <a:extLst>
              <a:ext uri="{FF2B5EF4-FFF2-40B4-BE49-F238E27FC236}">
                <a16:creationId xmlns:a16="http://schemas.microsoft.com/office/drawing/2014/main" id="{40341279-B27E-44EE-9FCC-CF3044461C40}"/>
              </a:ext>
            </a:extLst>
          </p:cNvPr>
          <p:cNvGrpSpPr/>
          <p:nvPr/>
        </p:nvGrpSpPr>
        <p:grpSpPr>
          <a:xfrm>
            <a:off x="641032" y="1886500"/>
            <a:ext cx="2907127" cy="4113917"/>
            <a:chOff x="8316913" y="2744127"/>
            <a:chExt cx="7753349" cy="10971873"/>
          </a:xfrm>
        </p:grpSpPr>
        <p:sp>
          <p:nvSpPr>
            <p:cNvPr id="118" name="Freeform 117">
              <a:extLst>
                <a:ext uri="{FF2B5EF4-FFF2-40B4-BE49-F238E27FC236}">
                  <a16:creationId xmlns:a16="http://schemas.microsoft.com/office/drawing/2014/main" id="{46A016C7-A515-42CA-BF3C-7D887A0486ED}"/>
                </a:ext>
              </a:extLst>
            </p:cNvPr>
            <p:cNvSpPr>
              <a:spLocks/>
            </p:cNvSpPr>
            <p:nvPr/>
          </p:nvSpPr>
          <p:spPr bwMode="auto">
            <a:xfrm>
              <a:off x="8316913" y="2744127"/>
              <a:ext cx="7753349" cy="8670348"/>
            </a:xfrm>
            <a:custGeom>
              <a:avLst/>
              <a:gdLst>
                <a:gd name="T0" fmla="*/ 1930 w 2221"/>
                <a:gd name="T1" fmla="*/ 965 h 2483"/>
                <a:gd name="T2" fmla="*/ 1927 w 2221"/>
                <a:gd name="T3" fmla="*/ 951 h 2483"/>
                <a:gd name="T4" fmla="*/ 1935 w 2221"/>
                <a:gd name="T5" fmla="*/ 793 h 2483"/>
                <a:gd name="T6" fmla="*/ 1342 w 2221"/>
                <a:gd name="T7" fmla="*/ 41 h 2483"/>
                <a:gd name="T8" fmla="*/ 1206 w 2221"/>
                <a:gd name="T9" fmla="*/ 13 h 2483"/>
                <a:gd name="T10" fmla="*/ 1127 w 2221"/>
                <a:gd name="T11" fmla="*/ 5 h 2483"/>
                <a:gd name="T12" fmla="*/ 79 w 2221"/>
                <a:gd name="T13" fmla="*/ 717 h 2483"/>
                <a:gd name="T14" fmla="*/ 481 w 2221"/>
                <a:gd name="T15" fmla="*/ 1955 h 2483"/>
                <a:gd name="T16" fmla="*/ 465 w 2221"/>
                <a:gd name="T17" fmla="*/ 2214 h 2483"/>
                <a:gd name="T18" fmla="*/ 780 w 2221"/>
                <a:gd name="T19" fmla="*/ 2339 h 2483"/>
                <a:gd name="T20" fmla="*/ 1229 w 2221"/>
                <a:gd name="T21" fmla="*/ 2420 h 2483"/>
                <a:gd name="T22" fmla="*/ 1250 w 2221"/>
                <a:gd name="T23" fmla="*/ 2424 h 2483"/>
                <a:gd name="T24" fmla="*/ 1265 w 2221"/>
                <a:gd name="T25" fmla="*/ 2427 h 2483"/>
                <a:gd name="T26" fmla="*/ 1284 w 2221"/>
                <a:gd name="T27" fmla="*/ 2431 h 2483"/>
                <a:gd name="T28" fmla="*/ 1299 w 2221"/>
                <a:gd name="T29" fmla="*/ 2434 h 2483"/>
                <a:gd name="T30" fmla="*/ 1317 w 2221"/>
                <a:gd name="T31" fmla="*/ 2438 h 2483"/>
                <a:gd name="T32" fmla="*/ 1350 w 2221"/>
                <a:gd name="T33" fmla="*/ 2445 h 2483"/>
                <a:gd name="T34" fmla="*/ 1458 w 2221"/>
                <a:gd name="T35" fmla="*/ 2471 h 2483"/>
                <a:gd name="T36" fmla="*/ 1469 w 2221"/>
                <a:gd name="T37" fmla="*/ 2474 h 2483"/>
                <a:gd name="T38" fmla="*/ 1477 w 2221"/>
                <a:gd name="T39" fmla="*/ 2477 h 2483"/>
                <a:gd name="T40" fmla="*/ 1486 w 2221"/>
                <a:gd name="T41" fmla="*/ 2480 h 2483"/>
                <a:gd name="T42" fmla="*/ 1494 w 2221"/>
                <a:gd name="T43" fmla="*/ 2483 h 2483"/>
                <a:gd name="T44" fmla="*/ 1481 w 2221"/>
                <a:gd name="T45" fmla="*/ 2313 h 2483"/>
                <a:gd name="T46" fmla="*/ 1479 w 2221"/>
                <a:gd name="T47" fmla="*/ 2275 h 2483"/>
                <a:gd name="T48" fmla="*/ 1477 w 2221"/>
                <a:gd name="T49" fmla="*/ 2212 h 2483"/>
                <a:gd name="T50" fmla="*/ 1477 w 2221"/>
                <a:gd name="T51" fmla="*/ 2171 h 2483"/>
                <a:gd name="T52" fmla="*/ 1478 w 2221"/>
                <a:gd name="T53" fmla="*/ 2152 h 2483"/>
                <a:gd name="T54" fmla="*/ 1478 w 2221"/>
                <a:gd name="T55" fmla="*/ 2147 h 2483"/>
                <a:gd name="T56" fmla="*/ 1478 w 2221"/>
                <a:gd name="T57" fmla="*/ 2138 h 2483"/>
                <a:gd name="T58" fmla="*/ 1479 w 2221"/>
                <a:gd name="T59" fmla="*/ 2126 h 2483"/>
                <a:gd name="T60" fmla="*/ 1480 w 2221"/>
                <a:gd name="T61" fmla="*/ 2119 h 2483"/>
                <a:gd name="T62" fmla="*/ 1481 w 2221"/>
                <a:gd name="T63" fmla="*/ 2113 h 2483"/>
                <a:gd name="T64" fmla="*/ 1482 w 2221"/>
                <a:gd name="T65" fmla="*/ 2101 h 2483"/>
                <a:gd name="T66" fmla="*/ 1484 w 2221"/>
                <a:gd name="T67" fmla="*/ 2091 h 2483"/>
                <a:gd name="T68" fmla="*/ 1486 w 2221"/>
                <a:gd name="T69" fmla="*/ 2085 h 2483"/>
                <a:gd name="T70" fmla="*/ 1489 w 2221"/>
                <a:gd name="T71" fmla="*/ 2076 h 2483"/>
                <a:gd name="T72" fmla="*/ 1492 w 2221"/>
                <a:gd name="T73" fmla="*/ 2072 h 2483"/>
                <a:gd name="T74" fmla="*/ 1494 w 2221"/>
                <a:gd name="T75" fmla="*/ 2069 h 2483"/>
                <a:gd name="T76" fmla="*/ 1609 w 2221"/>
                <a:gd name="T77" fmla="*/ 2041 h 2483"/>
                <a:gd name="T78" fmla="*/ 1628 w 2221"/>
                <a:gd name="T79" fmla="*/ 2041 h 2483"/>
                <a:gd name="T80" fmla="*/ 1951 w 2221"/>
                <a:gd name="T81" fmla="*/ 1941 h 2483"/>
                <a:gd name="T82" fmla="*/ 1991 w 2221"/>
                <a:gd name="T83" fmla="*/ 1661 h 2483"/>
                <a:gd name="T84" fmla="*/ 1965 w 2221"/>
                <a:gd name="T85" fmla="*/ 1582 h 2483"/>
                <a:gd name="T86" fmla="*/ 1966 w 2221"/>
                <a:gd name="T87" fmla="*/ 1582 h 2483"/>
                <a:gd name="T88" fmla="*/ 2032 w 2221"/>
                <a:gd name="T89" fmla="*/ 1517 h 2483"/>
                <a:gd name="T90" fmla="*/ 2032 w 2221"/>
                <a:gd name="T91" fmla="*/ 1513 h 2483"/>
                <a:gd name="T92" fmla="*/ 2029 w 2221"/>
                <a:gd name="T93" fmla="*/ 1505 h 2483"/>
                <a:gd name="T94" fmla="*/ 2023 w 2221"/>
                <a:gd name="T95" fmla="*/ 1489 h 2483"/>
                <a:gd name="T96" fmla="*/ 2020 w 2221"/>
                <a:gd name="T97" fmla="*/ 1483 h 2483"/>
                <a:gd name="T98" fmla="*/ 2017 w 2221"/>
                <a:gd name="T99" fmla="*/ 1477 h 2483"/>
                <a:gd name="T100" fmla="*/ 1989 w 2221"/>
                <a:gd name="T101" fmla="*/ 1423 h 2483"/>
                <a:gd name="T102" fmla="*/ 1984 w 2221"/>
                <a:gd name="T103" fmla="*/ 1414 h 2483"/>
                <a:gd name="T104" fmla="*/ 1983 w 2221"/>
                <a:gd name="T105" fmla="*/ 1409 h 2483"/>
                <a:gd name="T106" fmla="*/ 1982 w 2221"/>
                <a:gd name="T107" fmla="*/ 1406 h 2483"/>
                <a:gd name="T108" fmla="*/ 1991 w 2221"/>
                <a:gd name="T109" fmla="*/ 1398 h 2483"/>
                <a:gd name="T110" fmla="*/ 2005 w 2221"/>
                <a:gd name="T111" fmla="*/ 1399 h 2483"/>
                <a:gd name="T112" fmla="*/ 2103 w 2221"/>
                <a:gd name="T113" fmla="*/ 1181 h 2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21" h="2483">
                  <a:moveTo>
                    <a:pt x="2103" y="1181"/>
                  </a:moveTo>
                  <a:cubicBezTo>
                    <a:pt x="2074" y="1151"/>
                    <a:pt x="1950" y="1023"/>
                    <a:pt x="1930" y="965"/>
                  </a:cubicBezTo>
                  <a:cubicBezTo>
                    <a:pt x="1930" y="964"/>
                    <a:pt x="1929" y="962"/>
                    <a:pt x="1929" y="961"/>
                  </a:cubicBezTo>
                  <a:cubicBezTo>
                    <a:pt x="1928" y="957"/>
                    <a:pt x="1927" y="954"/>
                    <a:pt x="1927" y="951"/>
                  </a:cubicBezTo>
                  <a:cubicBezTo>
                    <a:pt x="1922" y="918"/>
                    <a:pt x="1925" y="892"/>
                    <a:pt x="1929" y="863"/>
                  </a:cubicBezTo>
                  <a:cubicBezTo>
                    <a:pt x="1931" y="842"/>
                    <a:pt x="1934" y="819"/>
                    <a:pt x="1935" y="793"/>
                  </a:cubicBezTo>
                  <a:cubicBezTo>
                    <a:pt x="1935" y="776"/>
                    <a:pt x="1934" y="757"/>
                    <a:pt x="1931" y="736"/>
                  </a:cubicBezTo>
                  <a:cubicBezTo>
                    <a:pt x="1886" y="360"/>
                    <a:pt x="1691" y="129"/>
                    <a:pt x="1342" y="41"/>
                  </a:cubicBezTo>
                  <a:cubicBezTo>
                    <a:pt x="1297" y="30"/>
                    <a:pt x="1263" y="21"/>
                    <a:pt x="1212" y="14"/>
                  </a:cubicBezTo>
                  <a:cubicBezTo>
                    <a:pt x="1210" y="14"/>
                    <a:pt x="1208" y="14"/>
                    <a:pt x="1206" y="13"/>
                  </a:cubicBezTo>
                  <a:cubicBezTo>
                    <a:pt x="1193" y="12"/>
                    <a:pt x="1179" y="10"/>
                    <a:pt x="1165" y="9"/>
                  </a:cubicBezTo>
                  <a:cubicBezTo>
                    <a:pt x="1152" y="8"/>
                    <a:pt x="1140" y="6"/>
                    <a:pt x="1127" y="5"/>
                  </a:cubicBezTo>
                  <a:cubicBezTo>
                    <a:pt x="1066" y="1"/>
                    <a:pt x="1002" y="0"/>
                    <a:pt x="935" y="1"/>
                  </a:cubicBezTo>
                  <a:cubicBezTo>
                    <a:pt x="619" y="10"/>
                    <a:pt x="154" y="177"/>
                    <a:pt x="79" y="717"/>
                  </a:cubicBezTo>
                  <a:cubicBezTo>
                    <a:pt x="0" y="1286"/>
                    <a:pt x="264" y="1515"/>
                    <a:pt x="333" y="1601"/>
                  </a:cubicBezTo>
                  <a:cubicBezTo>
                    <a:pt x="454" y="1755"/>
                    <a:pt x="481" y="1759"/>
                    <a:pt x="481" y="1955"/>
                  </a:cubicBezTo>
                  <a:cubicBezTo>
                    <a:pt x="481" y="1979"/>
                    <a:pt x="480" y="2002"/>
                    <a:pt x="480" y="2023"/>
                  </a:cubicBezTo>
                  <a:cubicBezTo>
                    <a:pt x="477" y="2107"/>
                    <a:pt x="471" y="2170"/>
                    <a:pt x="465" y="2214"/>
                  </a:cubicBezTo>
                  <a:cubicBezTo>
                    <a:pt x="461" y="2251"/>
                    <a:pt x="457" y="2275"/>
                    <a:pt x="457" y="2287"/>
                  </a:cubicBezTo>
                  <a:cubicBezTo>
                    <a:pt x="457" y="2287"/>
                    <a:pt x="600" y="2309"/>
                    <a:pt x="780" y="2339"/>
                  </a:cubicBezTo>
                  <a:cubicBezTo>
                    <a:pt x="785" y="2340"/>
                    <a:pt x="790" y="2341"/>
                    <a:pt x="795" y="2342"/>
                  </a:cubicBezTo>
                  <a:cubicBezTo>
                    <a:pt x="935" y="2365"/>
                    <a:pt x="1095" y="2393"/>
                    <a:pt x="1229" y="2420"/>
                  </a:cubicBezTo>
                  <a:cubicBezTo>
                    <a:pt x="1230" y="2420"/>
                    <a:pt x="1230" y="2420"/>
                    <a:pt x="1230" y="2420"/>
                  </a:cubicBezTo>
                  <a:cubicBezTo>
                    <a:pt x="1237" y="2421"/>
                    <a:pt x="1244" y="2422"/>
                    <a:pt x="1250" y="2424"/>
                  </a:cubicBezTo>
                  <a:cubicBezTo>
                    <a:pt x="1252" y="2424"/>
                    <a:pt x="1254" y="2424"/>
                    <a:pt x="1255" y="2425"/>
                  </a:cubicBezTo>
                  <a:cubicBezTo>
                    <a:pt x="1258" y="2425"/>
                    <a:pt x="1262" y="2426"/>
                    <a:pt x="1265" y="2427"/>
                  </a:cubicBezTo>
                  <a:cubicBezTo>
                    <a:pt x="1269" y="2428"/>
                    <a:pt x="1273" y="2428"/>
                    <a:pt x="1277" y="2429"/>
                  </a:cubicBezTo>
                  <a:cubicBezTo>
                    <a:pt x="1279" y="2430"/>
                    <a:pt x="1282" y="2430"/>
                    <a:pt x="1284" y="2431"/>
                  </a:cubicBezTo>
                  <a:cubicBezTo>
                    <a:pt x="1287" y="2431"/>
                    <a:pt x="1291" y="2432"/>
                    <a:pt x="1294" y="2433"/>
                  </a:cubicBezTo>
                  <a:cubicBezTo>
                    <a:pt x="1296" y="2433"/>
                    <a:pt x="1297" y="2433"/>
                    <a:pt x="1299" y="2434"/>
                  </a:cubicBezTo>
                  <a:cubicBezTo>
                    <a:pt x="1304" y="2435"/>
                    <a:pt x="1309" y="2436"/>
                    <a:pt x="1314" y="2437"/>
                  </a:cubicBezTo>
                  <a:cubicBezTo>
                    <a:pt x="1315" y="2437"/>
                    <a:pt x="1316" y="2437"/>
                    <a:pt x="1317" y="2438"/>
                  </a:cubicBezTo>
                  <a:cubicBezTo>
                    <a:pt x="1328" y="2440"/>
                    <a:pt x="1339" y="2442"/>
                    <a:pt x="1349" y="2444"/>
                  </a:cubicBezTo>
                  <a:cubicBezTo>
                    <a:pt x="1350" y="2445"/>
                    <a:pt x="1350" y="2445"/>
                    <a:pt x="1350" y="2445"/>
                  </a:cubicBezTo>
                  <a:cubicBezTo>
                    <a:pt x="1371" y="2449"/>
                    <a:pt x="1391" y="2454"/>
                    <a:pt x="1409" y="2458"/>
                  </a:cubicBezTo>
                  <a:cubicBezTo>
                    <a:pt x="1428" y="2463"/>
                    <a:pt x="1444" y="2467"/>
                    <a:pt x="1458" y="2471"/>
                  </a:cubicBezTo>
                  <a:cubicBezTo>
                    <a:pt x="1459" y="2471"/>
                    <a:pt x="1459" y="2472"/>
                    <a:pt x="1459" y="2472"/>
                  </a:cubicBezTo>
                  <a:cubicBezTo>
                    <a:pt x="1463" y="2473"/>
                    <a:pt x="1466" y="2474"/>
                    <a:pt x="1469" y="2474"/>
                  </a:cubicBezTo>
                  <a:cubicBezTo>
                    <a:pt x="1469" y="2475"/>
                    <a:pt x="1469" y="2475"/>
                    <a:pt x="1469" y="2475"/>
                  </a:cubicBezTo>
                  <a:cubicBezTo>
                    <a:pt x="1472" y="2476"/>
                    <a:pt x="1475" y="2476"/>
                    <a:pt x="1477" y="2477"/>
                  </a:cubicBezTo>
                  <a:cubicBezTo>
                    <a:pt x="1478" y="2477"/>
                    <a:pt x="1478" y="2477"/>
                    <a:pt x="1479" y="2478"/>
                  </a:cubicBezTo>
                  <a:cubicBezTo>
                    <a:pt x="1481" y="2478"/>
                    <a:pt x="1484" y="2479"/>
                    <a:pt x="1486" y="2480"/>
                  </a:cubicBezTo>
                  <a:cubicBezTo>
                    <a:pt x="1487" y="2480"/>
                    <a:pt x="1487" y="2480"/>
                    <a:pt x="1487" y="2481"/>
                  </a:cubicBezTo>
                  <a:cubicBezTo>
                    <a:pt x="1490" y="2481"/>
                    <a:pt x="1492" y="2482"/>
                    <a:pt x="1494" y="2483"/>
                  </a:cubicBezTo>
                  <a:cubicBezTo>
                    <a:pt x="1494" y="2483"/>
                    <a:pt x="1492" y="2463"/>
                    <a:pt x="1489" y="2431"/>
                  </a:cubicBezTo>
                  <a:cubicBezTo>
                    <a:pt x="1487" y="2400"/>
                    <a:pt x="1483" y="2358"/>
                    <a:pt x="1481" y="2313"/>
                  </a:cubicBezTo>
                  <a:cubicBezTo>
                    <a:pt x="1481" y="2313"/>
                    <a:pt x="1481" y="2313"/>
                    <a:pt x="1481" y="2313"/>
                  </a:cubicBezTo>
                  <a:cubicBezTo>
                    <a:pt x="1480" y="2300"/>
                    <a:pt x="1479" y="2288"/>
                    <a:pt x="1479" y="2275"/>
                  </a:cubicBezTo>
                  <a:cubicBezTo>
                    <a:pt x="1478" y="2257"/>
                    <a:pt x="1478" y="2239"/>
                    <a:pt x="1477" y="2222"/>
                  </a:cubicBezTo>
                  <a:cubicBezTo>
                    <a:pt x="1477" y="2219"/>
                    <a:pt x="1477" y="2216"/>
                    <a:pt x="1477" y="2212"/>
                  </a:cubicBezTo>
                  <a:cubicBezTo>
                    <a:pt x="1477" y="2202"/>
                    <a:pt x="1477" y="2192"/>
                    <a:pt x="1477" y="2182"/>
                  </a:cubicBezTo>
                  <a:cubicBezTo>
                    <a:pt x="1477" y="2178"/>
                    <a:pt x="1477" y="2175"/>
                    <a:pt x="1477" y="2171"/>
                  </a:cubicBezTo>
                  <a:cubicBezTo>
                    <a:pt x="1477" y="2167"/>
                    <a:pt x="1477" y="2164"/>
                    <a:pt x="1477" y="2160"/>
                  </a:cubicBezTo>
                  <a:cubicBezTo>
                    <a:pt x="1478" y="2158"/>
                    <a:pt x="1478" y="2155"/>
                    <a:pt x="1478" y="2152"/>
                  </a:cubicBezTo>
                  <a:cubicBezTo>
                    <a:pt x="1478" y="2152"/>
                    <a:pt x="1478" y="2151"/>
                    <a:pt x="1478" y="2150"/>
                  </a:cubicBezTo>
                  <a:cubicBezTo>
                    <a:pt x="1478" y="2149"/>
                    <a:pt x="1478" y="2148"/>
                    <a:pt x="1478" y="2147"/>
                  </a:cubicBezTo>
                  <a:cubicBezTo>
                    <a:pt x="1478" y="2145"/>
                    <a:pt x="1478" y="2143"/>
                    <a:pt x="1478" y="2141"/>
                  </a:cubicBezTo>
                  <a:cubicBezTo>
                    <a:pt x="1478" y="2140"/>
                    <a:pt x="1478" y="2139"/>
                    <a:pt x="1478" y="2138"/>
                  </a:cubicBezTo>
                  <a:cubicBezTo>
                    <a:pt x="1479" y="2135"/>
                    <a:pt x="1479" y="2133"/>
                    <a:pt x="1479" y="2130"/>
                  </a:cubicBezTo>
                  <a:cubicBezTo>
                    <a:pt x="1479" y="2129"/>
                    <a:pt x="1479" y="2127"/>
                    <a:pt x="1479" y="2126"/>
                  </a:cubicBezTo>
                  <a:cubicBezTo>
                    <a:pt x="1479" y="2125"/>
                    <a:pt x="1479" y="2124"/>
                    <a:pt x="1480" y="2124"/>
                  </a:cubicBezTo>
                  <a:cubicBezTo>
                    <a:pt x="1480" y="2122"/>
                    <a:pt x="1480" y="2121"/>
                    <a:pt x="1480" y="2119"/>
                  </a:cubicBezTo>
                  <a:cubicBezTo>
                    <a:pt x="1480" y="2118"/>
                    <a:pt x="1480" y="2117"/>
                    <a:pt x="1480" y="2116"/>
                  </a:cubicBezTo>
                  <a:cubicBezTo>
                    <a:pt x="1480" y="2115"/>
                    <a:pt x="1481" y="2114"/>
                    <a:pt x="1481" y="2113"/>
                  </a:cubicBezTo>
                  <a:cubicBezTo>
                    <a:pt x="1481" y="2110"/>
                    <a:pt x="1481" y="2108"/>
                    <a:pt x="1482" y="2105"/>
                  </a:cubicBezTo>
                  <a:cubicBezTo>
                    <a:pt x="1482" y="2104"/>
                    <a:pt x="1482" y="2103"/>
                    <a:pt x="1482" y="2101"/>
                  </a:cubicBezTo>
                  <a:cubicBezTo>
                    <a:pt x="1483" y="2099"/>
                    <a:pt x="1483" y="2097"/>
                    <a:pt x="1483" y="2096"/>
                  </a:cubicBezTo>
                  <a:cubicBezTo>
                    <a:pt x="1484" y="2094"/>
                    <a:pt x="1484" y="2093"/>
                    <a:pt x="1484" y="2091"/>
                  </a:cubicBezTo>
                  <a:cubicBezTo>
                    <a:pt x="1485" y="2090"/>
                    <a:pt x="1485" y="2089"/>
                    <a:pt x="1485" y="2088"/>
                  </a:cubicBezTo>
                  <a:cubicBezTo>
                    <a:pt x="1485" y="2087"/>
                    <a:pt x="1486" y="2086"/>
                    <a:pt x="1486" y="2085"/>
                  </a:cubicBezTo>
                  <a:cubicBezTo>
                    <a:pt x="1486" y="2084"/>
                    <a:pt x="1487" y="2083"/>
                    <a:pt x="1487" y="2082"/>
                  </a:cubicBezTo>
                  <a:cubicBezTo>
                    <a:pt x="1488" y="2080"/>
                    <a:pt x="1488" y="2078"/>
                    <a:pt x="1489" y="2076"/>
                  </a:cubicBezTo>
                  <a:cubicBezTo>
                    <a:pt x="1490" y="2075"/>
                    <a:pt x="1490" y="2075"/>
                    <a:pt x="1491" y="2074"/>
                  </a:cubicBezTo>
                  <a:cubicBezTo>
                    <a:pt x="1491" y="2073"/>
                    <a:pt x="1491" y="2072"/>
                    <a:pt x="1492" y="2072"/>
                  </a:cubicBezTo>
                  <a:cubicBezTo>
                    <a:pt x="1492" y="2072"/>
                    <a:pt x="1492" y="2072"/>
                    <a:pt x="1492" y="2072"/>
                  </a:cubicBezTo>
                  <a:cubicBezTo>
                    <a:pt x="1493" y="2071"/>
                    <a:pt x="1493" y="2070"/>
                    <a:pt x="1494" y="2069"/>
                  </a:cubicBezTo>
                  <a:cubicBezTo>
                    <a:pt x="1524" y="2039"/>
                    <a:pt x="1548" y="2040"/>
                    <a:pt x="1579" y="2041"/>
                  </a:cubicBezTo>
                  <a:cubicBezTo>
                    <a:pt x="1588" y="2042"/>
                    <a:pt x="1598" y="2042"/>
                    <a:pt x="1609" y="2041"/>
                  </a:cubicBezTo>
                  <a:cubicBezTo>
                    <a:pt x="1613" y="2041"/>
                    <a:pt x="1617" y="2041"/>
                    <a:pt x="1622" y="2041"/>
                  </a:cubicBezTo>
                  <a:cubicBezTo>
                    <a:pt x="1624" y="2041"/>
                    <a:pt x="1626" y="2041"/>
                    <a:pt x="1628" y="2041"/>
                  </a:cubicBezTo>
                  <a:cubicBezTo>
                    <a:pt x="1631" y="2041"/>
                    <a:pt x="1634" y="2041"/>
                    <a:pt x="1637" y="2041"/>
                  </a:cubicBezTo>
                  <a:cubicBezTo>
                    <a:pt x="1740" y="2038"/>
                    <a:pt x="1895" y="2037"/>
                    <a:pt x="1951" y="1941"/>
                  </a:cubicBezTo>
                  <a:cubicBezTo>
                    <a:pt x="2006" y="1845"/>
                    <a:pt x="1933" y="1798"/>
                    <a:pt x="1931" y="1737"/>
                  </a:cubicBezTo>
                  <a:cubicBezTo>
                    <a:pt x="1930" y="1707"/>
                    <a:pt x="1991" y="1696"/>
                    <a:pt x="1991" y="1661"/>
                  </a:cubicBezTo>
                  <a:cubicBezTo>
                    <a:pt x="1991" y="1625"/>
                    <a:pt x="1965" y="1582"/>
                    <a:pt x="1965" y="1582"/>
                  </a:cubicBezTo>
                  <a:cubicBezTo>
                    <a:pt x="1965" y="1582"/>
                    <a:pt x="1965" y="1582"/>
                    <a:pt x="1965" y="1582"/>
                  </a:cubicBezTo>
                  <a:cubicBezTo>
                    <a:pt x="1965" y="1582"/>
                    <a:pt x="1965" y="1582"/>
                    <a:pt x="1965" y="1582"/>
                  </a:cubicBezTo>
                  <a:cubicBezTo>
                    <a:pt x="1966" y="1582"/>
                    <a:pt x="1966" y="1582"/>
                    <a:pt x="1966" y="1582"/>
                  </a:cubicBezTo>
                  <a:cubicBezTo>
                    <a:pt x="1967" y="1582"/>
                    <a:pt x="1967" y="1582"/>
                    <a:pt x="1967" y="1582"/>
                  </a:cubicBezTo>
                  <a:cubicBezTo>
                    <a:pt x="2032" y="1517"/>
                    <a:pt x="2032" y="1517"/>
                    <a:pt x="2032" y="1517"/>
                  </a:cubicBezTo>
                  <a:cubicBezTo>
                    <a:pt x="2032" y="1517"/>
                    <a:pt x="2032" y="1517"/>
                    <a:pt x="2032" y="1517"/>
                  </a:cubicBezTo>
                  <a:cubicBezTo>
                    <a:pt x="2032" y="1516"/>
                    <a:pt x="2032" y="1515"/>
                    <a:pt x="2032" y="1513"/>
                  </a:cubicBezTo>
                  <a:cubicBezTo>
                    <a:pt x="2031" y="1512"/>
                    <a:pt x="2031" y="1510"/>
                    <a:pt x="2030" y="1509"/>
                  </a:cubicBezTo>
                  <a:cubicBezTo>
                    <a:pt x="2030" y="1508"/>
                    <a:pt x="2029" y="1507"/>
                    <a:pt x="2029" y="1505"/>
                  </a:cubicBezTo>
                  <a:cubicBezTo>
                    <a:pt x="2029" y="1504"/>
                    <a:pt x="2028" y="1503"/>
                    <a:pt x="2028" y="1502"/>
                  </a:cubicBezTo>
                  <a:cubicBezTo>
                    <a:pt x="2026" y="1498"/>
                    <a:pt x="2024" y="1494"/>
                    <a:pt x="2023" y="1489"/>
                  </a:cubicBezTo>
                  <a:cubicBezTo>
                    <a:pt x="2022" y="1488"/>
                    <a:pt x="2021" y="1487"/>
                    <a:pt x="2021" y="1485"/>
                  </a:cubicBezTo>
                  <a:cubicBezTo>
                    <a:pt x="2020" y="1485"/>
                    <a:pt x="2020" y="1484"/>
                    <a:pt x="2020" y="1483"/>
                  </a:cubicBezTo>
                  <a:cubicBezTo>
                    <a:pt x="2019" y="1482"/>
                    <a:pt x="2018" y="1481"/>
                    <a:pt x="2018" y="1479"/>
                  </a:cubicBezTo>
                  <a:cubicBezTo>
                    <a:pt x="2017" y="1479"/>
                    <a:pt x="2017" y="1478"/>
                    <a:pt x="2017" y="1477"/>
                  </a:cubicBezTo>
                  <a:cubicBezTo>
                    <a:pt x="2016" y="1476"/>
                    <a:pt x="2015" y="1474"/>
                    <a:pt x="2015" y="1473"/>
                  </a:cubicBezTo>
                  <a:cubicBezTo>
                    <a:pt x="2005" y="1455"/>
                    <a:pt x="1995" y="1437"/>
                    <a:pt x="1989" y="1423"/>
                  </a:cubicBezTo>
                  <a:cubicBezTo>
                    <a:pt x="1988" y="1422"/>
                    <a:pt x="1987" y="1421"/>
                    <a:pt x="1987" y="1420"/>
                  </a:cubicBezTo>
                  <a:cubicBezTo>
                    <a:pt x="1986" y="1418"/>
                    <a:pt x="1985" y="1416"/>
                    <a:pt x="1984" y="1414"/>
                  </a:cubicBezTo>
                  <a:cubicBezTo>
                    <a:pt x="1984" y="1413"/>
                    <a:pt x="1984" y="1412"/>
                    <a:pt x="1983" y="1411"/>
                  </a:cubicBezTo>
                  <a:cubicBezTo>
                    <a:pt x="1983" y="1410"/>
                    <a:pt x="1983" y="1410"/>
                    <a:pt x="1983" y="1409"/>
                  </a:cubicBezTo>
                  <a:cubicBezTo>
                    <a:pt x="1983" y="1409"/>
                    <a:pt x="1983" y="1408"/>
                    <a:pt x="1983" y="1408"/>
                  </a:cubicBezTo>
                  <a:cubicBezTo>
                    <a:pt x="1982" y="1407"/>
                    <a:pt x="1982" y="1406"/>
                    <a:pt x="1982" y="1406"/>
                  </a:cubicBezTo>
                  <a:cubicBezTo>
                    <a:pt x="1982" y="1405"/>
                    <a:pt x="1982" y="1404"/>
                    <a:pt x="1982" y="1404"/>
                  </a:cubicBezTo>
                  <a:cubicBezTo>
                    <a:pt x="1982" y="1399"/>
                    <a:pt x="1985" y="1397"/>
                    <a:pt x="1991" y="1398"/>
                  </a:cubicBezTo>
                  <a:cubicBezTo>
                    <a:pt x="1994" y="1399"/>
                    <a:pt x="1998" y="1399"/>
                    <a:pt x="2001" y="1399"/>
                  </a:cubicBezTo>
                  <a:cubicBezTo>
                    <a:pt x="2002" y="1399"/>
                    <a:pt x="2004" y="1399"/>
                    <a:pt x="2005" y="1399"/>
                  </a:cubicBezTo>
                  <a:cubicBezTo>
                    <a:pt x="2050" y="1401"/>
                    <a:pt x="2114" y="1382"/>
                    <a:pt x="2158" y="1355"/>
                  </a:cubicBezTo>
                  <a:cubicBezTo>
                    <a:pt x="2221" y="1320"/>
                    <a:pt x="2173" y="1254"/>
                    <a:pt x="2103" y="1181"/>
                  </a:cubicBezTo>
                </a:path>
              </a:pathLst>
            </a:custGeom>
            <a:solidFill>
              <a:srgbClr val="F7B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119" name="Freeform 118">
              <a:extLst>
                <a:ext uri="{FF2B5EF4-FFF2-40B4-BE49-F238E27FC236}">
                  <a16:creationId xmlns:a16="http://schemas.microsoft.com/office/drawing/2014/main" id="{BEEFF94A-5366-4586-A402-AF9A2C92679C}"/>
                </a:ext>
              </a:extLst>
            </p:cNvPr>
            <p:cNvSpPr>
              <a:spLocks/>
            </p:cNvSpPr>
            <p:nvPr/>
          </p:nvSpPr>
          <p:spPr bwMode="auto">
            <a:xfrm>
              <a:off x="14701788" y="8041446"/>
              <a:ext cx="716343" cy="262860"/>
            </a:xfrm>
            <a:custGeom>
              <a:avLst/>
              <a:gdLst>
                <a:gd name="T0" fmla="*/ 137 w 205"/>
                <a:gd name="T1" fmla="*/ 64 h 75"/>
                <a:gd name="T2" fmla="*/ 0 w 205"/>
                <a:gd name="T3" fmla="*/ 75 h 75"/>
                <a:gd name="T4" fmla="*/ 203 w 205"/>
                <a:gd name="T5" fmla="*/ 0 h 75"/>
                <a:gd name="T6" fmla="*/ 203 w 205"/>
                <a:gd name="T7" fmla="*/ 0 h 75"/>
                <a:gd name="T8" fmla="*/ 137 w 205"/>
                <a:gd name="T9" fmla="*/ 64 h 75"/>
              </a:gdLst>
              <a:ahLst/>
              <a:cxnLst>
                <a:cxn ang="0">
                  <a:pos x="T0" y="T1"/>
                </a:cxn>
                <a:cxn ang="0">
                  <a:pos x="T2" y="T3"/>
                </a:cxn>
                <a:cxn ang="0">
                  <a:pos x="T4" y="T5"/>
                </a:cxn>
                <a:cxn ang="0">
                  <a:pos x="T6" y="T7"/>
                </a:cxn>
                <a:cxn ang="0">
                  <a:pos x="T8" y="T9"/>
                </a:cxn>
              </a:cxnLst>
              <a:rect l="0" t="0" r="r" b="b"/>
              <a:pathLst>
                <a:path w="205" h="75">
                  <a:moveTo>
                    <a:pt x="137" y="64"/>
                  </a:moveTo>
                  <a:cubicBezTo>
                    <a:pt x="0" y="75"/>
                    <a:pt x="0" y="75"/>
                    <a:pt x="0" y="75"/>
                  </a:cubicBezTo>
                  <a:cubicBezTo>
                    <a:pt x="0" y="75"/>
                    <a:pt x="89" y="14"/>
                    <a:pt x="203" y="0"/>
                  </a:cubicBezTo>
                  <a:cubicBezTo>
                    <a:pt x="203" y="0"/>
                    <a:pt x="203" y="0"/>
                    <a:pt x="203" y="0"/>
                  </a:cubicBezTo>
                  <a:cubicBezTo>
                    <a:pt x="205" y="6"/>
                    <a:pt x="137" y="65"/>
                    <a:pt x="137" y="64"/>
                  </a:cubicBezTo>
                  <a:close/>
                </a:path>
              </a:pathLst>
            </a:custGeom>
            <a:solidFill>
              <a:srgbClr val="F58D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120" name="Freeform 119">
              <a:extLst>
                <a:ext uri="{FF2B5EF4-FFF2-40B4-BE49-F238E27FC236}">
                  <a16:creationId xmlns:a16="http://schemas.microsoft.com/office/drawing/2014/main" id="{589FDE3C-C74A-490B-9DDB-29580B1972C0}"/>
                </a:ext>
              </a:extLst>
            </p:cNvPr>
            <p:cNvSpPr>
              <a:spLocks/>
            </p:cNvSpPr>
            <p:nvPr/>
          </p:nvSpPr>
          <p:spPr bwMode="auto">
            <a:xfrm>
              <a:off x="12851739" y="9662747"/>
              <a:ext cx="2141000" cy="1751728"/>
            </a:xfrm>
            <a:custGeom>
              <a:avLst/>
              <a:gdLst>
                <a:gd name="T0" fmla="*/ 613 w 613"/>
                <a:gd name="T1" fmla="*/ 0 h 502"/>
                <a:gd name="T2" fmla="*/ 338 w 613"/>
                <a:gd name="T3" fmla="*/ 60 h 502"/>
                <a:gd name="T4" fmla="*/ 329 w 613"/>
                <a:gd name="T5" fmla="*/ 60 h 502"/>
                <a:gd name="T6" fmla="*/ 323 w 613"/>
                <a:gd name="T7" fmla="*/ 60 h 502"/>
                <a:gd name="T8" fmla="*/ 310 w 613"/>
                <a:gd name="T9" fmla="*/ 60 h 502"/>
                <a:gd name="T10" fmla="*/ 195 w 613"/>
                <a:gd name="T11" fmla="*/ 88 h 502"/>
                <a:gd name="T12" fmla="*/ 193 w 613"/>
                <a:gd name="T13" fmla="*/ 91 h 502"/>
                <a:gd name="T14" fmla="*/ 193 w 613"/>
                <a:gd name="T15" fmla="*/ 91 h 502"/>
                <a:gd name="T16" fmla="*/ 192 w 613"/>
                <a:gd name="T17" fmla="*/ 93 h 502"/>
                <a:gd name="T18" fmla="*/ 190 w 613"/>
                <a:gd name="T19" fmla="*/ 95 h 502"/>
                <a:gd name="T20" fmla="*/ 188 w 613"/>
                <a:gd name="T21" fmla="*/ 101 h 502"/>
                <a:gd name="T22" fmla="*/ 187 w 613"/>
                <a:gd name="T23" fmla="*/ 104 h 502"/>
                <a:gd name="T24" fmla="*/ 186 w 613"/>
                <a:gd name="T25" fmla="*/ 107 h 502"/>
                <a:gd name="T26" fmla="*/ 185 w 613"/>
                <a:gd name="T27" fmla="*/ 110 h 502"/>
                <a:gd name="T28" fmla="*/ 184 w 613"/>
                <a:gd name="T29" fmla="*/ 115 h 502"/>
                <a:gd name="T30" fmla="*/ 183 w 613"/>
                <a:gd name="T31" fmla="*/ 120 h 502"/>
                <a:gd name="T32" fmla="*/ 183 w 613"/>
                <a:gd name="T33" fmla="*/ 124 h 502"/>
                <a:gd name="T34" fmla="*/ 182 w 613"/>
                <a:gd name="T35" fmla="*/ 132 h 502"/>
                <a:gd name="T36" fmla="*/ 181 w 613"/>
                <a:gd name="T37" fmla="*/ 135 h 502"/>
                <a:gd name="T38" fmla="*/ 181 w 613"/>
                <a:gd name="T39" fmla="*/ 138 h 502"/>
                <a:gd name="T40" fmla="*/ 181 w 613"/>
                <a:gd name="T41" fmla="*/ 143 h 502"/>
                <a:gd name="T42" fmla="*/ 180 w 613"/>
                <a:gd name="T43" fmla="*/ 145 h 502"/>
                <a:gd name="T44" fmla="*/ 180 w 613"/>
                <a:gd name="T45" fmla="*/ 149 h 502"/>
                <a:gd name="T46" fmla="*/ 179 w 613"/>
                <a:gd name="T47" fmla="*/ 157 h 502"/>
                <a:gd name="T48" fmla="*/ 179 w 613"/>
                <a:gd name="T49" fmla="*/ 160 h 502"/>
                <a:gd name="T50" fmla="*/ 179 w 613"/>
                <a:gd name="T51" fmla="*/ 166 h 502"/>
                <a:gd name="T52" fmla="*/ 179 w 613"/>
                <a:gd name="T53" fmla="*/ 169 h 502"/>
                <a:gd name="T54" fmla="*/ 179 w 613"/>
                <a:gd name="T55" fmla="*/ 171 h 502"/>
                <a:gd name="T56" fmla="*/ 178 w 613"/>
                <a:gd name="T57" fmla="*/ 179 h 502"/>
                <a:gd name="T58" fmla="*/ 178 w 613"/>
                <a:gd name="T59" fmla="*/ 190 h 502"/>
                <a:gd name="T60" fmla="*/ 178 w 613"/>
                <a:gd name="T61" fmla="*/ 201 h 502"/>
                <a:gd name="T62" fmla="*/ 178 w 613"/>
                <a:gd name="T63" fmla="*/ 231 h 502"/>
                <a:gd name="T64" fmla="*/ 178 w 613"/>
                <a:gd name="T65" fmla="*/ 241 h 502"/>
                <a:gd name="T66" fmla="*/ 180 w 613"/>
                <a:gd name="T67" fmla="*/ 294 h 502"/>
                <a:gd name="T68" fmla="*/ 182 w 613"/>
                <a:gd name="T69" fmla="*/ 332 h 502"/>
                <a:gd name="T70" fmla="*/ 182 w 613"/>
                <a:gd name="T71" fmla="*/ 332 h 502"/>
                <a:gd name="T72" fmla="*/ 190 w 613"/>
                <a:gd name="T73" fmla="*/ 450 h 502"/>
                <a:gd name="T74" fmla="*/ 195 w 613"/>
                <a:gd name="T75" fmla="*/ 502 h 502"/>
                <a:gd name="T76" fmla="*/ 54 w 613"/>
                <a:gd name="T77" fmla="*/ 488 h 502"/>
                <a:gd name="T78" fmla="*/ 17 w 613"/>
                <a:gd name="T79" fmla="*/ 57 h 502"/>
                <a:gd name="T80" fmla="*/ 288 w 613"/>
                <a:gd name="T81" fmla="*/ 22 h 502"/>
                <a:gd name="T82" fmla="*/ 613 w 613"/>
                <a:gd name="T83"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3" h="502">
                  <a:moveTo>
                    <a:pt x="613" y="0"/>
                  </a:moveTo>
                  <a:cubicBezTo>
                    <a:pt x="545" y="53"/>
                    <a:pt x="421" y="57"/>
                    <a:pt x="338" y="60"/>
                  </a:cubicBezTo>
                  <a:cubicBezTo>
                    <a:pt x="335" y="60"/>
                    <a:pt x="332" y="60"/>
                    <a:pt x="329" y="60"/>
                  </a:cubicBezTo>
                  <a:cubicBezTo>
                    <a:pt x="327" y="60"/>
                    <a:pt x="325" y="60"/>
                    <a:pt x="323" y="60"/>
                  </a:cubicBezTo>
                  <a:cubicBezTo>
                    <a:pt x="318" y="60"/>
                    <a:pt x="314" y="60"/>
                    <a:pt x="310" y="60"/>
                  </a:cubicBezTo>
                  <a:cubicBezTo>
                    <a:pt x="262" y="62"/>
                    <a:pt x="234" y="49"/>
                    <a:pt x="195" y="88"/>
                  </a:cubicBezTo>
                  <a:cubicBezTo>
                    <a:pt x="194" y="89"/>
                    <a:pt x="194" y="90"/>
                    <a:pt x="193" y="91"/>
                  </a:cubicBezTo>
                  <a:cubicBezTo>
                    <a:pt x="193" y="91"/>
                    <a:pt x="193" y="91"/>
                    <a:pt x="193" y="91"/>
                  </a:cubicBezTo>
                  <a:cubicBezTo>
                    <a:pt x="192" y="91"/>
                    <a:pt x="192" y="92"/>
                    <a:pt x="192" y="93"/>
                  </a:cubicBezTo>
                  <a:cubicBezTo>
                    <a:pt x="191" y="94"/>
                    <a:pt x="191" y="94"/>
                    <a:pt x="190" y="95"/>
                  </a:cubicBezTo>
                  <a:cubicBezTo>
                    <a:pt x="189" y="97"/>
                    <a:pt x="189" y="99"/>
                    <a:pt x="188" y="101"/>
                  </a:cubicBezTo>
                  <a:cubicBezTo>
                    <a:pt x="188" y="102"/>
                    <a:pt x="187" y="103"/>
                    <a:pt x="187" y="104"/>
                  </a:cubicBezTo>
                  <a:cubicBezTo>
                    <a:pt x="187" y="105"/>
                    <a:pt x="186" y="106"/>
                    <a:pt x="186" y="107"/>
                  </a:cubicBezTo>
                  <a:cubicBezTo>
                    <a:pt x="186" y="108"/>
                    <a:pt x="186" y="109"/>
                    <a:pt x="185" y="110"/>
                  </a:cubicBezTo>
                  <a:cubicBezTo>
                    <a:pt x="185" y="112"/>
                    <a:pt x="185" y="113"/>
                    <a:pt x="184" y="115"/>
                  </a:cubicBezTo>
                  <a:cubicBezTo>
                    <a:pt x="184" y="116"/>
                    <a:pt x="184" y="118"/>
                    <a:pt x="183" y="120"/>
                  </a:cubicBezTo>
                  <a:cubicBezTo>
                    <a:pt x="183" y="122"/>
                    <a:pt x="183" y="123"/>
                    <a:pt x="183" y="124"/>
                  </a:cubicBezTo>
                  <a:cubicBezTo>
                    <a:pt x="182" y="127"/>
                    <a:pt x="182" y="129"/>
                    <a:pt x="182" y="132"/>
                  </a:cubicBezTo>
                  <a:cubicBezTo>
                    <a:pt x="182" y="133"/>
                    <a:pt x="181" y="134"/>
                    <a:pt x="181" y="135"/>
                  </a:cubicBezTo>
                  <a:cubicBezTo>
                    <a:pt x="181" y="136"/>
                    <a:pt x="181" y="137"/>
                    <a:pt x="181" y="138"/>
                  </a:cubicBezTo>
                  <a:cubicBezTo>
                    <a:pt x="181" y="140"/>
                    <a:pt x="181" y="141"/>
                    <a:pt x="181" y="143"/>
                  </a:cubicBezTo>
                  <a:cubicBezTo>
                    <a:pt x="180" y="143"/>
                    <a:pt x="180" y="144"/>
                    <a:pt x="180" y="145"/>
                  </a:cubicBezTo>
                  <a:cubicBezTo>
                    <a:pt x="180" y="146"/>
                    <a:pt x="180" y="148"/>
                    <a:pt x="180" y="149"/>
                  </a:cubicBezTo>
                  <a:cubicBezTo>
                    <a:pt x="180" y="152"/>
                    <a:pt x="180" y="154"/>
                    <a:pt x="179" y="157"/>
                  </a:cubicBezTo>
                  <a:cubicBezTo>
                    <a:pt x="179" y="158"/>
                    <a:pt x="179" y="159"/>
                    <a:pt x="179" y="160"/>
                  </a:cubicBezTo>
                  <a:cubicBezTo>
                    <a:pt x="179" y="162"/>
                    <a:pt x="179" y="164"/>
                    <a:pt x="179" y="166"/>
                  </a:cubicBezTo>
                  <a:cubicBezTo>
                    <a:pt x="179" y="167"/>
                    <a:pt x="179" y="168"/>
                    <a:pt x="179" y="169"/>
                  </a:cubicBezTo>
                  <a:cubicBezTo>
                    <a:pt x="179" y="170"/>
                    <a:pt x="179" y="171"/>
                    <a:pt x="179" y="171"/>
                  </a:cubicBezTo>
                  <a:cubicBezTo>
                    <a:pt x="179" y="174"/>
                    <a:pt x="179" y="177"/>
                    <a:pt x="178" y="179"/>
                  </a:cubicBezTo>
                  <a:cubicBezTo>
                    <a:pt x="178" y="183"/>
                    <a:pt x="178" y="186"/>
                    <a:pt x="178" y="190"/>
                  </a:cubicBezTo>
                  <a:cubicBezTo>
                    <a:pt x="178" y="194"/>
                    <a:pt x="178" y="197"/>
                    <a:pt x="178" y="201"/>
                  </a:cubicBezTo>
                  <a:cubicBezTo>
                    <a:pt x="178" y="211"/>
                    <a:pt x="178" y="221"/>
                    <a:pt x="178" y="231"/>
                  </a:cubicBezTo>
                  <a:cubicBezTo>
                    <a:pt x="178" y="235"/>
                    <a:pt x="178" y="238"/>
                    <a:pt x="178" y="241"/>
                  </a:cubicBezTo>
                  <a:cubicBezTo>
                    <a:pt x="179" y="258"/>
                    <a:pt x="179" y="276"/>
                    <a:pt x="180" y="294"/>
                  </a:cubicBezTo>
                  <a:cubicBezTo>
                    <a:pt x="180" y="307"/>
                    <a:pt x="181" y="319"/>
                    <a:pt x="182" y="332"/>
                  </a:cubicBezTo>
                  <a:cubicBezTo>
                    <a:pt x="182" y="332"/>
                    <a:pt x="182" y="332"/>
                    <a:pt x="182" y="332"/>
                  </a:cubicBezTo>
                  <a:cubicBezTo>
                    <a:pt x="184" y="377"/>
                    <a:pt x="188" y="419"/>
                    <a:pt x="190" y="450"/>
                  </a:cubicBezTo>
                  <a:cubicBezTo>
                    <a:pt x="193" y="482"/>
                    <a:pt x="195" y="502"/>
                    <a:pt x="195" y="502"/>
                  </a:cubicBezTo>
                  <a:cubicBezTo>
                    <a:pt x="177" y="495"/>
                    <a:pt x="91" y="497"/>
                    <a:pt x="54" y="488"/>
                  </a:cubicBezTo>
                  <a:cubicBezTo>
                    <a:pt x="0" y="283"/>
                    <a:pt x="12" y="73"/>
                    <a:pt x="17" y="57"/>
                  </a:cubicBezTo>
                  <a:cubicBezTo>
                    <a:pt x="29" y="12"/>
                    <a:pt x="205" y="15"/>
                    <a:pt x="288" y="22"/>
                  </a:cubicBezTo>
                  <a:cubicBezTo>
                    <a:pt x="366" y="28"/>
                    <a:pt x="465" y="32"/>
                    <a:pt x="613" y="0"/>
                  </a:cubicBezTo>
                  <a:close/>
                </a:path>
              </a:pathLst>
            </a:custGeom>
            <a:solidFill>
              <a:srgbClr val="F58D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121" name="Freeform 120">
              <a:extLst>
                <a:ext uri="{FF2B5EF4-FFF2-40B4-BE49-F238E27FC236}">
                  <a16:creationId xmlns:a16="http://schemas.microsoft.com/office/drawing/2014/main" id="{C6BFDD63-4AEE-4936-89CD-5BE6A02B2C17}"/>
                </a:ext>
              </a:extLst>
            </p:cNvPr>
            <p:cNvSpPr>
              <a:spLocks/>
            </p:cNvSpPr>
            <p:nvPr/>
          </p:nvSpPr>
          <p:spPr bwMode="auto">
            <a:xfrm>
              <a:off x="12488551" y="5757981"/>
              <a:ext cx="2562378" cy="1125681"/>
            </a:xfrm>
            <a:custGeom>
              <a:avLst/>
              <a:gdLst>
                <a:gd name="T0" fmla="*/ 734 w 734"/>
                <a:gd name="T1" fmla="*/ 98 h 322"/>
                <a:gd name="T2" fmla="*/ 657 w 734"/>
                <a:gd name="T3" fmla="*/ 149 h 322"/>
                <a:gd name="T4" fmla="*/ 426 w 734"/>
                <a:gd name="T5" fmla="*/ 278 h 322"/>
                <a:gd name="T6" fmla="*/ 227 w 734"/>
                <a:gd name="T7" fmla="*/ 320 h 322"/>
                <a:gd name="T8" fmla="*/ 383 w 734"/>
                <a:gd name="T9" fmla="*/ 28 h 322"/>
                <a:gd name="T10" fmla="*/ 529 w 734"/>
                <a:gd name="T11" fmla="*/ 19 h 322"/>
                <a:gd name="T12" fmla="*/ 734 w 734"/>
                <a:gd name="T13" fmla="*/ 0 h 322"/>
                <a:gd name="T14" fmla="*/ 732 w 734"/>
                <a:gd name="T15" fmla="*/ 88 h 322"/>
                <a:gd name="T16" fmla="*/ 734 w 734"/>
                <a:gd name="T17" fmla="*/ 9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4" h="322">
                  <a:moveTo>
                    <a:pt x="734" y="98"/>
                  </a:moveTo>
                  <a:cubicBezTo>
                    <a:pt x="734" y="98"/>
                    <a:pt x="711" y="92"/>
                    <a:pt x="657" y="149"/>
                  </a:cubicBezTo>
                  <a:cubicBezTo>
                    <a:pt x="609" y="200"/>
                    <a:pt x="555" y="278"/>
                    <a:pt x="426" y="278"/>
                  </a:cubicBezTo>
                  <a:cubicBezTo>
                    <a:pt x="345" y="278"/>
                    <a:pt x="302" y="322"/>
                    <a:pt x="227" y="320"/>
                  </a:cubicBezTo>
                  <a:cubicBezTo>
                    <a:pt x="0" y="313"/>
                    <a:pt x="383" y="28"/>
                    <a:pt x="383" y="28"/>
                  </a:cubicBezTo>
                  <a:cubicBezTo>
                    <a:pt x="408" y="11"/>
                    <a:pt x="465" y="15"/>
                    <a:pt x="529" y="19"/>
                  </a:cubicBezTo>
                  <a:cubicBezTo>
                    <a:pt x="603" y="24"/>
                    <a:pt x="685" y="28"/>
                    <a:pt x="734" y="0"/>
                  </a:cubicBezTo>
                  <a:cubicBezTo>
                    <a:pt x="730" y="29"/>
                    <a:pt x="727" y="55"/>
                    <a:pt x="732" y="88"/>
                  </a:cubicBezTo>
                  <a:cubicBezTo>
                    <a:pt x="732" y="91"/>
                    <a:pt x="733" y="94"/>
                    <a:pt x="734" y="98"/>
                  </a:cubicBezTo>
                </a:path>
              </a:pathLst>
            </a:custGeom>
            <a:solidFill>
              <a:srgbClr val="F58D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122" name="Freeform 121">
              <a:extLst>
                <a:ext uri="{FF2B5EF4-FFF2-40B4-BE49-F238E27FC236}">
                  <a16:creationId xmlns:a16="http://schemas.microsoft.com/office/drawing/2014/main" id="{1EEE30F8-53E3-4D3D-97A5-28BCDF952669}"/>
                </a:ext>
              </a:extLst>
            </p:cNvPr>
            <p:cNvSpPr>
              <a:spLocks/>
            </p:cNvSpPr>
            <p:nvPr/>
          </p:nvSpPr>
          <p:spPr bwMode="auto">
            <a:xfrm>
              <a:off x="8627929" y="2846462"/>
              <a:ext cx="6663787" cy="6142082"/>
            </a:xfrm>
            <a:custGeom>
              <a:avLst/>
              <a:gdLst>
                <a:gd name="T0" fmla="*/ 81 w 1909"/>
                <a:gd name="T1" fmla="*/ 1085 h 1759"/>
                <a:gd name="T2" fmla="*/ 616 w 1909"/>
                <a:gd name="T3" fmla="*/ 52 h 1759"/>
                <a:gd name="T4" fmla="*/ 1079 w 1909"/>
                <a:gd name="T5" fmla="*/ 16 h 1759"/>
                <a:gd name="T6" fmla="*/ 1127 w 1909"/>
                <a:gd name="T7" fmla="*/ 22 h 1759"/>
                <a:gd name="T8" fmla="*/ 1273 w 1909"/>
                <a:gd name="T9" fmla="*/ 54 h 1759"/>
                <a:gd name="T10" fmla="*/ 1725 w 1909"/>
                <a:gd name="T11" fmla="*/ 463 h 1759"/>
                <a:gd name="T12" fmla="*/ 1268 w 1909"/>
                <a:gd name="T13" fmla="*/ 1371 h 1759"/>
                <a:gd name="T14" fmla="*/ 489 w 1909"/>
                <a:gd name="T15" fmla="*/ 1634 h 1759"/>
                <a:gd name="T16" fmla="*/ 81 w 1909"/>
                <a:gd name="T17" fmla="*/ 1085 h 1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9" h="1759">
                  <a:moveTo>
                    <a:pt x="81" y="1085"/>
                  </a:moveTo>
                  <a:cubicBezTo>
                    <a:pt x="0" y="794"/>
                    <a:pt x="43" y="205"/>
                    <a:pt x="616" y="52"/>
                  </a:cubicBezTo>
                  <a:cubicBezTo>
                    <a:pt x="746" y="18"/>
                    <a:pt x="913" y="0"/>
                    <a:pt x="1079" y="16"/>
                  </a:cubicBezTo>
                  <a:cubicBezTo>
                    <a:pt x="1095" y="18"/>
                    <a:pt x="1111" y="20"/>
                    <a:pt x="1127" y="22"/>
                  </a:cubicBezTo>
                  <a:cubicBezTo>
                    <a:pt x="1176" y="30"/>
                    <a:pt x="1226" y="40"/>
                    <a:pt x="1273" y="54"/>
                  </a:cubicBezTo>
                  <a:cubicBezTo>
                    <a:pt x="1472" y="113"/>
                    <a:pt x="1647" y="238"/>
                    <a:pt x="1725" y="463"/>
                  </a:cubicBezTo>
                  <a:cubicBezTo>
                    <a:pt x="1909" y="997"/>
                    <a:pt x="1446" y="1108"/>
                    <a:pt x="1268" y="1371"/>
                  </a:cubicBezTo>
                  <a:cubicBezTo>
                    <a:pt x="1112" y="1601"/>
                    <a:pt x="806" y="1759"/>
                    <a:pt x="489" y="1634"/>
                  </a:cubicBezTo>
                  <a:cubicBezTo>
                    <a:pt x="332" y="1572"/>
                    <a:pt x="150" y="1332"/>
                    <a:pt x="81" y="1085"/>
                  </a:cubicBezTo>
                </a:path>
              </a:pathLst>
            </a:custGeom>
            <a:solidFill>
              <a:srgbClr val="2D24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196" name="Freeform 195">
              <a:extLst>
                <a:ext uri="{FF2B5EF4-FFF2-40B4-BE49-F238E27FC236}">
                  <a16:creationId xmlns:a16="http://schemas.microsoft.com/office/drawing/2014/main" id="{762D98AF-EA42-45F2-B2B1-DF95CBF92C81}"/>
                </a:ext>
              </a:extLst>
            </p:cNvPr>
            <p:cNvSpPr>
              <a:spLocks/>
            </p:cNvSpPr>
            <p:nvPr/>
          </p:nvSpPr>
          <p:spPr bwMode="auto">
            <a:xfrm>
              <a:off x="9992390" y="9809226"/>
              <a:ext cx="3379048" cy="1661432"/>
            </a:xfrm>
            <a:custGeom>
              <a:avLst/>
              <a:gdLst>
                <a:gd name="T0" fmla="*/ 0 w 1684"/>
                <a:gd name="T1" fmla="*/ 0 h 828"/>
                <a:gd name="T2" fmla="*/ 1641 w 1684"/>
                <a:gd name="T3" fmla="*/ 478 h 828"/>
                <a:gd name="T4" fmla="*/ 1684 w 1684"/>
                <a:gd name="T5" fmla="*/ 828 h 828"/>
                <a:gd name="T6" fmla="*/ 0 w 1684"/>
                <a:gd name="T7" fmla="*/ 0 h 828"/>
              </a:gdLst>
              <a:ahLst/>
              <a:cxnLst>
                <a:cxn ang="0">
                  <a:pos x="T0" y="T1"/>
                </a:cxn>
                <a:cxn ang="0">
                  <a:pos x="T2" y="T3"/>
                </a:cxn>
                <a:cxn ang="0">
                  <a:pos x="T4" y="T5"/>
                </a:cxn>
                <a:cxn ang="0">
                  <a:pos x="T6" y="T7"/>
                </a:cxn>
              </a:cxnLst>
              <a:rect l="0" t="0" r="r" b="b"/>
              <a:pathLst>
                <a:path w="1684" h="828">
                  <a:moveTo>
                    <a:pt x="0" y="0"/>
                  </a:moveTo>
                  <a:lnTo>
                    <a:pt x="1641" y="478"/>
                  </a:lnTo>
                  <a:lnTo>
                    <a:pt x="1684" y="828"/>
                  </a:lnTo>
                  <a:lnTo>
                    <a:pt x="0" y="0"/>
                  </a:lnTo>
                  <a:close/>
                </a:path>
              </a:pathLst>
            </a:custGeom>
            <a:solidFill>
              <a:srgbClr val="F58D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197" name="Freeform 196">
              <a:extLst>
                <a:ext uri="{FF2B5EF4-FFF2-40B4-BE49-F238E27FC236}">
                  <a16:creationId xmlns:a16="http://schemas.microsoft.com/office/drawing/2014/main" id="{DBF41E80-9638-4985-9C46-E21191B7FDDE}"/>
                </a:ext>
              </a:extLst>
            </p:cNvPr>
            <p:cNvSpPr>
              <a:spLocks/>
            </p:cNvSpPr>
            <p:nvPr/>
          </p:nvSpPr>
          <p:spPr bwMode="auto">
            <a:xfrm>
              <a:off x="13210913" y="11669307"/>
              <a:ext cx="1191897" cy="1848043"/>
            </a:xfrm>
            <a:custGeom>
              <a:avLst/>
              <a:gdLst>
                <a:gd name="T0" fmla="*/ 341 w 341"/>
                <a:gd name="T1" fmla="*/ 529 h 529"/>
                <a:gd name="T2" fmla="*/ 114 w 341"/>
                <a:gd name="T3" fmla="*/ 7 h 529"/>
                <a:gd name="T4" fmla="*/ 157 w 341"/>
                <a:gd name="T5" fmla="*/ 406 h 529"/>
                <a:gd name="T6" fmla="*/ 341 w 341"/>
                <a:gd name="T7" fmla="*/ 529 h 529"/>
              </a:gdLst>
              <a:ahLst/>
              <a:cxnLst>
                <a:cxn ang="0">
                  <a:pos x="T0" y="T1"/>
                </a:cxn>
                <a:cxn ang="0">
                  <a:pos x="T2" y="T3"/>
                </a:cxn>
                <a:cxn ang="0">
                  <a:pos x="T4" y="T5"/>
                </a:cxn>
                <a:cxn ang="0">
                  <a:pos x="T6" y="T7"/>
                </a:cxn>
              </a:cxnLst>
              <a:rect l="0" t="0" r="r" b="b"/>
              <a:pathLst>
                <a:path w="341" h="529">
                  <a:moveTo>
                    <a:pt x="341" y="529"/>
                  </a:moveTo>
                  <a:cubicBezTo>
                    <a:pt x="312" y="393"/>
                    <a:pt x="229" y="14"/>
                    <a:pt x="114" y="7"/>
                  </a:cubicBezTo>
                  <a:cubicBezTo>
                    <a:pt x="0" y="0"/>
                    <a:pt x="157" y="406"/>
                    <a:pt x="157" y="406"/>
                  </a:cubicBezTo>
                  <a:lnTo>
                    <a:pt x="341" y="529"/>
                  </a:lnTo>
                  <a:close/>
                </a:path>
              </a:pathLst>
            </a:custGeom>
            <a:solidFill>
              <a:srgbClr val="EE5B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198" name="Freeform 197">
              <a:extLst>
                <a:ext uri="{FF2B5EF4-FFF2-40B4-BE49-F238E27FC236}">
                  <a16:creationId xmlns:a16="http://schemas.microsoft.com/office/drawing/2014/main" id="{1F362E57-B63C-402E-B40E-3FC37029A80A}"/>
                </a:ext>
              </a:extLst>
            </p:cNvPr>
            <p:cNvSpPr>
              <a:spLocks/>
            </p:cNvSpPr>
            <p:nvPr/>
          </p:nvSpPr>
          <p:spPr bwMode="auto">
            <a:xfrm>
              <a:off x="9771669" y="9785148"/>
              <a:ext cx="4211771" cy="3057998"/>
            </a:xfrm>
            <a:custGeom>
              <a:avLst/>
              <a:gdLst>
                <a:gd name="T0" fmla="*/ 1085 w 1206"/>
                <a:gd name="T1" fmla="*/ 424 h 876"/>
                <a:gd name="T2" fmla="*/ 24 w 1206"/>
                <a:gd name="T3" fmla="*/ 0 h 876"/>
                <a:gd name="T4" fmla="*/ 0 w 1206"/>
                <a:gd name="T5" fmla="*/ 243 h 876"/>
                <a:gd name="T6" fmla="*/ 1163 w 1206"/>
                <a:gd name="T7" fmla="*/ 853 h 876"/>
                <a:gd name="T8" fmla="*/ 1085 w 1206"/>
                <a:gd name="T9" fmla="*/ 424 h 876"/>
              </a:gdLst>
              <a:ahLst/>
              <a:cxnLst>
                <a:cxn ang="0">
                  <a:pos x="T0" y="T1"/>
                </a:cxn>
                <a:cxn ang="0">
                  <a:pos x="T2" y="T3"/>
                </a:cxn>
                <a:cxn ang="0">
                  <a:pos x="T4" y="T5"/>
                </a:cxn>
                <a:cxn ang="0">
                  <a:pos x="T6" y="T7"/>
                </a:cxn>
                <a:cxn ang="0">
                  <a:pos x="T8" y="T9"/>
                </a:cxn>
              </a:cxnLst>
              <a:rect l="0" t="0" r="r" b="b"/>
              <a:pathLst>
                <a:path w="1206" h="876">
                  <a:moveTo>
                    <a:pt x="1085" y="424"/>
                  </a:moveTo>
                  <a:cubicBezTo>
                    <a:pt x="1006" y="360"/>
                    <a:pt x="156" y="9"/>
                    <a:pt x="24" y="0"/>
                  </a:cubicBezTo>
                  <a:cubicBezTo>
                    <a:pt x="24" y="0"/>
                    <a:pt x="0" y="206"/>
                    <a:pt x="0" y="243"/>
                  </a:cubicBezTo>
                  <a:cubicBezTo>
                    <a:pt x="0" y="279"/>
                    <a:pt x="749" y="635"/>
                    <a:pt x="1163" y="853"/>
                  </a:cubicBezTo>
                  <a:cubicBezTo>
                    <a:pt x="1206" y="876"/>
                    <a:pt x="1108" y="442"/>
                    <a:pt x="1085" y="424"/>
                  </a:cubicBezTo>
                  <a:close/>
                </a:path>
              </a:pathLst>
            </a:custGeom>
            <a:solidFill>
              <a:srgbClr val="EFF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199" name="Freeform 198">
              <a:extLst>
                <a:ext uri="{FF2B5EF4-FFF2-40B4-BE49-F238E27FC236}">
                  <a16:creationId xmlns:a16="http://schemas.microsoft.com/office/drawing/2014/main" id="{4F607602-173A-4826-BAB9-734A88365EE6}"/>
                </a:ext>
              </a:extLst>
            </p:cNvPr>
            <p:cNvSpPr>
              <a:spLocks/>
            </p:cNvSpPr>
            <p:nvPr/>
          </p:nvSpPr>
          <p:spPr bwMode="auto">
            <a:xfrm>
              <a:off x="8439313" y="11055300"/>
              <a:ext cx="4954198" cy="2660699"/>
            </a:xfrm>
            <a:custGeom>
              <a:avLst/>
              <a:gdLst>
                <a:gd name="T0" fmla="*/ 1419 w 1419"/>
                <a:gd name="T1" fmla="*/ 762 h 762"/>
                <a:gd name="T2" fmla="*/ 0 w 1419"/>
                <a:gd name="T3" fmla="*/ 762 h 762"/>
                <a:gd name="T4" fmla="*/ 241 w 1419"/>
                <a:gd name="T5" fmla="*/ 47 h 762"/>
                <a:gd name="T6" fmla="*/ 262 w 1419"/>
                <a:gd name="T7" fmla="*/ 2 h 762"/>
                <a:gd name="T8" fmla="*/ 334 w 1419"/>
                <a:gd name="T9" fmla="*/ 18 h 762"/>
                <a:gd name="T10" fmla="*/ 1419 w 1419"/>
                <a:gd name="T11" fmla="*/ 762 h 762"/>
              </a:gdLst>
              <a:ahLst/>
              <a:cxnLst>
                <a:cxn ang="0">
                  <a:pos x="T0" y="T1"/>
                </a:cxn>
                <a:cxn ang="0">
                  <a:pos x="T2" y="T3"/>
                </a:cxn>
                <a:cxn ang="0">
                  <a:pos x="T4" y="T5"/>
                </a:cxn>
                <a:cxn ang="0">
                  <a:pos x="T6" y="T7"/>
                </a:cxn>
                <a:cxn ang="0">
                  <a:pos x="T8" y="T9"/>
                </a:cxn>
                <a:cxn ang="0">
                  <a:pos x="T10" y="T11"/>
                </a:cxn>
              </a:cxnLst>
              <a:rect l="0" t="0" r="r" b="b"/>
              <a:pathLst>
                <a:path w="1419" h="762">
                  <a:moveTo>
                    <a:pt x="1419" y="762"/>
                  </a:moveTo>
                  <a:cubicBezTo>
                    <a:pt x="0" y="762"/>
                    <a:pt x="0" y="762"/>
                    <a:pt x="0" y="762"/>
                  </a:cubicBezTo>
                  <a:cubicBezTo>
                    <a:pt x="47" y="585"/>
                    <a:pt x="171" y="204"/>
                    <a:pt x="241" y="47"/>
                  </a:cubicBezTo>
                  <a:cubicBezTo>
                    <a:pt x="249" y="29"/>
                    <a:pt x="256" y="13"/>
                    <a:pt x="262" y="2"/>
                  </a:cubicBezTo>
                  <a:cubicBezTo>
                    <a:pt x="278" y="0"/>
                    <a:pt x="303" y="6"/>
                    <a:pt x="334" y="18"/>
                  </a:cubicBezTo>
                  <a:cubicBezTo>
                    <a:pt x="563" y="112"/>
                    <a:pt x="1163" y="565"/>
                    <a:pt x="1419" y="762"/>
                  </a:cubicBezTo>
                  <a:close/>
                </a:path>
              </a:pathLst>
            </a:custGeom>
            <a:solidFill>
              <a:srgbClr val="4C4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00" name="Freeform 199">
              <a:extLst>
                <a:ext uri="{FF2B5EF4-FFF2-40B4-BE49-F238E27FC236}">
                  <a16:creationId xmlns:a16="http://schemas.microsoft.com/office/drawing/2014/main" id="{96B94653-0051-4DF3-B514-3B846F89925B}"/>
                </a:ext>
              </a:extLst>
            </p:cNvPr>
            <p:cNvSpPr>
              <a:spLocks/>
            </p:cNvSpPr>
            <p:nvPr/>
          </p:nvSpPr>
          <p:spPr bwMode="auto">
            <a:xfrm>
              <a:off x="9280062" y="11117504"/>
              <a:ext cx="4113449" cy="2598496"/>
            </a:xfrm>
            <a:custGeom>
              <a:avLst/>
              <a:gdLst>
                <a:gd name="T0" fmla="*/ 1178 w 1178"/>
                <a:gd name="T1" fmla="*/ 744 h 744"/>
                <a:gd name="T2" fmla="*/ 923 w 1178"/>
                <a:gd name="T3" fmla="*/ 744 h 744"/>
                <a:gd name="T4" fmla="*/ 0 w 1178"/>
                <a:gd name="T5" fmla="*/ 29 h 744"/>
                <a:gd name="T6" fmla="*/ 93 w 1178"/>
                <a:gd name="T7" fmla="*/ 0 h 744"/>
                <a:gd name="T8" fmla="*/ 1178 w 1178"/>
                <a:gd name="T9" fmla="*/ 744 h 744"/>
              </a:gdLst>
              <a:ahLst/>
              <a:cxnLst>
                <a:cxn ang="0">
                  <a:pos x="T0" y="T1"/>
                </a:cxn>
                <a:cxn ang="0">
                  <a:pos x="T2" y="T3"/>
                </a:cxn>
                <a:cxn ang="0">
                  <a:pos x="T4" y="T5"/>
                </a:cxn>
                <a:cxn ang="0">
                  <a:pos x="T6" y="T7"/>
                </a:cxn>
                <a:cxn ang="0">
                  <a:pos x="T8" y="T9"/>
                </a:cxn>
              </a:cxnLst>
              <a:rect l="0" t="0" r="r" b="b"/>
              <a:pathLst>
                <a:path w="1178" h="744">
                  <a:moveTo>
                    <a:pt x="1178" y="744"/>
                  </a:moveTo>
                  <a:cubicBezTo>
                    <a:pt x="923" y="744"/>
                    <a:pt x="923" y="744"/>
                    <a:pt x="923" y="744"/>
                  </a:cubicBezTo>
                  <a:cubicBezTo>
                    <a:pt x="627" y="338"/>
                    <a:pt x="0" y="29"/>
                    <a:pt x="0" y="29"/>
                  </a:cubicBezTo>
                  <a:cubicBezTo>
                    <a:pt x="0" y="29"/>
                    <a:pt x="40" y="14"/>
                    <a:pt x="93" y="0"/>
                  </a:cubicBezTo>
                  <a:cubicBezTo>
                    <a:pt x="322" y="94"/>
                    <a:pt x="922" y="547"/>
                    <a:pt x="1178" y="744"/>
                  </a:cubicBezTo>
                  <a:close/>
                </a:path>
              </a:pathLst>
            </a:custGeom>
            <a:solidFill>
              <a:srgbClr val="3E32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01" name="Freeform 200">
              <a:extLst>
                <a:ext uri="{FF2B5EF4-FFF2-40B4-BE49-F238E27FC236}">
                  <a16:creationId xmlns:a16="http://schemas.microsoft.com/office/drawing/2014/main" id="{37C0E2E6-A1AF-4C6A-BBBB-3C57BA36942C}"/>
                </a:ext>
              </a:extLst>
            </p:cNvPr>
            <p:cNvSpPr>
              <a:spLocks/>
            </p:cNvSpPr>
            <p:nvPr/>
          </p:nvSpPr>
          <p:spPr bwMode="auto">
            <a:xfrm>
              <a:off x="9203813" y="10336951"/>
              <a:ext cx="5596297" cy="3379048"/>
            </a:xfrm>
            <a:custGeom>
              <a:avLst/>
              <a:gdLst>
                <a:gd name="T0" fmla="*/ 1603 w 1603"/>
                <a:gd name="T1" fmla="*/ 968 h 968"/>
                <a:gd name="T2" fmla="*/ 1140 w 1603"/>
                <a:gd name="T3" fmla="*/ 968 h 968"/>
                <a:gd name="T4" fmla="*/ 22 w 1603"/>
                <a:gd name="T5" fmla="*/ 253 h 968"/>
                <a:gd name="T6" fmla="*/ 0 w 1603"/>
                <a:gd name="T7" fmla="*/ 244 h 968"/>
                <a:gd name="T8" fmla="*/ 79 w 1603"/>
                <a:gd name="T9" fmla="*/ 0 h 968"/>
                <a:gd name="T10" fmla="*/ 101 w 1603"/>
                <a:gd name="T11" fmla="*/ 6 h 968"/>
                <a:gd name="T12" fmla="*/ 211 w 1603"/>
                <a:gd name="T13" fmla="*/ 40 h 968"/>
                <a:gd name="T14" fmla="*/ 526 w 1603"/>
                <a:gd name="T15" fmla="*/ 165 h 968"/>
                <a:gd name="T16" fmla="*/ 1248 w 1603"/>
                <a:gd name="T17" fmla="*/ 616 h 968"/>
                <a:gd name="T18" fmla="*/ 1334 w 1603"/>
                <a:gd name="T19" fmla="*/ 691 h 968"/>
                <a:gd name="T20" fmla="*/ 1468 w 1603"/>
                <a:gd name="T21" fmla="*/ 819 h 968"/>
                <a:gd name="T22" fmla="*/ 1603 w 1603"/>
                <a:gd name="T23" fmla="*/ 96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3" h="968">
                  <a:moveTo>
                    <a:pt x="1603" y="968"/>
                  </a:moveTo>
                  <a:cubicBezTo>
                    <a:pt x="1140" y="968"/>
                    <a:pt x="1140" y="968"/>
                    <a:pt x="1140" y="968"/>
                  </a:cubicBezTo>
                  <a:cubicBezTo>
                    <a:pt x="997" y="828"/>
                    <a:pt x="659" y="545"/>
                    <a:pt x="22" y="253"/>
                  </a:cubicBezTo>
                  <a:cubicBezTo>
                    <a:pt x="15" y="250"/>
                    <a:pt x="7" y="247"/>
                    <a:pt x="0" y="244"/>
                  </a:cubicBezTo>
                  <a:cubicBezTo>
                    <a:pt x="0" y="244"/>
                    <a:pt x="48" y="44"/>
                    <a:pt x="79" y="0"/>
                  </a:cubicBezTo>
                  <a:cubicBezTo>
                    <a:pt x="86" y="2"/>
                    <a:pt x="94" y="4"/>
                    <a:pt x="101" y="6"/>
                  </a:cubicBezTo>
                  <a:cubicBezTo>
                    <a:pt x="135" y="16"/>
                    <a:pt x="172" y="27"/>
                    <a:pt x="211" y="40"/>
                  </a:cubicBezTo>
                  <a:cubicBezTo>
                    <a:pt x="305" y="72"/>
                    <a:pt x="412" y="113"/>
                    <a:pt x="526" y="165"/>
                  </a:cubicBezTo>
                  <a:cubicBezTo>
                    <a:pt x="752" y="269"/>
                    <a:pt x="1007" y="415"/>
                    <a:pt x="1248" y="616"/>
                  </a:cubicBezTo>
                  <a:cubicBezTo>
                    <a:pt x="1277" y="640"/>
                    <a:pt x="1306" y="665"/>
                    <a:pt x="1334" y="691"/>
                  </a:cubicBezTo>
                  <a:cubicBezTo>
                    <a:pt x="1380" y="731"/>
                    <a:pt x="1425" y="774"/>
                    <a:pt x="1468" y="819"/>
                  </a:cubicBezTo>
                  <a:cubicBezTo>
                    <a:pt x="1514" y="867"/>
                    <a:pt x="1559" y="916"/>
                    <a:pt x="1603" y="968"/>
                  </a:cubicBezTo>
                  <a:close/>
                </a:path>
              </a:pathLst>
            </a:custGeom>
            <a:solidFill>
              <a:srgbClr val="695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grpSp>
      <p:grpSp>
        <p:nvGrpSpPr>
          <p:cNvPr id="284" name="Group 283">
            <a:extLst>
              <a:ext uri="{FF2B5EF4-FFF2-40B4-BE49-F238E27FC236}">
                <a16:creationId xmlns:a16="http://schemas.microsoft.com/office/drawing/2014/main" id="{17FB4BC0-BBA0-4623-8AD5-2010617B09DE}"/>
              </a:ext>
            </a:extLst>
          </p:cNvPr>
          <p:cNvGrpSpPr/>
          <p:nvPr/>
        </p:nvGrpSpPr>
        <p:grpSpPr>
          <a:xfrm>
            <a:off x="2318798" y="2596730"/>
            <a:ext cx="652298" cy="647784"/>
            <a:chOff x="12791542" y="4638320"/>
            <a:chExt cx="1739688" cy="1727649"/>
          </a:xfrm>
        </p:grpSpPr>
        <p:sp>
          <p:nvSpPr>
            <p:cNvPr id="220" name="Freeform 137">
              <a:extLst>
                <a:ext uri="{FF2B5EF4-FFF2-40B4-BE49-F238E27FC236}">
                  <a16:creationId xmlns:a16="http://schemas.microsoft.com/office/drawing/2014/main" id="{529BF631-B9A3-4E17-8E99-944360E72955}"/>
                </a:ext>
              </a:extLst>
            </p:cNvPr>
            <p:cNvSpPr>
              <a:spLocks noEditPoints="1"/>
            </p:cNvSpPr>
            <p:nvPr/>
          </p:nvSpPr>
          <p:spPr bwMode="auto">
            <a:xfrm>
              <a:off x="12791542" y="4638320"/>
              <a:ext cx="1739688" cy="1727649"/>
            </a:xfrm>
            <a:custGeom>
              <a:avLst/>
              <a:gdLst>
                <a:gd name="T0" fmla="*/ 491 w 498"/>
                <a:gd name="T1" fmla="*/ 195 h 495"/>
                <a:gd name="T2" fmla="*/ 457 w 498"/>
                <a:gd name="T3" fmla="*/ 163 h 495"/>
                <a:gd name="T4" fmla="*/ 408 w 498"/>
                <a:gd name="T5" fmla="*/ 118 h 495"/>
                <a:gd name="T6" fmla="*/ 366 w 498"/>
                <a:gd name="T7" fmla="*/ 86 h 495"/>
                <a:gd name="T8" fmla="*/ 318 w 498"/>
                <a:gd name="T9" fmla="*/ 59 h 495"/>
                <a:gd name="T10" fmla="*/ 269 w 498"/>
                <a:gd name="T11" fmla="*/ 5 h 495"/>
                <a:gd name="T12" fmla="*/ 223 w 498"/>
                <a:gd name="T13" fmla="*/ 0 h 495"/>
                <a:gd name="T14" fmla="*/ 194 w 498"/>
                <a:gd name="T15" fmla="*/ 54 h 495"/>
                <a:gd name="T16" fmla="*/ 121 w 498"/>
                <a:gd name="T17" fmla="*/ 34 h 495"/>
                <a:gd name="T18" fmla="*/ 83 w 498"/>
                <a:gd name="T19" fmla="*/ 61 h 495"/>
                <a:gd name="T20" fmla="*/ 87 w 498"/>
                <a:gd name="T21" fmla="*/ 117 h 495"/>
                <a:gd name="T22" fmla="*/ 22 w 498"/>
                <a:gd name="T23" fmla="*/ 143 h 495"/>
                <a:gd name="T24" fmla="*/ 52 w 498"/>
                <a:gd name="T25" fmla="*/ 194 h 495"/>
                <a:gd name="T26" fmla="*/ 1 w 498"/>
                <a:gd name="T27" fmla="*/ 213 h 495"/>
                <a:gd name="T28" fmla="*/ 47 w 498"/>
                <a:gd name="T29" fmla="*/ 239 h 495"/>
                <a:gd name="T30" fmla="*/ 5 w 498"/>
                <a:gd name="T31" fmla="*/ 301 h 495"/>
                <a:gd name="T32" fmla="*/ 54 w 498"/>
                <a:gd name="T33" fmla="*/ 301 h 495"/>
                <a:gd name="T34" fmla="*/ 22 w 498"/>
                <a:gd name="T35" fmla="*/ 352 h 495"/>
                <a:gd name="T36" fmla="*/ 80 w 498"/>
                <a:gd name="T37" fmla="*/ 358 h 495"/>
                <a:gd name="T38" fmla="*/ 103 w 498"/>
                <a:gd name="T39" fmla="*/ 419 h 495"/>
                <a:gd name="T40" fmla="*/ 149 w 498"/>
                <a:gd name="T41" fmla="*/ 475 h 495"/>
                <a:gd name="T42" fmla="*/ 224 w 498"/>
                <a:gd name="T43" fmla="*/ 495 h 495"/>
                <a:gd name="T44" fmla="*/ 302 w 498"/>
                <a:gd name="T45" fmla="*/ 458 h 495"/>
                <a:gd name="T46" fmla="*/ 372 w 498"/>
                <a:gd name="T47" fmla="*/ 404 h 495"/>
                <a:gd name="T48" fmla="*/ 405 w 498"/>
                <a:gd name="T49" fmla="*/ 373 h 495"/>
                <a:gd name="T50" fmla="*/ 472 w 498"/>
                <a:gd name="T51" fmla="*/ 343 h 495"/>
                <a:gd name="T52" fmla="*/ 490 w 498"/>
                <a:gd name="T53" fmla="*/ 302 h 495"/>
                <a:gd name="T54" fmla="*/ 448 w 498"/>
                <a:gd name="T55" fmla="*/ 256 h 495"/>
                <a:gd name="T56" fmla="*/ 350 w 498"/>
                <a:gd name="T57" fmla="*/ 323 h 495"/>
                <a:gd name="T58" fmla="*/ 360 w 498"/>
                <a:gd name="T59" fmla="*/ 198 h 495"/>
                <a:gd name="T60" fmla="*/ 374 w 498"/>
                <a:gd name="T61" fmla="*/ 261 h 495"/>
                <a:gd name="T62" fmla="*/ 234 w 498"/>
                <a:gd name="T63" fmla="*/ 374 h 495"/>
                <a:gd name="T64" fmla="*/ 261 w 498"/>
                <a:gd name="T65" fmla="*/ 121 h 495"/>
                <a:gd name="T66" fmla="*/ 242 w 498"/>
                <a:gd name="T67" fmla="*/ 161 h 495"/>
                <a:gd name="T68" fmla="*/ 327 w 498"/>
                <a:gd name="T69" fmla="*/ 284 h 495"/>
                <a:gd name="T70" fmla="*/ 317 w 498"/>
                <a:gd name="T71" fmla="*/ 301 h 495"/>
                <a:gd name="T72" fmla="*/ 286 w 498"/>
                <a:gd name="T73" fmla="*/ 326 h 495"/>
                <a:gd name="T74" fmla="*/ 266 w 498"/>
                <a:gd name="T75" fmla="*/ 333 h 495"/>
                <a:gd name="T76" fmla="*/ 244 w 498"/>
                <a:gd name="T77" fmla="*/ 334 h 495"/>
                <a:gd name="T78" fmla="*/ 223 w 498"/>
                <a:gd name="T79" fmla="*/ 331 h 495"/>
                <a:gd name="T80" fmla="*/ 206 w 498"/>
                <a:gd name="T81" fmla="*/ 324 h 495"/>
                <a:gd name="T82" fmla="*/ 183 w 498"/>
                <a:gd name="T83" fmla="*/ 305 h 495"/>
                <a:gd name="T84" fmla="*/ 173 w 498"/>
                <a:gd name="T85" fmla="*/ 292 h 495"/>
                <a:gd name="T86" fmla="*/ 166 w 498"/>
                <a:gd name="T87" fmla="*/ 278 h 495"/>
                <a:gd name="T88" fmla="*/ 161 w 498"/>
                <a:gd name="T89" fmla="*/ 257 h 495"/>
                <a:gd name="T90" fmla="*/ 161 w 498"/>
                <a:gd name="T91" fmla="*/ 240 h 495"/>
                <a:gd name="T92" fmla="*/ 173 w 498"/>
                <a:gd name="T93" fmla="*/ 203 h 495"/>
                <a:gd name="T94" fmla="*/ 183 w 498"/>
                <a:gd name="T95" fmla="*/ 189 h 495"/>
                <a:gd name="T96" fmla="*/ 199 w 498"/>
                <a:gd name="T97" fmla="*/ 175 h 495"/>
                <a:gd name="T98" fmla="*/ 223 w 498"/>
                <a:gd name="T99" fmla="*/ 164 h 495"/>
                <a:gd name="T100" fmla="*/ 233 w 498"/>
                <a:gd name="T101" fmla="*/ 162 h 495"/>
                <a:gd name="T102" fmla="*/ 314 w 498"/>
                <a:gd name="T103" fmla="*/ 151 h 495"/>
                <a:gd name="T104" fmla="*/ 108 w 498"/>
                <a:gd name="T105" fmla="*/ 252 h 495"/>
                <a:gd name="T106" fmla="*/ 151 w 498"/>
                <a:gd name="T107" fmla="*/ 187 h 495"/>
                <a:gd name="T108" fmla="*/ 134 w 498"/>
                <a:gd name="T109" fmla="*/ 172 h 495"/>
                <a:gd name="T110" fmla="*/ 126 w 498"/>
                <a:gd name="T111" fmla="*/ 318 h 495"/>
                <a:gd name="T112" fmla="*/ 196 w 498"/>
                <a:gd name="T113" fmla="*/ 364 h 495"/>
                <a:gd name="T114" fmla="*/ 322 w 498"/>
                <a:gd name="T115" fmla="*/ 35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8" h="495">
                  <a:moveTo>
                    <a:pt x="452" y="237"/>
                  </a:moveTo>
                  <a:cubicBezTo>
                    <a:pt x="465" y="233"/>
                    <a:pt x="479" y="229"/>
                    <a:pt x="493" y="225"/>
                  </a:cubicBezTo>
                  <a:cubicBezTo>
                    <a:pt x="494" y="225"/>
                    <a:pt x="496" y="225"/>
                    <a:pt x="498" y="224"/>
                  </a:cubicBezTo>
                  <a:cubicBezTo>
                    <a:pt x="498" y="219"/>
                    <a:pt x="498" y="219"/>
                    <a:pt x="498" y="219"/>
                  </a:cubicBezTo>
                  <a:cubicBezTo>
                    <a:pt x="495" y="218"/>
                    <a:pt x="495" y="216"/>
                    <a:pt x="494" y="213"/>
                  </a:cubicBezTo>
                  <a:cubicBezTo>
                    <a:pt x="493" y="207"/>
                    <a:pt x="492" y="201"/>
                    <a:pt x="491" y="195"/>
                  </a:cubicBezTo>
                  <a:cubicBezTo>
                    <a:pt x="489" y="193"/>
                    <a:pt x="486" y="193"/>
                    <a:pt x="484" y="193"/>
                  </a:cubicBezTo>
                  <a:cubicBezTo>
                    <a:pt x="472" y="193"/>
                    <a:pt x="460" y="194"/>
                    <a:pt x="449" y="194"/>
                  </a:cubicBezTo>
                  <a:cubicBezTo>
                    <a:pt x="446" y="194"/>
                    <a:pt x="444" y="194"/>
                    <a:pt x="441" y="194"/>
                  </a:cubicBezTo>
                  <a:cubicBezTo>
                    <a:pt x="440" y="191"/>
                    <a:pt x="439" y="188"/>
                    <a:pt x="438" y="186"/>
                  </a:cubicBezTo>
                  <a:cubicBezTo>
                    <a:pt x="437" y="183"/>
                    <a:pt x="436" y="180"/>
                    <a:pt x="435" y="177"/>
                  </a:cubicBezTo>
                  <a:cubicBezTo>
                    <a:pt x="443" y="172"/>
                    <a:pt x="450" y="168"/>
                    <a:pt x="457" y="163"/>
                  </a:cubicBezTo>
                  <a:cubicBezTo>
                    <a:pt x="463" y="158"/>
                    <a:pt x="470" y="154"/>
                    <a:pt x="476" y="148"/>
                  </a:cubicBezTo>
                  <a:cubicBezTo>
                    <a:pt x="472" y="139"/>
                    <a:pt x="468" y="130"/>
                    <a:pt x="462" y="121"/>
                  </a:cubicBezTo>
                  <a:cubicBezTo>
                    <a:pt x="454" y="123"/>
                    <a:pt x="446" y="126"/>
                    <a:pt x="438" y="128"/>
                  </a:cubicBezTo>
                  <a:cubicBezTo>
                    <a:pt x="431" y="131"/>
                    <a:pt x="423" y="134"/>
                    <a:pt x="415" y="137"/>
                  </a:cubicBezTo>
                  <a:cubicBezTo>
                    <a:pt x="412" y="132"/>
                    <a:pt x="408" y="128"/>
                    <a:pt x="405" y="123"/>
                  </a:cubicBezTo>
                  <a:cubicBezTo>
                    <a:pt x="406" y="121"/>
                    <a:pt x="407" y="120"/>
                    <a:pt x="408" y="118"/>
                  </a:cubicBezTo>
                  <a:cubicBezTo>
                    <a:pt x="415" y="109"/>
                    <a:pt x="422" y="99"/>
                    <a:pt x="430" y="89"/>
                  </a:cubicBezTo>
                  <a:cubicBezTo>
                    <a:pt x="431" y="87"/>
                    <a:pt x="433" y="85"/>
                    <a:pt x="434" y="83"/>
                  </a:cubicBezTo>
                  <a:cubicBezTo>
                    <a:pt x="428" y="75"/>
                    <a:pt x="421" y="68"/>
                    <a:pt x="413" y="61"/>
                  </a:cubicBezTo>
                  <a:cubicBezTo>
                    <a:pt x="405" y="65"/>
                    <a:pt x="399" y="70"/>
                    <a:pt x="392" y="75"/>
                  </a:cubicBezTo>
                  <a:cubicBezTo>
                    <a:pt x="386" y="80"/>
                    <a:pt x="380" y="85"/>
                    <a:pt x="373" y="90"/>
                  </a:cubicBezTo>
                  <a:cubicBezTo>
                    <a:pt x="370" y="90"/>
                    <a:pt x="368" y="87"/>
                    <a:pt x="366" y="86"/>
                  </a:cubicBezTo>
                  <a:cubicBezTo>
                    <a:pt x="363" y="84"/>
                    <a:pt x="360" y="83"/>
                    <a:pt x="358" y="80"/>
                  </a:cubicBezTo>
                  <a:cubicBezTo>
                    <a:pt x="364" y="64"/>
                    <a:pt x="370" y="49"/>
                    <a:pt x="374" y="33"/>
                  </a:cubicBezTo>
                  <a:cubicBezTo>
                    <a:pt x="366" y="28"/>
                    <a:pt x="357" y="23"/>
                    <a:pt x="347" y="19"/>
                  </a:cubicBezTo>
                  <a:cubicBezTo>
                    <a:pt x="346" y="21"/>
                    <a:pt x="344" y="22"/>
                    <a:pt x="343" y="23"/>
                  </a:cubicBezTo>
                  <a:cubicBezTo>
                    <a:pt x="336" y="33"/>
                    <a:pt x="330" y="43"/>
                    <a:pt x="323" y="53"/>
                  </a:cubicBezTo>
                  <a:cubicBezTo>
                    <a:pt x="321" y="55"/>
                    <a:pt x="320" y="57"/>
                    <a:pt x="318" y="59"/>
                  </a:cubicBezTo>
                  <a:cubicBezTo>
                    <a:pt x="312" y="59"/>
                    <a:pt x="307" y="56"/>
                    <a:pt x="301" y="54"/>
                  </a:cubicBezTo>
                  <a:cubicBezTo>
                    <a:pt x="302" y="40"/>
                    <a:pt x="302" y="26"/>
                    <a:pt x="302" y="12"/>
                  </a:cubicBezTo>
                  <a:cubicBezTo>
                    <a:pt x="302" y="9"/>
                    <a:pt x="302" y="7"/>
                    <a:pt x="302" y="5"/>
                  </a:cubicBezTo>
                  <a:cubicBezTo>
                    <a:pt x="301" y="4"/>
                    <a:pt x="301" y="4"/>
                    <a:pt x="300" y="4"/>
                  </a:cubicBezTo>
                  <a:cubicBezTo>
                    <a:pt x="291" y="2"/>
                    <a:pt x="281" y="1"/>
                    <a:pt x="272" y="0"/>
                  </a:cubicBezTo>
                  <a:cubicBezTo>
                    <a:pt x="271" y="2"/>
                    <a:pt x="270" y="3"/>
                    <a:pt x="269" y="5"/>
                  </a:cubicBezTo>
                  <a:cubicBezTo>
                    <a:pt x="266" y="17"/>
                    <a:pt x="262" y="29"/>
                    <a:pt x="258" y="41"/>
                  </a:cubicBezTo>
                  <a:cubicBezTo>
                    <a:pt x="258" y="43"/>
                    <a:pt x="257" y="45"/>
                    <a:pt x="256" y="47"/>
                  </a:cubicBezTo>
                  <a:cubicBezTo>
                    <a:pt x="239" y="47"/>
                    <a:pt x="239" y="47"/>
                    <a:pt x="239" y="47"/>
                  </a:cubicBezTo>
                  <a:cubicBezTo>
                    <a:pt x="239" y="45"/>
                    <a:pt x="238" y="43"/>
                    <a:pt x="237" y="41"/>
                  </a:cubicBezTo>
                  <a:cubicBezTo>
                    <a:pt x="234" y="30"/>
                    <a:pt x="230" y="19"/>
                    <a:pt x="227" y="7"/>
                  </a:cubicBezTo>
                  <a:cubicBezTo>
                    <a:pt x="226" y="5"/>
                    <a:pt x="226" y="2"/>
                    <a:pt x="223" y="0"/>
                  </a:cubicBezTo>
                  <a:cubicBezTo>
                    <a:pt x="219" y="0"/>
                    <a:pt x="215" y="1"/>
                    <a:pt x="211" y="1"/>
                  </a:cubicBezTo>
                  <a:cubicBezTo>
                    <a:pt x="205" y="2"/>
                    <a:pt x="200" y="3"/>
                    <a:pt x="194" y="4"/>
                  </a:cubicBezTo>
                  <a:cubicBezTo>
                    <a:pt x="193" y="10"/>
                    <a:pt x="193" y="15"/>
                    <a:pt x="193" y="21"/>
                  </a:cubicBezTo>
                  <a:cubicBezTo>
                    <a:pt x="193" y="26"/>
                    <a:pt x="193" y="32"/>
                    <a:pt x="194" y="38"/>
                  </a:cubicBezTo>
                  <a:cubicBezTo>
                    <a:pt x="194" y="39"/>
                    <a:pt x="194" y="41"/>
                    <a:pt x="194" y="42"/>
                  </a:cubicBezTo>
                  <a:cubicBezTo>
                    <a:pt x="194" y="46"/>
                    <a:pt x="194" y="50"/>
                    <a:pt x="194" y="54"/>
                  </a:cubicBezTo>
                  <a:cubicBezTo>
                    <a:pt x="189" y="56"/>
                    <a:pt x="183" y="58"/>
                    <a:pt x="178" y="60"/>
                  </a:cubicBezTo>
                  <a:cubicBezTo>
                    <a:pt x="176" y="58"/>
                    <a:pt x="175" y="56"/>
                    <a:pt x="174" y="55"/>
                  </a:cubicBezTo>
                  <a:cubicBezTo>
                    <a:pt x="173" y="53"/>
                    <a:pt x="172" y="51"/>
                    <a:pt x="171" y="50"/>
                  </a:cubicBezTo>
                  <a:cubicBezTo>
                    <a:pt x="165" y="42"/>
                    <a:pt x="160" y="34"/>
                    <a:pt x="155" y="27"/>
                  </a:cubicBezTo>
                  <a:cubicBezTo>
                    <a:pt x="153" y="24"/>
                    <a:pt x="151" y="22"/>
                    <a:pt x="149" y="20"/>
                  </a:cubicBezTo>
                  <a:cubicBezTo>
                    <a:pt x="142" y="21"/>
                    <a:pt x="130" y="27"/>
                    <a:pt x="121" y="34"/>
                  </a:cubicBezTo>
                  <a:cubicBezTo>
                    <a:pt x="125" y="49"/>
                    <a:pt x="132" y="64"/>
                    <a:pt x="137" y="80"/>
                  </a:cubicBezTo>
                  <a:cubicBezTo>
                    <a:pt x="133" y="84"/>
                    <a:pt x="128" y="87"/>
                    <a:pt x="123" y="91"/>
                  </a:cubicBezTo>
                  <a:cubicBezTo>
                    <a:pt x="122" y="89"/>
                    <a:pt x="120" y="89"/>
                    <a:pt x="118" y="87"/>
                  </a:cubicBezTo>
                  <a:cubicBezTo>
                    <a:pt x="116" y="85"/>
                    <a:pt x="113" y="84"/>
                    <a:pt x="111" y="81"/>
                  </a:cubicBezTo>
                  <a:cubicBezTo>
                    <a:pt x="104" y="76"/>
                    <a:pt x="97" y="71"/>
                    <a:pt x="91" y="66"/>
                  </a:cubicBezTo>
                  <a:cubicBezTo>
                    <a:pt x="89" y="65"/>
                    <a:pt x="86" y="63"/>
                    <a:pt x="83" y="61"/>
                  </a:cubicBezTo>
                  <a:cubicBezTo>
                    <a:pt x="75" y="67"/>
                    <a:pt x="68" y="75"/>
                    <a:pt x="61" y="82"/>
                  </a:cubicBezTo>
                  <a:cubicBezTo>
                    <a:pt x="64" y="88"/>
                    <a:pt x="68" y="93"/>
                    <a:pt x="72" y="98"/>
                  </a:cubicBezTo>
                  <a:cubicBezTo>
                    <a:pt x="72" y="98"/>
                    <a:pt x="72" y="98"/>
                    <a:pt x="72" y="98"/>
                  </a:cubicBezTo>
                  <a:cubicBezTo>
                    <a:pt x="73" y="100"/>
                    <a:pt x="75" y="101"/>
                    <a:pt x="76" y="103"/>
                  </a:cubicBezTo>
                  <a:cubicBezTo>
                    <a:pt x="77" y="105"/>
                    <a:pt x="79" y="108"/>
                    <a:pt x="81" y="110"/>
                  </a:cubicBezTo>
                  <a:cubicBezTo>
                    <a:pt x="83" y="113"/>
                    <a:pt x="85" y="115"/>
                    <a:pt x="87" y="117"/>
                  </a:cubicBezTo>
                  <a:cubicBezTo>
                    <a:pt x="88" y="119"/>
                    <a:pt x="89" y="121"/>
                    <a:pt x="91" y="122"/>
                  </a:cubicBezTo>
                  <a:cubicBezTo>
                    <a:pt x="88" y="128"/>
                    <a:pt x="84" y="132"/>
                    <a:pt x="80" y="137"/>
                  </a:cubicBezTo>
                  <a:cubicBezTo>
                    <a:pt x="65" y="131"/>
                    <a:pt x="50" y="126"/>
                    <a:pt x="35" y="121"/>
                  </a:cubicBezTo>
                  <a:cubicBezTo>
                    <a:pt x="32" y="123"/>
                    <a:pt x="29" y="128"/>
                    <a:pt x="26" y="133"/>
                  </a:cubicBezTo>
                  <a:cubicBezTo>
                    <a:pt x="25" y="135"/>
                    <a:pt x="25" y="137"/>
                    <a:pt x="24" y="138"/>
                  </a:cubicBezTo>
                  <a:cubicBezTo>
                    <a:pt x="23" y="140"/>
                    <a:pt x="22" y="141"/>
                    <a:pt x="22" y="143"/>
                  </a:cubicBezTo>
                  <a:cubicBezTo>
                    <a:pt x="21" y="145"/>
                    <a:pt x="20" y="147"/>
                    <a:pt x="20" y="148"/>
                  </a:cubicBezTo>
                  <a:cubicBezTo>
                    <a:pt x="21" y="150"/>
                    <a:pt x="23" y="151"/>
                    <a:pt x="24" y="152"/>
                  </a:cubicBezTo>
                  <a:cubicBezTo>
                    <a:pt x="34" y="159"/>
                    <a:pt x="43" y="166"/>
                    <a:pt x="53" y="172"/>
                  </a:cubicBezTo>
                  <a:cubicBezTo>
                    <a:pt x="55" y="174"/>
                    <a:pt x="57" y="175"/>
                    <a:pt x="60" y="177"/>
                  </a:cubicBezTo>
                  <a:cubicBezTo>
                    <a:pt x="58" y="183"/>
                    <a:pt x="56" y="188"/>
                    <a:pt x="55" y="194"/>
                  </a:cubicBezTo>
                  <a:cubicBezTo>
                    <a:pt x="54" y="194"/>
                    <a:pt x="53" y="194"/>
                    <a:pt x="52" y="194"/>
                  </a:cubicBezTo>
                  <a:cubicBezTo>
                    <a:pt x="52" y="194"/>
                    <a:pt x="51" y="194"/>
                    <a:pt x="50" y="194"/>
                  </a:cubicBezTo>
                  <a:cubicBezTo>
                    <a:pt x="50" y="194"/>
                    <a:pt x="50" y="194"/>
                    <a:pt x="50" y="194"/>
                  </a:cubicBezTo>
                  <a:cubicBezTo>
                    <a:pt x="50" y="194"/>
                    <a:pt x="49" y="194"/>
                    <a:pt x="49" y="194"/>
                  </a:cubicBezTo>
                  <a:cubicBezTo>
                    <a:pt x="37" y="194"/>
                    <a:pt x="25" y="193"/>
                    <a:pt x="13" y="193"/>
                  </a:cubicBezTo>
                  <a:cubicBezTo>
                    <a:pt x="11" y="193"/>
                    <a:pt x="8" y="193"/>
                    <a:pt x="5" y="194"/>
                  </a:cubicBezTo>
                  <a:cubicBezTo>
                    <a:pt x="3" y="199"/>
                    <a:pt x="2" y="205"/>
                    <a:pt x="1" y="213"/>
                  </a:cubicBezTo>
                  <a:cubicBezTo>
                    <a:pt x="1" y="216"/>
                    <a:pt x="0" y="220"/>
                    <a:pt x="0" y="224"/>
                  </a:cubicBezTo>
                  <a:cubicBezTo>
                    <a:pt x="2" y="224"/>
                    <a:pt x="3" y="225"/>
                    <a:pt x="5" y="226"/>
                  </a:cubicBezTo>
                  <a:cubicBezTo>
                    <a:pt x="9" y="227"/>
                    <a:pt x="12" y="228"/>
                    <a:pt x="16" y="229"/>
                  </a:cubicBezTo>
                  <a:cubicBezTo>
                    <a:pt x="21" y="231"/>
                    <a:pt x="25" y="232"/>
                    <a:pt x="30" y="233"/>
                  </a:cubicBezTo>
                  <a:cubicBezTo>
                    <a:pt x="34" y="234"/>
                    <a:pt x="38" y="236"/>
                    <a:pt x="41" y="237"/>
                  </a:cubicBezTo>
                  <a:cubicBezTo>
                    <a:pt x="43" y="237"/>
                    <a:pt x="45" y="238"/>
                    <a:pt x="47" y="239"/>
                  </a:cubicBezTo>
                  <a:cubicBezTo>
                    <a:pt x="47" y="256"/>
                    <a:pt x="47" y="256"/>
                    <a:pt x="47" y="256"/>
                  </a:cubicBezTo>
                  <a:cubicBezTo>
                    <a:pt x="43" y="258"/>
                    <a:pt x="38" y="259"/>
                    <a:pt x="34" y="260"/>
                  </a:cubicBezTo>
                  <a:cubicBezTo>
                    <a:pt x="34" y="260"/>
                    <a:pt x="34" y="260"/>
                    <a:pt x="34" y="260"/>
                  </a:cubicBezTo>
                  <a:cubicBezTo>
                    <a:pt x="25" y="263"/>
                    <a:pt x="17" y="265"/>
                    <a:pt x="9" y="268"/>
                  </a:cubicBezTo>
                  <a:cubicBezTo>
                    <a:pt x="6" y="269"/>
                    <a:pt x="3" y="270"/>
                    <a:pt x="0" y="271"/>
                  </a:cubicBezTo>
                  <a:cubicBezTo>
                    <a:pt x="0" y="280"/>
                    <a:pt x="2" y="291"/>
                    <a:pt x="5" y="301"/>
                  </a:cubicBezTo>
                  <a:cubicBezTo>
                    <a:pt x="8" y="302"/>
                    <a:pt x="12" y="302"/>
                    <a:pt x="16" y="302"/>
                  </a:cubicBezTo>
                  <a:cubicBezTo>
                    <a:pt x="18" y="302"/>
                    <a:pt x="19" y="302"/>
                    <a:pt x="21" y="302"/>
                  </a:cubicBezTo>
                  <a:cubicBezTo>
                    <a:pt x="26" y="302"/>
                    <a:pt x="32" y="302"/>
                    <a:pt x="37" y="302"/>
                  </a:cubicBezTo>
                  <a:cubicBezTo>
                    <a:pt x="38" y="302"/>
                    <a:pt x="38" y="302"/>
                    <a:pt x="38" y="302"/>
                  </a:cubicBezTo>
                  <a:cubicBezTo>
                    <a:pt x="42" y="301"/>
                    <a:pt x="47" y="301"/>
                    <a:pt x="51" y="301"/>
                  </a:cubicBezTo>
                  <a:cubicBezTo>
                    <a:pt x="54" y="301"/>
                    <a:pt x="54" y="301"/>
                    <a:pt x="54" y="301"/>
                  </a:cubicBezTo>
                  <a:cubicBezTo>
                    <a:pt x="54" y="302"/>
                    <a:pt x="55" y="303"/>
                    <a:pt x="56" y="305"/>
                  </a:cubicBezTo>
                  <a:cubicBezTo>
                    <a:pt x="57" y="309"/>
                    <a:pt x="59" y="313"/>
                    <a:pt x="60" y="318"/>
                  </a:cubicBezTo>
                  <a:cubicBezTo>
                    <a:pt x="59" y="319"/>
                    <a:pt x="58" y="319"/>
                    <a:pt x="57" y="320"/>
                  </a:cubicBezTo>
                  <a:cubicBezTo>
                    <a:pt x="51" y="324"/>
                    <a:pt x="45" y="328"/>
                    <a:pt x="40" y="332"/>
                  </a:cubicBezTo>
                  <a:cubicBezTo>
                    <a:pt x="33" y="336"/>
                    <a:pt x="26" y="341"/>
                    <a:pt x="20" y="346"/>
                  </a:cubicBezTo>
                  <a:cubicBezTo>
                    <a:pt x="20" y="347"/>
                    <a:pt x="21" y="350"/>
                    <a:pt x="22" y="352"/>
                  </a:cubicBezTo>
                  <a:cubicBezTo>
                    <a:pt x="22" y="353"/>
                    <a:pt x="23" y="355"/>
                    <a:pt x="23" y="356"/>
                  </a:cubicBezTo>
                  <a:cubicBezTo>
                    <a:pt x="23" y="356"/>
                    <a:pt x="23" y="356"/>
                    <a:pt x="23" y="356"/>
                  </a:cubicBezTo>
                  <a:cubicBezTo>
                    <a:pt x="26" y="362"/>
                    <a:pt x="30" y="369"/>
                    <a:pt x="34" y="374"/>
                  </a:cubicBezTo>
                  <a:cubicBezTo>
                    <a:pt x="36" y="373"/>
                    <a:pt x="38" y="373"/>
                    <a:pt x="40" y="372"/>
                  </a:cubicBezTo>
                  <a:cubicBezTo>
                    <a:pt x="51" y="369"/>
                    <a:pt x="61" y="365"/>
                    <a:pt x="72" y="361"/>
                  </a:cubicBezTo>
                  <a:cubicBezTo>
                    <a:pt x="75" y="360"/>
                    <a:pt x="77" y="359"/>
                    <a:pt x="80" y="358"/>
                  </a:cubicBezTo>
                  <a:cubicBezTo>
                    <a:pt x="84" y="363"/>
                    <a:pt x="87" y="367"/>
                    <a:pt x="91" y="372"/>
                  </a:cubicBezTo>
                  <a:cubicBezTo>
                    <a:pt x="90" y="374"/>
                    <a:pt x="89" y="375"/>
                    <a:pt x="88" y="377"/>
                  </a:cubicBezTo>
                  <a:cubicBezTo>
                    <a:pt x="80" y="386"/>
                    <a:pt x="73" y="395"/>
                    <a:pt x="66" y="405"/>
                  </a:cubicBezTo>
                  <a:cubicBezTo>
                    <a:pt x="64" y="407"/>
                    <a:pt x="63" y="409"/>
                    <a:pt x="62" y="411"/>
                  </a:cubicBezTo>
                  <a:cubicBezTo>
                    <a:pt x="65" y="417"/>
                    <a:pt x="75" y="428"/>
                    <a:pt x="83" y="434"/>
                  </a:cubicBezTo>
                  <a:cubicBezTo>
                    <a:pt x="90" y="430"/>
                    <a:pt x="97" y="424"/>
                    <a:pt x="103" y="419"/>
                  </a:cubicBezTo>
                  <a:cubicBezTo>
                    <a:pt x="110" y="415"/>
                    <a:pt x="116" y="409"/>
                    <a:pt x="123" y="404"/>
                  </a:cubicBezTo>
                  <a:cubicBezTo>
                    <a:pt x="127" y="408"/>
                    <a:pt x="132" y="411"/>
                    <a:pt x="137" y="414"/>
                  </a:cubicBezTo>
                  <a:cubicBezTo>
                    <a:pt x="136" y="416"/>
                    <a:pt x="136" y="418"/>
                    <a:pt x="135" y="420"/>
                  </a:cubicBezTo>
                  <a:cubicBezTo>
                    <a:pt x="131" y="431"/>
                    <a:pt x="127" y="443"/>
                    <a:pt x="123" y="454"/>
                  </a:cubicBezTo>
                  <a:cubicBezTo>
                    <a:pt x="123" y="456"/>
                    <a:pt x="122" y="459"/>
                    <a:pt x="121" y="461"/>
                  </a:cubicBezTo>
                  <a:cubicBezTo>
                    <a:pt x="126" y="466"/>
                    <a:pt x="139" y="472"/>
                    <a:pt x="149" y="475"/>
                  </a:cubicBezTo>
                  <a:cubicBezTo>
                    <a:pt x="150" y="474"/>
                    <a:pt x="152" y="472"/>
                    <a:pt x="154" y="469"/>
                  </a:cubicBezTo>
                  <a:cubicBezTo>
                    <a:pt x="160" y="460"/>
                    <a:pt x="167" y="451"/>
                    <a:pt x="173" y="442"/>
                  </a:cubicBezTo>
                  <a:cubicBezTo>
                    <a:pt x="174" y="440"/>
                    <a:pt x="176" y="438"/>
                    <a:pt x="177" y="435"/>
                  </a:cubicBezTo>
                  <a:cubicBezTo>
                    <a:pt x="183" y="437"/>
                    <a:pt x="189" y="439"/>
                    <a:pt x="194" y="441"/>
                  </a:cubicBezTo>
                  <a:cubicBezTo>
                    <a:pt x="193" y="457"/>
                    <a:pt x="193" y="474"/>
                    <a:pt x="193" y="489"/>
                  </a:cubicBezTo>
                  <a:cubicBezTo>
                    <a:pt x="201" y="493"/>
                    <a:pt x="214" y="495"/>
                    <a:pt x="224" y="495"/>
                  </a:cubicBezTo>
                  <a:cubicBezTo>
                    <a:pt x="230" y="480"/>
                    <a:pt x="234" y="464"/>
                    <a:pt x="239" y="448"/>
                  </a:cubicBezTo>
                  <a:cubicBezTo>
                    <a:pt x="257" y="448"/>
                    <a:pt x="257" y="448"/>
                    <a:pt x="257" y="448"/>
                  </a:cubicBezTo>
                  <a:cubicBezTo>
                    <a:pt x="261" y="464"/>
                    <a:pt x="265" y="480"/>
                    <a:pt x="271" y="495"/>
                  </a:cubicBezTo>
                  <a:cubicBezTo>
                    <a:pt x="282" y="495"/>
                    <a:pt x="291" y="493"/>
                    <a:pt x="301" y="491"/>
                  </a:cubicBezTo>
                  <a:cubicBezTo>
                    <a:pt x="303" y="485"/>
                    <a:pt x="302" y="480"/>
                    <a:pt x="302" y="474"/>
                  </a:cubicBezTo>
                  <a:cubicBezTo>
                    <a:pt x="302" y="469"/>
                    <a:pt x="302" y="463"/>
                    <a:pt x="302" y="458"/>
                  </a:cubicBezTo>
                  <a:cubicBezTo>
                    <a:pt x="302" y="441"/>
                    <a:pt x="302" y="441"/>
                    <a:pt x="302" y="441"/>
                  </a:cubicBezTo>
                  <a:cubicBezTo>
                    <a:pt x="307" y="439"/>
                    <a:pt x="312" y="437"/>
                    <a:pt x="318" y="436"/>
                  </a:cubicBezTo>
                  <a:cubicBezTo>
                    <a:pt x="327" y="449"/>
                    <a:pt x="336" y="463"/>
                    <a:pt x="346" y="475"/>
                  </a:cubicBezTo>
                  <a:cubicBezTo>
                    <a:pt x="353" y="474"/>
                    <a:pt x="366" y="468"/>
                    <a:pt x="374" y="461"/>
                  </a:cubicBezTo>
                  <a:cubicBezTo>
                    <a:pt x="370" y="446"/>
                    <a:pt x="364" y="431"/>
                    <a:pt x="358" y="415"/>
                  </a:cubicBezTo>
                  <a:cubicBezTo>
                    <a:pt x="363" y="411"/>
                    <a:pt x="367" y="408"/>
                    <a:pt x="372" y="404"/>
                  </a:cubicBezTo>
                  <a:cubicBezTo>
                    <a:pt x="374" y="406"/>
                    <a:pt x="376" y="407"/>
                    <a:pt x="377" y="408"/>
                  </a:cubicBezTo>
                  <a:cubicBezTo>
                    <a:pt x="387" y="415"/>
                    <a:pt x="397" y="423"/>
                    <a:pt x="406" y="430"/>
                  </a:cubicBezTo>
                  <a:cubicBezTo>
                    <a:pt x="408" y="431"/>
                    <a:pt x="410" y="433"/>
                    <a:pt x="412" y="434"/>
                  </a:cubicBezTo>
                  <a:cubicBezTo>
                    <a:pt x="419" y="429"/>
                    <a:pt x="428" y="420"/>
                    <a:pt x="434" y="412"/>
                  </a:cubicBezTo>
                  <a:cubicBezTo>
                    <a:pt x="430" y="405"/>
                    <a:pt x="425" y="399"/>
                    <a:pt x="420" y="392"/>
                  </a:cubicBezTo>
                  <a:cubicBezTo>
                    <a:pt x="415" y="385"/>
                    <a:pt x="410" y="379"/>
                    <a:pt x="405" y="373"/>
                  </a:cubicBezTo>
                  <a:cubicBezTo>
                    <a:pt x="406" y="370"/>
                    <a:pt x="408" y="368"/>
                    <a:pt x="410" y="365"/>
                  </a:cubicBezTo>
                  <a:cubicBezTo>
                    <a:pt x="411" y="363"/>
                    <a:pt x="413" y="360"/>
                    <a:pt x="415" y="358"/>
                  </a:cubicBezTo>
                  <a:cubicBezTo>
                    <a:pt x="415" y="358"/>
                    <a:pt x="415" y="358"/>
                    <a:pt x="415" y="358"/>
                  </a:cubicBezTo>
                  <a:cubicBezTo>
                    <a:pt x="431" y="364"/>
                    <a:pt x="446" y="370"/>
                    <a:pt x="462" y="374"/>
                  </a:cubicBezTo>
                  <a:cubicBezTo>
                    <a:pt x="467" y="367"/>
                    <a:pt x="473" y="356"/>
                    <a:pt x="476" y="347"/>
                  </a:cubicBezTo>
                  <a:cubicBezTo>
                    <a:pt x="474" y="345"/>
                    <a:pt x="473" y="344"/>
                    <a:pt x="472" y="343"/>
                  </a:cubicBezTo>
                  <a:cubicBezTo>
                    <a:pt x="462" y="336"/>
                    <a:pt x="452" y="329"/>
                    <a:pt x="443" y="323"/>
                  </a:cubicBezTo>
                  <a:cubicBezTo>
                    <a:pt x="440" y="321"/>
                    <a:pt x="438" y="320"/>
                    <a:pt x="436" y="318"/>
                  </a:cubicBezTo>
                  <a:cubicBezTo>
                    <a:pt x="437" y="312"/>
                    <a:pt x="439" y="306"/>
                    <a:pt x="441" y="301"/>
                  </a:cubicBezTo>
                  <a:cubicBezTo>
                    <a:pt x="445" y="301"/>
                    <a:pt x="449" y="301"/>
                    <a:pt x="453" y="301"/>
                  </a:cubicBezTo>
                  <a:cubicBezTo>
                    <a:pt x="456" y="302"/>
                    <a:pt x="460" y="302"/>
                    <a:pt x="464" y="302"/>
                  </a:cubicBezTo>
                  <a:cubicBezTo>
                    <a:pt x="473" y="302"/>
                    <a:pt x="481" y="302"/>
                    <a:pt x="490" y="302"/>
                  </a:cubicBezTo>
                  <a:cubicBezTo>
                    <a:pt x="493" y="296"/>
                    <a:pt x="493" y="289"/>
                    <a:pt x="494" y="283"/>
                  </a:cubicBezTo>
                  <a:cubicBezTo>
                    <a:pt x="495" y="282"/>
                    <a:pt x="494" y="280"/>
                    <a:pt x="495" y="279"/>
                  </a:cubicBezTo>
                  <a:cubicBezTo>
                    <a:pt x="495" y="278"/>
                    <a:pt x="497" y="277"/>
                    <a:pt x="498" y="276"/>
                  </a:cubicBezTo>
                  <a:cubicBezTo>
                    <a:pt x="498" y="271"/>
                    <a:pt x="498" y="271"/>
                    <a:pt x="498" y="271"/>
                  </a:cubicBezTo>
                  <a:cubicBezTo>
                    <a:pt x="489" y="269"/>
                    <a:pt x="481" y="266"/>
                    <a:pt x="473" y="263"/>
                  </a:cubicBezTo>
                  <a:cubicBezTo>
                    <a:pt x="465" y="261"/>
                    <a:pt x="456" y="259"/>
                    <a:pt x="448" y="256"/>
                  </a:cubicBezTo>
                  <a:cubicBezTo>
                    <a:pt x="448" y="239"/>
                    <a:pt x="448" y="239"/>
                    <a:pt x="448" y="239"/>
                  </a:cubicBezTo>
                  <a:cubicBezTo>
                    <a:pt x="449" y="238"/>
                    <a:pt x="451" y="238"/>
                    <a:pt x="452" y="237"/>
                  </a:cubicBezTo>
                  <a:moveTo>
                    <a:pt x="345" y="304"/>
                  </a:moveTo>
                  <a:cubicBezTo>
                    <a:pt x="349" y="298"/>
                    <a:pt x="357" y="296"/>
                    <a:pt x="364" y="299"/>
                  </a:cubicBezTo>
                  <a:cubicBezTo>
                    <a:pt x="370" y="303"/>
                    <a:pt x="372" y="311"/>
                    <a:pt x="369" y="318"/>
                  </a:cubicBezTo>
                  <a:cubicBezTo>
                    <a:pt x="365" y="324"/>
                    <a:pt x="357" y="326"/>
                    <a:pt x="350" y="323"/>
                  </a:cubicBezTo>
                  <a:cubicBezTo>
                    <a:pt x="344" y="319"/>
                    <a:pt x="342" y="311"/>
                    <a:pt x="345" y="304"/>
                  </a:cubicBezTo>
                  <a:moveTo>
                    <a:pt x="344" y="182"/>
                  </a:moveTo>
                  <a:cubicBezTo>
                    <a:pt x="345" y="178"/>
                    <a:pt x="347" y="175"/>
                    <a:pt x="350" y="173"/>
                  </a:cubicBezTo>
                  <a:cubicBezTo>
                    <a:pt x="357" y="169"/>
                    <a:pt x="365" y="172"/>
                    <a:pt x="369" y="178"/>
                  </a:cubicBezTo>
                  <a:cubicBezTo>
                    <a:pt x="372" y="184"/>
                    <a:pt x="370" y="193"/>
                    <a:pt x="364" y="196"/>
                  </a:cubicBezTo>
                  <a:cubicBezTo>
                    <a:pt x="363" y="197"/>
                    <a:pt x="361" y="198"/>
                    <a:pt x="360" y="198"/>
                  </a:cubicBezTo>
                  <a:cubicBezTo>
                    <a:pt x="354" y="199"/>
                    <a:pt x="348" y="197"/>
                    <a:pt x="345" y="191"/>
                  </a:cubicBezTo>
                  <a:cubicBezTo>
                    <a:pt x="344" y="188"/>
                    <a:pt x="343" y="185"/>
                    <a:pt x="344" y="182"/>
                  </a:cubicBezTo>
                  <a:moveTo>
                    <a:pt x="361" y="248"/>
                  </a:moveTo>
                  <a:cubicBezTo>
                    <a:pt x="361" y="240"/>
                    <a:pt x="367" y="234"/>
                    <a:pt x="374" y="234"/>
                  </a:cubicBezTo>
                  <a:cubicBezTo>
                    <a:pt x="381" y="234"/>
                    <a:pt x="387" y="240"/>
                    <a:pt x="387" y="248"/>
                  </a:cubicBezTo>
                  <a:cubicBezTo>
                    <a:pt x="387" y="255"/>
                    <a:pt x="381" y="261"/>
                    <a:pt x="374" y="261"/>
                  </a:cubicBezTo>
                  <a:cubicBezTo>
                    <a:pt x="367" y="261"/>
                    <a:pt x="361" y="255"/>
                    <a:pt x="361" y="248"/>
                  </a:cubicBezTo>
                  <a:moveTo>
                    <a:pt x="261" y="374"/>
                  </a:moveTo>
                  <a:cubicBezTo>
                    <a:pt x="261" y="382"/>
                    <a:pt x="255" y="388"/>
                    <a:pt x="248" y="388"/>
                  </a:cubicBezTo>
                  <a:cubicBezTo>
                    <a:pt x="246" y="388"/>
                    <a:pt x="245" y="387"/>
                    <a:pt x="243" y="387"/>
                  </a:cubicBezTo>
                  <a:cubicBezTo>
                    <a:pt x="239" y="386"/>
                    <a:pt x="236" y="383"/>
                    <a:pt x="235" y="379"/>
                  </a:cubicBezTo>
                  <a:cubicBezTo>
                    <a:pt x="234" y="377"/>
                    <a:pt x="234" y="376"/>
                    <a:pt x="234" y="374"/>
                  </a:cubicBezTo>
                  <a:cubicBezTo>
                    <a:pt x="234" y="372"/>
                    <a:pt x="235" y="370"/>
                    <a:pt x="236" y="368"/>
                  </a:cubicBezTo>
                  <a:cubicBezTo>
                    <a:pt x="238" y="364"/>
                    <a:pt x="243" y="361"/>
                    <a:pt x="248" y="361"/>
                  </a:cubicBezTo>
                  <a:cubicBezTo>
                    <a:pt x="253" y="361"/>
                    <a:pt x="257" y="364"/>
                    <a:pt x="259" y="368"/>
                  </a:cubicBezTo>
                  <a:cubicBezTo>
                    <a:pt x="260" y="370"/>
                    <a:pt x="261" y="372"/>
                    <a:pt x="261" y="374"/>
                  </a:cubicBezTo>
                  <a:moveTo>
                    <a:pt x="248" y="108"/>
                  </a:moveTo>
                  <a:cubicBezTo>
                    <a:pt x="255" y="108"/>
                    <a:pt x="261" y="114"/>
                    <a:pt x="261" y="121"/>
                  </a:cubicBezTo>
                  <a:cubicBezTo>
                    <a:pt x="261" y="129"/>
                    <a:pt x="255" y="135"/>
                    <a:pt x="248" y="135"/>
                  </a:cubicBezTo>
                  <a:cubicBezTo>
                    <a:pt x="240" y="135"/>
                    <a:pt x="234" y="129"/>
                    <a:pt x="234" y="121"/>
                  </a:cubicBezTo>
                  <a:cubicBezTo>
                    <a:pt x="234" y="114"/>
                    <a:pt x="240" y="108"/>
                    <a:pt x="248" y="108"/>
                  </a:cubicBezTo>
                  <a:moveTo>
                    <a:pt x="236" y="161"/>
                  </a:moveTo>
                  <a:cubicBezTo>
                    <a:pt x="237" y="161"/>
                    <a:pt x="237" y="161"/>
                    <a:pt x="238" y="161"/>
                  </a:cubicBezTo>
                  <a:cubicBezTo>
                    <a:pt x="239" y="161"/>
                    <a:pt x="241" y="161"/>
                    <a:pt x="242" y="161"/>
                  </a:cubicBezTo>
                  <a:cubicBezTo>
                    <a:pt x="244" y="160"/>
                    <a:pt x="246" y="160"/>
                    <a:pt x="247" y="160"/>
                  </a:cubicBezTo>
                  <a:cubicBezTo>
                    <a:pt x="295" y="160"/>
                    <a:pt x="335" y="199"/>
                    <a:pt x="335" y="247"/>
                  </a:cubicBezTo>
                  <a:cubicBezTo>
                    <a:pt x="335" y="251"/>
                    <a:pt x="335" y="254"/>
                    <a:pt x="334" y="257"/>
                  </a:cubicBezTo>
                  <a:cubicBezTo>
                    <a:pt x="334" y="263"/>
                    <a:pt x="332" y="269"/>
                    <a:pt x="330" y="275"/>
                  </a:cubicBezTo>
                  <a:cubicBezTo>
                    <a:pt x="330" y="276"/>
                    <a:pt x="330" y="277"/>
                    <a:pt x="329" y="278"/>
                  </a:cubicBezTo>
                  <a:cubicBezTo>
                    <a:pt x="329" y="280"/>
                    <a:pt x="328" y="282"/>
                    <a:pt x="327" y="284"/>
                  </a:cubicBezTo>
                  <a:cubicBezTo>
                    <a:pt x="326" y="285"/>
                    <a:pt x="326" y="286"/>
                    <a:pt x="325" y="287"/>
                  </a:cubicBezTo>
                  <a:cubicBezTo>
                    <a:pt x="325" y="288"/>
                    <a:pt x="325" y="288"/>
                    <a:pt x="325" y="288"/>
                  </a:cubicBezTo>
                  <a:cubicBezTo>
                    <a:pt x="324" y="289"/>
                    <a:pt x="324" y="290"/>
                    <a:pt x="323" y="291"/>
                  </a:cubicBezTo>
                  <a:cubicBezTo>
                    <a:pt x="322" y="292"/>
                    <a:pt x="322" y="293"/>
                    <a:pt x="321" y="294"/>
                  </a:cubicBezTo>
                  <a:cubicBezTo>
                    <a:pt x="320" y="295"/>
                    <a:pt x="320" y="296"/>
                    <a:pt x="319" y="297"/>
                  </a:cubicBezTo>
                  <a:cubicBezTo>
                    <a:pt x="318" y="299"/>
                    <a:pt x="317" y="300"/>
                    <a:pt x="317" y="301"/>
                  </a:cubicBezTo>
                  <a:cubicBezTo>
                    <a:pt x="315" y="303"/>
                    <a:pt x="313" y="305"/>
                    <a:pt x="311" y="307"/>
                  </a:cubicBezTo>
                  <a:cubicBezTo>
                    <a:pt x="310" y="308"/>
                    <a:pt x="310" y="309"/>
                    <a:pt x="309" y="309"/>
                  </a:cubicBezTo>
                  <a:cubicBezTo>
                    <a:pt x="304" y="314"/>
                    <a:pt x="299" y="318"/>
                    <a:pt x="293" y="322"/>
                  </a:cubicBezTo>
                  <a:cubicBezTo>
                    <a:pt x="292" y="323"/>
                    <a:pt x="291" y="323"/>
                    <a:pt x="289" y="324"/>
                  </a:cubicBezTo>
                  <a:cubicBezTo>
                    <a:pt x="289" y="324"/>
                    <a:pt x="289" y="324"/>
                    <a:pt x="289" y="324"/>
                  </a:cubicBezTo>
                  <a:cubicBezTo>
                    <a:pt x="288" y="325"/>
                    <a:pt x="287" y="325"/>
                    <a:pt x="286" y="326"/>
                  </a:cubicBezTo>
                  <a:cubicBezTo>
                    <a:pt x="284" y="327"/>
                    <a:pt x="283" y="327"/>
                    <a:pt x="281" y="328"/>
                  </a:cubicBezTo>
                  <a:cubicBezTo>
                    <a:pt x="280" y="328"/>
                    <a:pt x="279" y="329"/>
                    <a:pt x="278" y="329"/>
                  </a:cubicBezTo>
                  <a:cubicBezTo>
                    <a:pt x="278" y="329"/>
                    <a:pt x="277" y="330"/>
                    <a:pt x="276" y="330"/>
                  </a:cubicBezTo>
                  <a:cubicBezTo>
                    <a:pt x="275" y="330"/>
                    <a:pt x="274" y="331"/>
                    <a:pt x="273" y="331"/>
                  </a:cubicBezTo>
                  <a:cubicBezTo>
                    <a:pt x="272" y="331"/>
                    <a:pt x="271" y="331"/>
                    <a:pt x="270" y="332"/>
                  </a:cubicBezTo>
                  <a:cubicBezTo>
                    <a:pt x="268" y="332"/>
                    <a:pt x="267" y="332"/>
                    <a:pt x="266" y="333"/>
                  </a:cubicBezTo>
                  <a:cubicBezTo>
                    <a:pt x="266" y="333"/>
                    <a:pt x="266" y="333"/>
                    <a:pt x="266" y="333"/>
                  </a:cubicBezTo>
                  <a:cubicBezTo>
                    <a:pt x="265" y="333"/>
                    <a:pt x="264" y="333"/>
                    <a:pt x="263" y="333"/>
                  </a:cubicBezTo>
                  <a:cubicBezTo>
                    <a:pt x="262" y="333"/>
                    <a:pt x="261" y="333"/>
                    <a:pt x="261" y="334"/>
                  </a:cubicBezTo>
                  <a:cubicBezTo>
                    <a:pt x="259" y="334"/>
                    <a:pt x="258" y="334"/>
                    <a:pt x="257" y="334"/>
                  </a:cubicBezTo>
                  <a:cubicBezTo>
                    <a:pt x="254" y="334"/>
                    <a:pt x="251" y="335"/>
                    <a:pt x="248" y="335"/>
                  </a:cubicBezTo>
                  <a:cubicBezTo>
                    <a:pt x="247" y="335"/>
                    <a:pt x="245" y="335"/>
                    <a:pt x="244" y="334"/>
                  </a:cubicBezTo>
                  <a:cubicBezTo>
                    <a:pt x="243" y="334"/>
                    <a:pt x="242" y="334"/>
                    <a:pt x="242" y="334"/>
                  </a:cubicBezTo>
                  <a:cubicBezTo>
                    <a:pt x="241" y="334"/>
                    <a:pt x="240" y="334"/>
                    <a:pt x="239" y="334"/>
                  </a:cubicBezTo>
                  <a:cubicBezTo>
                    <a:pt x="238" y="334"/>
                    <a:pt x="238" y="334"/>
                    <a:pt x="238" y="334"/>
                  </a:cubicBezTo>
                  <a:cubicBezTo>
                    <a:pt x="237" y="334"/>
                    <a:pt x="236" y="334"/>
                    <a:pt x="234" y="334"/>
                  </a:cubicBezTo>
                  <a:cubicBezTo>
                    <a:pt x="233" y="333"/>
                    <a:pt x="232" y="333"/>
                    <a:pt x="231" y="333"/>
                  </a:cubicBezTo>
                  <a:cubicBezTo>
                    <a:pt x="228" y="332"/>
                    <a:pt x="226" y="332"/>
                    <a:pt x="223" y="331"/>
                  </a:cubicBezTo>
                  <a:cubicBezTo>
                    <a:pt x="222" y="331"/>
                    <a:pt x="222" y="331"/>
                    <a:pt x="221" y="330"/>
                  </a:cubicBezTo>
                  <a:cubicBezTo>
                    <a:pt x="220" y="330"/>
                    <a:pt x="219" y="330"/>
                    <a:pt x="218" y="329"/>
                  </a:cubicBezTo>
                  <a:cubicBezTo>
                    <a:pt x="216" y="329"/>
                    <a:pt x="215" y="328"/>
                    <a:pt x="214" y="328"/>
                  </a:cubicBezTo>
                  <a:cubicBezTo>
                    <a:pt x="213" y="327"/>
                    <a:pt x="212" y="327"/>
                    <a:pt x="211" y="326"/>
                  </a:cubicBezTo>
                  <a:cubicBezTo>
                    <a:pt x="210" y="326"/>
                    <a:pt x="209" y="326"/>
                    <a:pt x="209" y="325"/>
                  </a:cubicBezTo>
                  <a:cubicBezTo>
                    <a:pt x="208" y="325"/>
                    <a:pt x="207" y="324"/>
                    <a:pt x="206" y="324"/>
                  </a:cubicBezTo>
                  <a:cubicBezTo>
                    <a:pt x="204" y="323"/>
                    <a:pt x="203" y="322"/>
                    <a:pt x="202" y="322"/>
                  </a:cubicBezTo>
                  <a:cubicBezTo>
                    <a:pt x="202" y="321"/>
                    <a:pt x="201" y="321"/>
                    <a:pt x="200" y="320"/>
                  </a:cubicBezTo>
                  <a:cubicBezTo>
                    <a:pt x="200" y="320"/>
                    <a:pt x="199" y="320"/>
                    <a:pt x="199" y="320"/>
                  </a:cubicBezTo>
                  <a:cubicBezTo>
                    <a:pt x="198" y="319"/>
                    <a:pt x="197" y="318"/>
                    <a:pt x="196" y="318"/>
                  </a:cubicBezTo>
                  <a:cubicBezTo>
                    <a:pt x="195" y="317"/>
                    <a:pt x="194" y="316"/>
                    <a:pt x="193" y="315"/>
                  </a:cubicBezTo>
                  <a:cubicBezTo>
                    <a:pt x="189" y="312"/>
                    <a:pt x="186" y="309"/>
                    <a:pt x="183" y="305"/>
                  </a:cubicBezTo>
                  <a:cubicBezTo>
                    <a:pt x="182" y="304"/>
                    <a:pt x="181" y="304"/>
                    <a:pt x="181" y="303"/>
                  </a:cubicBezTo>
                  <a:cubicBezTo>
                    <a:pt x="180" y="302"/>
                    <a:pt x="179" y="301"/>
                    <a:pt x="178" y="300"/>
                  </a:cubicBezTo>
                  <a:cubicBezTo>
                    <a:pt x="178" y="299"/>
                    <a:pt x="178" y="299"/>
                    <a:pt x="178" y="299"/>
                  </a:cubicBezTo>
                  <a:cubicBezTo>
                    <a:pt x="178" y="299"/>
                    <a:pt x="178" y="299"/>
                    <a:pt x="178" y="299"/>
                  </a:cubicBezTo>
                  <a:cubicBezTo>
                    <a:pt x="177" y="298"/>
                    <a:pt x="176" y="297"/>
                    <a:pt x="176" y="296"/>
                  </a:cubicBezTo>
                  <a:cubicBezTo>
                    <a:pt x="175" y="295"/>
                    <a:pt x="174" y="294"/>
                    <a:pt x="173" y="292"/>
                  </a:cubicBezTo>
                  <a:cubicBezTo>
                    <a:pt x="172" y="291"/>
                    <a:pt x="172" y="290"/>
                    <a:pt x="171" y="289"/>
                  </a:cubicBezTo>
                  <a:cubicBezTo>
                    <a:pt x="171" y="288"/>
                    <a:pt x="170" y="287"/>
                    <a:pt x="169" y="285"/>
                  </a:cubicBezTo>
                  <a:cubicBezTo>
                    <a:pt x="169" y="285"/>
                    <a:pt x="169" y="285"/>
                    <a:pt x="169" y="284"/>
                  </a:cubicBezTo>
                  <a:cubicBezTo>
                    <a:pt x="168" y="283"/>
                    <a:pt x="168" y="282"/>
                    <a:pt x="168" y="281"/>
                  </a:cubicBezTo>
                  <a:cubicBezTo>
                    <a:pt x="167" y="281"/>
                    <a:pt x="167" y="281"/>
                    <a:pt x="167" y="281"/>
                  </a:cubicBezTo>
                  <a:cubicBezTo>
                    <a:pt x="167" y="280"/>
                    <a:pt x="166" y="279"/>
                    <a:pt x="166" y="278"/>
                  </a:cubicBezTo>
                  <a:cubicBezTo>
                    <a:pt x="166" y="277"/>
                    <a:pt x="166" y="277"/>
                    <a:pt x="166" y="277"/>
                  </a:cubicBezTo>
                  <a:cubicBezTo>
                    <a:pt x="165" y="274"/>
                    <a:pt x="164" y="272"/>
                    <a:pt x="164" y="270"/>
                  </a:cubicBezTo>
                  <a:cubicBezTo>
                    <a:pt x="163" y="268"/>
                    <a:pt x="163" y="267"/>
                    <a:pt x="162" y="265"/>
                  </a:cubicBezTo>
                  <a:cubicBezTo>
                    <a:pt x="162" y="264"/>
                    <a:pt x="162" y="263"/>
                    <a:pt x="162" y="262"/>
                  </a:cubicBezTo>
                  <a:cubicBezTo>
                    <a:pt x="162" y="261"/>
                    <a:pt x="162" y="261"/>
                    <a:pt x="162" y="261"/>
                  </a:cubicBezTo>
                  <a:cubicBezTo>
                    <a:pt x="161" y="259"/>
                    <a:pt x="161" y="258"/>
                    <a:pt x="161" y="257"/>
                  </a:cubicBezTo>
                  <a:cubicBezTo>
                    <a:pt x="161" y="257"/>
                    <a:pt x="161" y="256"/>
                    <a:pt x="161" y="256"/>
                  </a:cubicBezTo>
                  <a:cubicBezTo>
                    <a:pt x="161" y="255"/>
                    <a:pt x="161" y="254"/>
                    <a:pt x="161" y="253"/>
                  </a:cubicBezTo>
                  <a:cubicBezTo>
                    <a:pt x="161" y="251"/>
                    <a:pt x="161" y="250"/>
                    <a:pt x="161" y="248"/>
                  </a:cubicBezTo>
                  <a:cubicBezTo>
                    <a:pt x="161" y="248"/>
                    <a:pt x="161" y="248"/>
                    <a:pt x="161" y="248"/>
                  </a:cubicBezTo>
                  <a:cubicBezTo>
                    <a:pt x="161" y="246"/>
                    <a:pt x="161" y="245"/>
                    <a:pt x="161" y="243"/>
                  </a:cubicBezTo>
                  <a:cubicBezTo>
                    <a:pt x="161" y="242"/>
                    <a:pt x="161" y="241"/>
                    <a:pt x="161" y="240"/>
                  </a:cubicBezTo>
                  <a:cubicBezTo>
                    <a:pt x="161" y="240"/>
                    <a:pt x="161" y="239"/>
                    <a:pt x="161" y="238"/>
                  </a:cubicBezTo>
                  <a:cubicBezTo>
                    <a:pt x="162" y="234"/>
                    <a:pt x="162" y="229"/>
                    <a:pt x="163" y="225"/>
                  </a:cubicBezTo>
                  <a:cubicBezTo>
                    <a:pt x="164" y="224"/>
                    <a:pt x="164" y="223"/>
                    <a:pt x="164" y="222"/>
                  </a:cubicBezTo>
                  <a:cubicBezTo>
                    <a:pt x="165" y="221"/>
                    <a:pt x="165" y="219"/>
                    <a:pt x="166" y="218"/>
                  </a:cubicBezTo>
                  <a:cubicBezTo>
                    <a:pt x="167" y="214"/>
                    <a:pt x="169" y="210"/>
                    <a:pt x="171" y="206"/>
                  </a:cubicBezTo>
                  <a:cubicBezTo>
                    <a:pt x="172" y="205"/>
                    <a:pt x="172" y="204"/>
                    <a:pt x="173" y="203"/>
                  </a:cubicBezTo>
                  <a:cubicBezTo>
                    <a:pt x="174" y="202"/>
                    <a:pt x="174" y="201"/>
                    <a:pt x="175" y="200"/>
                  </a:cubicBezTo>
                  <a:cubicBezTo>
                    <a:pt x="175" y="199"/>
                    <a:pt x="176" y="198"/>
                    <a:pt x="177" y="197"/>
                  </a:cubicBezTo>
                  <a:cubicBezTo>
                    <a:pt x="177" y="197"/>
                    <a:pt x="177" y="197"/>
                    <a:pt x="177" y="197"/>
                  </a:cubicBezTo>
                  <a:cubicBezTo>
                    <a:pt x="177" y="197"/>
                    <a:pt x="177" y="197"/>
                    <a:pt x="177" y="197"/>
                  </a:cubicBezTo>
                  <a:cubicBezTo>
                    <a:pt x="178" y="196"/>
                    <a:pt x="179" y="194"/>
                    <a:pt x="180" y="193"/>
                  </a:cubicBezTo>
                  <a:cubicBezTo>
                    <a:pt x="181" y="192"/>
                    <a:pt x="182" y="191"/>
                    <a:pt x="183" y="189"/>
                  </a:cubicBezTo>
                  <a:cubicBezTo>
                    <a:pt x="185" y="188"/>
                    <a:pt x="186" y="186"/>
                    <a:pt x="188" y="184"/>
                  </a:cubicBezTo>
                  <a:cubicBezTo>
                    <a:pt x="189" y="184"/>
                    <a:pt x="190" y="183"/>
                    <a:pt x="191" y="182"/>
                  </a:cubicBezTo>
                  <a:cubicBezTo>
                    <a:pt x="191" y="181"/>
                    <a:pt x="191" y="181"/>
                    <a:pt x="191" y="181"/>
                  </a:cubicBezTo>
                  <a:cubicBezTo>
                    <a:pt x="192" y="180"/>
                    <a:pt x="193" y="180"/>
                    <a:pt x="195" y="179"/>
                  </a:cubicBezTo>
                  <a:cubicBezTo>
                    <a:pt x="195" y="178"/>
                    <a:pt x="195" y="178"/>
                    <a:pt x="196" y="178"/>
                  </a:cubicBezTo>
                  <a:cubicBezTo>
                    <a:pt x="197" y="177"/>
                    <a:pt x="198" y="176"/>
                    <a:pt x="199" y="175"/>
                  </a:cubicBezTo>
                  <a:cubicBezTo>
                    <a:pt x="200" y="175"/>
                    <a:pt x="200" y="175"/>
                    <a:pt x="200" y="175"/>
                  </a:cubicBezTo>
                  <a:cubicBezTo>
                    <a:pt x="202" y="174"/>
                    <a:pt x="203" y="173"/>
                    <a:pt x="204" y="172"/>
                  </a:cubicBezTo>
                  <a:cubicBezTo>
                    <a:pt x="206" y="171"/>
                    <a:pt x="207" y="170"/>
                    <a:pt x="209" y="170"/>
                  </a:cubicBezTo>
                  <a:cubicBezTo>
                    <a:pt x="210" y="169"/>
                    <a:pt x="212" y="168"/>
                    <a:pt x="213" y="168"/>
                  </a:cubicBezTo>
                  <a:cubicBezTo>
                    <a:pt x="214" y="167"/>
                    <a:pt x="214" y="167"/>
                    <a:pt x="214" y="167"/>
                  </a:cubicBezTo>
                  <a:cubicBezTo>
                    <a:pt x="217" y="166"/>
                    <a:pt x="220" y="165"/>
                    <a:pt x="223" y="164"/>
                  </a:cubicBezTo>
                  <a:cubicBezTo>
                    <a:pt x="223" y="164"/>
                    <a:pt x="224" y="164"/>
                    <a:pt x="225" y="164"/>
                  </a:cubicBezTo>
                  <a:cubicBezTo>
                    <a:pt x="225" y="164"/>
                    <a:pt x="225" y="164"/>
                    <a:pt x="225" y="164"/>
                  </a:cubicBezTo>
                  <a:cubicBezTo>
                    <a:pt x="225" y="163"/>
                    <a:pt x="226" y="163"/>
                    <a:pt x="227" y="163"/>
                  </a:cubicBezTo>
                  <a:cubicBezTo>
                    <a:pt x="227" y="163"/>
                    <a:pt x="228" y="163"/>
                    <a:pt x="229" y="163"/>
                  </a:cubicBezTo>
                  <a:cubicBezTo>
                    <a:pt x="229" y="162"/>
                    <a:pt x="230" y="162"/>
                    <a:pt x="231" y="162"/>
                  </a:cubicBezTo>
                  <a:cubicBezTo>
                    <a:pt x="232" y="162"/>
                    <a:pt x="232" y="162"/>
                    <a:pt x="233" y="162"/>
                  </a:cubicBezTo>
                  <a:cubicBezTo>
                    <a:pt x="234" y="161"/>
                    <a:pt x="235" y="161"/>
                    <a:pt x="236" y="161"/>
                  </a:cubicBezTo>
                  <a:moveTo>
                    <a:pt x="298" y="135"/>
                  </a:moveTo>
                  <a:cubicBezTo>
                    <a:pt x="298" y="134"/>
                    <a:pt x="299" y="133"/>
                    <a:pt x="299" y="132"/>
                  </a:cubicBezTo>
                  <a:cubicBezTo>
                    <a:pt x="303" y="125"/>
                    <a:pt x="311" y="123"/>
                    <a:pt x="318" y="127"/>
                  </a:cubicBezTo>
                  <a:cubicBezTo>
                    <a:pt x="324" y="130"/>
                    <a:pt x="326" y="139"/>
                    <a:pt x="322" y="145"/>
                  </a:cubicBezTo>
                  <a:cubicBezTo>
                    <a:pt x="320" y="149"/>
                    <a:pt x="317" y="151"/>
                    <a:pt x="314" y="151"/>
                  </a:cubicBezTo>
                  <a:cubicBezTo>
                    <a:pt x="311" y="152"/>
                    <a:pt x="307" y="152"/>
                    <a:pt x="304" y="150"/>
                  </a:cubicBezTo>
                  <a:cubicBezTo>
                    <a:pt x="299" y="147"/>
                    <a:pt x="296" y="141"/>
                    <a:pt x="298" y="135"/>
                  </a:cubicBezTo>
                  <a:moveTo>
                    <a:pt x="135" y="248"/>
                  </a:moveTo>
                  <a:cubicBezTo>
                    <a:pt x="135" y="255"/>
                    <a:pt x="129" y="261"/>
                    <a:pt x="121" y="261"/>
                  </a:cubicBezTo>
                  <a:cubicBezTo>
                    <a:pt x="120" y="261"/>
                    <a:pt x="118" y="261"/>
                    <a:pt x="117" y="261"/>
                  </a:cubicBezTo>
                  <a:cubicBezTo>
                    <a:pt x="113" y="259"/>
                    <a:pt x="110" y="256"/>
                    <a:pt x="108" y="252"/>
                  </a:cubicBezTo>
                  <a:cubicBezTo>
                    <a:pt x="108" y="251"/>
                    <a:pt x="108" y="249"/>
                    <a:pt x="108" y="248"/>
                  </a:cubicBezTo>
                  <a:cubicBezTo>
                    <a:pt x="108" y="240"/>
                    <a:pt x="114" y="234"/>
                    <a:pt x="121" y="234"/>
                  </a:cubicBezTo>
                  <a:cubicBezTo>
                    <a:pt x="129" y="234"/>
                    <a:pt x="135" y="240"/>
                    <a:pt x="135" y="248"/>
                  </a:cubicBezTo>
                  <a:moveTo>
                    <a:pt x="134" y="172"/>
                  </a:moveTo>
                  <a:cubicBezTo>
                    <a:pt x="138" y="171"/>
                    <a:pt x="141" y="171"/>
                    <a:pt x="145" y="173"/>
                  </a:cubicBezTo>
                  <a:cubicBezTo>
                    <a:pt x="150" y="176"/>
                    <a:pt x="152" y="181"/>
                    <a:pt x="151" y="187"/>
                  </a:cubicBezTo>
                  <a:cubicBezTo>
                    <a:pt x="151" y="188"/>
                    <a:pt x="151" y="190"/>
                    <a:pt x="150" y="191"/>
                  </a:cubicBezTo>
                  <a:cubicBezTo>
                    <a:pt x="150" y="192"/>
                    <a:pt x="149" y="192"/>
                    <a:pt x="149" y="193"/>
                  </a:cubicBezTo>
                  <a:cubicBezTo>
                    <a:pt x="145" y="198"/>
                    <a:pt x="137" y="200"/>
                    <a:pt x="131" y="196"/>
                  </a:cubicBezTo>
                  <a:cubicBezTo>
                    <a:pt x="125" y="193"/>
                    <a:pt x="123" y="184"/>
                    <a:pt x="126" y="178"/>
                  </a:cubicBezTo>
                  <a:cubicBezTo>
                    <a:pt x="127" y="177"/>
                    <a:pt x="127" y="177"/>
                    <a:pt x="128" y="176"/>
                  </a:cubicBezTo>
                  <a:cubicBezTo>
                    <a:pt x="129" y="174"/>
                    <a:pt x="132" y="173"/>
                    <a:pt x="134" y="172"/>
                  </a:cubicBezTo>
                  <a:moveTo>
                    <a:pt x="131" y="300"/>
                  </a:moveTo>
                  <a:cubicBezTo>
                    <a:pt x="131" y="299"/>
                    <a:pt x="131" y="299"/>
                    <a:pt x="131" y="299"/>
                  </a:cubicBezTo>
                  <a:cubicBezTo>
                    <a:pt x="138" y="296"/>
                    <a:pt x="146" y="298"/>
                    <a:pt x="150" y="304"/>
                  </a:cubicBezTo>
                  <a:cubicBezTo>
                    <a:pt x="150" y="305"/>
                    <a:pt x="150" y="305"/>
                    <a:pt x="150" y="305"/>
                  </a:cubicBezTo>
                  <a:cubicBezTo>
                    <a:pt x="153" y="311"/>
                    <a:pt x="151" y="319"/>
                    <a:pt x="145" y="323"/>
                  </a:cubicBezTo>
                  <a:cubicBezTo>
                    <a:pt x="138" y="326"/>
                    <a:pt x="130" y="324"/>
                    <a:pt x="126" y="318"/>
                  </a:cubicBezTo>
                  <a:cubicBezTo>
                    <a:pt x="123" y="312"/>
                    <a:pt x="125" y="304"/>
                    <a:pt x="131" y="300"/>
                  </a:cubicBezTo>
                  <a:moveTo>
                    <a:pt x="173" y="351"/>
                  </a:moveTo>
                  <a:cubicBezTo>
                    <a:pt x="173" y="351"/>
                    <a:pt x="173" y="351"/>
                    <a:pt x="173" y="351"/>
                  </a:cubicBezTo>
                  <a:cubicBezTo>
                    <a:pt x="176" y="344"/>
                    <a:pt x="185" y="342"/>
                    <a:pt x="191" y="346"/>
                  </a:cubicBezTo>
                  <a:cubicBezTo>
                    <a:pt x="196" y="348"/>
                    <a:pt x="198" y="353"/>
                    <a:pt x="198" y="358"/>
                  </a:cubicBezTo>
                  <a:cubicBezTo>
                    <a:pt x="198" y="360"/>
                    <a:pt x="197" y="362"/>
                    <a:pt x="196" y="364"/>
                  </a:cubicBezTo>
                  <a:cubicBezTo>
                    <a:pt x="192" y="370"/>
                    <a:pt x="184" y="373"/>
                    <a:pt x="178" y="369"/>
                  </a:cubicBezTo>
                  <a:cubicBezTo>
                    <a:pt x="171" y="365"/>
                    <a:pt x="169" y="357"/>
                    <a:pt x="173" y="351"/>
                  </a:cubicBezTo>
                  <a:moveTo>
                    <a:pt x="298" y="354"/>
                  </a:moveTo>
                  <a:cubicBezTo>
                    <a:pt x="299" y="351"/>
                    <a:pt x="301" y="348"/>
                    <a:pt x="304" y="346"/>
                  </a:cubicBezTo>
                  <a:cubicBezTo>
                    <a:pt x="306" y="344"/>
                    <a:pt x="309" y="344"/>
                    <a:pt x="311" y="344"/>
                  </a:cubicBezTo>
                  <a:cubicBezTo>
                    <a:pt x="316" y="344"/>
                    <a:pt x="320" y="346"/>
                    <a:pt x="322" y="351"/>
                  </a:cubicBezTo>
                  <a:cubicBezTo>
                    <a:pt x="326" y="357"/>
                    <a:pt x="324" y="365"/>
                    <a:pt x="318" y="369"/>
                  </a:cubicBezTo>
                  <a:cubicBezTo>
                    <a:pt x="311" y="373"/>
                    <a:pt x="303" y="370"/>
                    <a:pt x="299" y="364"/>
                  </a:cubicBezTo>
                  <a:cubicBezTo>
                    <a:pt x="297" y="361"/>
                    <a:pt x="297" y="358"/>
                    <a:pt x="298" y="354"/>
                  </a:cubicBezTo>
                </a:path>
              </a:pathLst>
            </a:custGeom>
            <a:solidFill>
              <a:srgbClr val="B8CF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21" name="Freeform 138">
              <a:extLst>
                <a:ext uri="{FF2B5EF4-FFF2-40B4-BE49-F238E27FC236}">
                  <a16:creationId xmlns:a16="http://schemas.microsoft.com/office/drawing/2014/main" id="{22BD9908-BE4C-4C53-8307-913BFCF2E569}"/>
                </a:ext>
              </a:extLst>
            </p:cNvPr>
            <p:cNvSpPr>
              <a:spLocks/>
            </p:cNvSpPr>
            <p:nvPr/>
          </p:nvSpPr>
          <p:spPr bwMode="auto">
            <a:xfrm>
              <a:off x="13355385" y="5196144"/>
              <a:ext cx="605981" cy="612002"/>
            </a:xfrm>
            <a:custGeom>
              <a:avLst/>
              <a:gdLst>
                <a:gd name="T0" fmla="*/ 81 w 174"/>
                <a:gd name="T1" fmla="*/ 1 h 175"/>
                <a:gd name="T2" fmla="*/ 75 w 174"/>
                <a:gd name="T3" fmla="*/ 1 h 175"/>
                <a:gd name="T4" fmla="*/ 70 w 174"/>
                <a:gd name="T5" fmla="*/ 2 h 175"/>
                <a:gd name="T6" fmla="*/ 66 w 174"/>
                <a:gd name="T7" fmla="*/ 3 h 175"/>
                <a:gd name="T8" fmla="*/ 64 w 174"/>
                <a:gd name="T9" fmla="*/ 4 h 175"/>
                <a:gd name="T10" fmla="*/ 53 w 174"/>
                <a:gd name="T11" fmla="*/ 7 h 175"/>
                <a:gd name="T12" fmla="*/ 48 w 174"/>
                <a:gd name="T13" fmla="*/ 10 h 175"/>
                <a:gd name="T14" fmla="*/ 39 w 174"/>
                <a:gd name="T15" fmla="*/ 15 h 175"/>
                <a:gd name="T16" fmla="*/ 35 w 174"/>
                <a:gd name="T17" fmla="*/ 18 h 175"/>
                <a:gd name="T18" fmla="*/ 30 w 174"/>
                <a:gd name="T19" fmla="*/ 21 h 175"/>
                <a:gd name="T20" fmla="*/ 27 w 174"/>
                <a:gd name="T21" fmla="*/ 24 h 175"/>
                <a:gd name="T22" fmla="*/ 19 w 174"/>
                <a:gd name="T23" fmla="*/ 33 h 175"/>
                <a:gd name="T24" fmla="*/ 16 w 174"/>
                <a:gd name="T25" fmla="*/ 37 h 175"/>
                <a:gd name="T26" fmla="*/ 14 w 174"/>
                <a:gd name="T27" fmla="*/ 40 h 175"/>
                <a:gd name="T28" fmla="*/ 10 w 174"/>
                <a:gd name="T29" fmla="*/ 46 h 175"/>
                <a:gd name="T30" fmla="*/ 3 w 174"/>
                <a:gd name="T31" fmla="*/ 62 h 175"/>
                <a:gd name="T32" fmla="*/ 0 w 174"/>
                <a:gd name="T33" fmla="*/ 78 h 175"/>
                <a:gd name="T34" fmla="*/ 0 w 174"/>
                <a:gd name="T35" fmla="*/ 83 h 175"/>
                <a:gd name="T36" fmla="*/ 0 w 174"/>
                <a:gd name="T37" fmla="*/ 88 h 175"/>
                <a:gd name="T38" fmla="*/ 0 w 174"/>
                <a:gd name="T39" fmla="*/ 96 h 175"/>
                <a:gd name="T40" fmla="*/ 1 w 174"/>
                <a:gd name="T41" fmla="*/ 101 h 175"/>
                <a:gd name="T42" fmla="*/ 1 w 174"/>
                <a:gd name="T43" fmla="*/ 105 h 175"/>
                <a:gd name="T44" fmla="*/ 5 w 174"/>
                <a:gd name="T45" fmla="*/ 117 h 175"/>
                <a:gd name="T46" fmla="*/ 6 w 174"/>
                <a:gd name="T47" fmla="*/ 121 h 175"/>
                <a:gd name="T48" fmla="*/ 8 w 174"/>
                <a:gd name="T49" fmla="*/ 124 h 175"/>
                <a:gd name="T50" fmla="*/ 10 w 174"/>
                <a:gd name="T51" fmla="*/ 129 h 175"/>
                <a:gd name="T52" fmla="*/ 15 w 174"/>
                <a:gd name="T53" fmla="*/ 136 h 175"/>
                <a:gd name="T54" fmla="*/ 17 w 174"/>
                <a:gd name="T55" fmla="*/ 139 h 175"/>
                <a:gd name="T56" fmla="*/ 20 w 174"/>
                <a:gd name="T57" fmla="*/ 143 h 175"/>
                <a:gd name="T58" fmla="*/ 32 w 174"/>
                <a:gd name="T59" fmla="*/ 155 h 175"/>
                <a:gd name="T60" fmla="*/ 38 w 174"/>
                <a:gd name="T61" fmla="*/ 160 h 175"/>
                <a:gd name="T62" fmla="*/ 41 w 174"/>
                <a:gd name="T63" fmla="*/ 162 h 175"/>
                <a:gd name="T64" fmla="*/ 48 w 174"/>
                <a:gd name="T65" fmla="*/ 165 h 175"/>
                <a:gd name="T66" fmla="*/ 53 w 174"/>
                <a:gd name="T67" fmla="*/ 168 h 175"/>
                <a:gd name="T68" fmla="*/ 60 w 174"/>
                <a:gd name="T69" fmla="*/ 170 h 175"/>
                <a:gd name="T70" fmla="*/ 70 w 174"/>
                <a:gd name="T71" fmla="*/ 173 h 175"/>
                <a:gd name="T72" fmla="*/ 77 w 174"/>
                <a:gd name="T73" fmla="*/ 174 h 175"/>
                <a:gd name="T74" fmla="*/ 81 w 174"/>
                <a:gd name="T75" fmla="*/ 174 h 175"/>
                <a:gd name="T76" fmla="*/ 87 w 174"/>
                <a:gd name="T77" fmla="*/ 175 h 175"/>
                <a:gd name="T78" fmla="*/ 100 w 174"/>
                <a:gd name="T79" fmla="*/ 174 h 175"/>
                <a:gd name="T80" fmla="*/ 105 w 174"/>
                <a:gd name="T81" fmla="*/ 173 h 175"/>
                <a:gd name="T82" fmla="*/ 109 w 174"/>
                <a:gd name="T83" fmla="*/ 172 h 175"/>
                <a:gd name="T84" fmla="*/ 115 w 174"/>
                <a:gd name="T85" fmla="*/ 170 h 175"/>
                <a:gd name="T86" fmla="*/ 120 w 174"/>
                <a:gd name="T87" fmla="*/ 168 h 175"/>
                <a:gd name="T88" fmla="*/ 128 w 174"/>
                <a:gd name="T89" fmla="*/ 164 h 175"/>
                <a:gd name="T90" fmla="*/ 132 w 174"/>
                <a:gd name="T91" fmla="*/ 162 h 175"/>
                <a:gd name="T92" fmla="*/ 150 w 174"/>
                <a:gd name="T93" fmla="*/ 147 h 175"/>
                <a:gd name="T94" fmla="*/ 158 w 174"/>
                <a:gd name="T95" fmla="*/ 137 h 175"/>
                <a:gd name="T96" fmla="*/ 162 w 174"/>
                <a:gd name="T97" fmla="*/ 131 h 175"/>
                <a:gd name="T98" fmla="*/ 164 w 174"/>
                <a:gd name="T99" fmla="*/ 127 h 175"/>
                <a:gd name="T100" fmla="*/ 168 w 174"/>
                <a:gd name="T101" fmla="*/ 118 h 175"/>
                <a:gd name="T102" fmla="*/ 173 w 174"/>
                <a:gd name="T103" fmla="*/ 97 h 175"/>
                <a:gd name="T104" fmla="*/ 86 w 174"/>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4" h="175">
                  <a:moveTo>
                    <a:pt x="86" y="0"/>
                  </a:moveTo>
                  <a:cubicBezTo>
                    <a:pt x="85" y="0"/>
                    <a:pt x="83" y="0"/>
                    <a:pt x="81" y="1"/>
                  </a:cubicBezTo>
                  <a:cubicBezTo>
                    <a:pt x="80" y="1"/>
                    <a:pt x="78" y="1"/>
                    <a:pt x="77" y="1"/>
                  </a:cubicBezTo>
                  <a:cubicBezTo>
                    <a:pt x="76" y="1"/>
                    <a:pt x="76" y="1"/>
                    <a:pt x="75" y="1"/>
                  </a:cubicBezTo>
                  <a:cubicBezTo>
                    <a:pt x="74" y="1"/>
                    <a:pt x="73" y="1"/>
                    <a:pt x="72" y="2"/>
                  </a:cubicBezTo>
                  <a:cubicBezTo>
                    <a:pt x="71" y="2"/>
                    <a:pt x="71" y="2"/>
                    <a:pt x="70" y="2"/>
                  </a:cubicBezTo>
                  <a:cubicBezTo>
                    <a:pt x="69" y="2"/>
                    <a:pt x="68" y="2"/>
                    <a:pt x="68" y="3"/>
                  </a:cubicBezTo>
                  <a:cubicBezTo>
                    <a:pt x="67" y="3"/>
                    <a:pt x="66" y="3"/>
                    <a:pt x="66" y="3"/>
                  </a:cubicBezTo>
                  <a:cubicBezTo>
                    <a:pt x="65" y="3"/>
                    <a:pt x="64" y="3"/>
                    <a:pt x="64" y="4"/>
                  </a:cubicBezTo>
                  <a:cubicBezTo>
                    <a:pt x="64" y="4"/>
                    <a:pt x="64" y="4"/>
                    <a:pt x="64" y="4"/>
                  </a:cubicBezTo>
                  <a:cubicBezTo>
                    <a:pt x="63" y="4"/>
                    <a:pt x="62" y="4"/>
                    <a:pt x="62" y="4"/>
                  </a:cubicBezTo>
                  <a:cubicBezTo>
                    <a:pt x="59" y="5"/>
                    <a:pt x="56" y="6"/>
                    <a:pt x="53" y="7"/>
                  </a:cubicBezTo>
                  <a:cubicBezTo>
                    <a:pt x="52" y="8"/>
                    <a:pt x="52" y="8"/>
                    <a:pt x="52" y="8"/>
                  </a:cubicBezTo>
                  <a:cubicBezTo>
                    <a:pt x="51" y="8"/>
                    <a:pt x="49" y="9"/>
                    <a:pt x="48" y="10"/>
                  </a:cubicBezTo>
                  <a:cubicBezTo>
                    <a:pt x="46" y="10"/>
                    <a:pt x="45" y="11"/>
                    <a:pt x="43" y="12"/>
                  </a:cubicBezTo>
                  <a:cubicBezTo>
                    <a:pt x="42" y="13"/>
                    <a:pt x="41" y="14"/>
                    <a:pt x="39" y="15"/>
                  </a:cubicBezTo>
                  <a:cubicBezTo>
                    <a:pt x="38" y="15"/>
                    <a:pt x="38" y="15"/>
                    <a:pt x="38" y="15"/>
                  </a:cubicBezTo>
                  <a:cubicBezTo>
                    <a:pt x="37" y="16"/>
                    <a:pt x="36" y="17"/>
                    <a:pt x="35" y="18"/>
                  </a:cubicBezTo>
                  <a:cubicBezTo>
                    <a:pt x="34" y="18"/>
                    <a:pt x="34" y="18"/>
                    <a:pt x="34" y="19"/>
                  </a:cubicBezTo>
                  <a:cubicBezTo>
                    <a:pt x="32" y="20"/>
                    <a:pt x="31" y="20"/>
                    <a:pt x="30" y="21"/>
                  </a:cubicBezTo>
                  <a:cubicBezTo>
                    <a:pt x="30" y="22"/>
                    <a:pt x="30" y="22"/>
                    <a:pt x="30" y="22"/>
                  </a:cubicBezTo>
                  <a:cubicBezTo>
                    <a:pt x="29" y="23"/>
                    <a:pt x="28" y="24"/>
                    <a:pt x="27" y="24"/>
                  </a:cubicBezTo>
                  <a:cubicBezTo>
                    <a:pt x="25" y="26"/>
                    <a:pt x="24" y="28"/>
                    <a:pt x="22" y="29"/>
                  </a:cubicBezTo>
                  <a:cubicBezTo>
                    <a:pt x="21" y="31"/>
                    <a:pt x="20" y="32"/>
                    <a:pt x="19" y="33"/>
                  </a:cubicBezTo>
                  <a:cubicBezTo>
                    <a:pt x="18" y="34"/>
                    <a:pt x="17" y="36"/>
                    <a:pt x="16" y="37"/>
                  </a:cubicBezTo>
                  <a:cubicBezTo>
                    <a:pt x="16" y="37"/>
                    <a:pt x="16" y="37"/>
                    <a:pt x="16" y="37"/>
                  </a:cubicBezTo>
                  <a:cubicBezTo>
                    <a:pt x="16" y="37"/>
                    <a:pt x="16" y="37"/>
                    <a:pt x="16" y="37"/>
                  </a:cubicBezTo>
                  <a:cubicBezTo>
                    <a:pt x="15" y="38"/>
                    <a:pt x="14" y="39"/>
                    <a:pt x="14" y="40"/>
                  </a:cubicBezTo>
                  <a:cubicBezTo>
                    <a:pt x="13" y="41"/>
                    <a:pt x="13" y="42"/>
                    <a:pt x="12" y="43"/>
                  </a:cubicBezTo>
                  <a:cubicBezTo>
                    <a:pt x="11" y="44"/>
                    <a:pt x="11" y="45"/>
                    <a:pt x="10" y="46"/>
                  </a:cubicBezTo>
                  <a:cubicBezTo>
                    <a:pt x="8" y="50"/>
                    <a:pt x="6" y="54"/>
                    <a:pt x="5" y="58"/>
                  </a:cubicBezTo>
                  <a:cubicBezTo>
                    <a:pt x="4" y="59"/>
                    <a:pt x="4" y="61"/>
                    <a:pt x="3" y="62"/>
                  </a:cubicBezTo>
                  <a:cubicBezTo>
                    <a:pt x="3" y="63"/>
                    <a:pt x="3" y="64"/>
                    <a:pt x="2" y="65"/>
                  </a:cubicBezTo>
                  <a:cubicBezTo>
                    <a:pt x="1" y="69"/>
                    <a:pt x="1" y="74"/>
                    <a:pt x="0" y="78"/>
                  </a:cubicBezTo>
                  <a:cubicBezTo>
                    <a:pt x="0" y="79"/>
                    <a:pt x="0" y="80"/>
                    <a:pt x="0" y="80"/>
                  </a:cubicBezTo>
                  <a:cubicBezTo>
                    <a:pt x="0" y="81"/>
                    <a:pt x="0" y="82"/>
                    <a:pt x="0" y="83"/>
                  </a:cubicBezTo>
                  <a:cubicBezTo>
                    <a:pt x="0" y="85"/>
                    <a:pt x="0" y="86"/>
                    <a:pt x="0" y="88"/>
                  </a:cubicBezTo>
                  <a:cubicBezTo>
                    <a:pt x="0" y="88"/>
                    <a:pt x="0" y="88"/>
                    <a:pt x="0" y="88"/>
                  </a:cubicBezTo>
                  <a:cubicBezTo>
                    <a:pt x="0" y="90"/>
                    <a:pt x="0" y="91"/>
                    <a:pt x="0" y="93"/>
                  </a:cubicBezTo>
                  <a:cubicBezTo>
                    <a:pt x="0" y="94"/>
                    <a:pt x="0" y="95"/>
                    <a:pt x="0" y="96"/>
                  </a:cubicBezTo>
                  <a:cubicBezTo>
                    <a:pt x="0" y="96"/>
                    <a:pt x="0" y="97"/>
                    <a:pt x="0" y="97"/>
                  </a:cubicBezTo>
                  <a:cubicBezTo>
                    <a:pt x="0" y="98"/>
                    <a:pt x="0" y="99"/>
                    <a:pt x="1" y="101"/>
                  </a:cubicBezTo>
                  <a:cubicBezTo>
                    <a:pt x="1" y="101"/>
                    <a:pt x="1" y="101"/>
                    <a:pt x="1" y="102"/>
                  </a:cubicBezTo>
                  <a:cubicBezTo>
                    <a:pt x="1" y="103"/>
                    <a:pt x="1" y="104"/>
                    <a:pt x="1" y="105"/>
                  </a:cubicBezTo>
                  <a:cubicBezTo>
                    <a:pt x="2" y="107"/>
                    <a:pt x="2" y="108"/>
                    <a:pt x="3" y="110"/>
                  </a:cubicBezTo>
                  <a:cubicBezTo>
                    <a:pt x="3" y="112"/>
                    <a:pt x="4" y="114"/>
                    <a:pt x="5" y="117"/>
                  </a:cubicBezTo>
                  <a:cubicBezTo>
                    <a:pt x="5" y="118"/>
                    <a:pt x="5" y="118"/>
                    <a:pt x="5" y="118"/>
                  </a:cubicBezTo>
                  <a:cubicBezTo>
                    <a:pt x="5" y="119"/>
                    <a:pt x="6" y="120"/>
                    <a:pt x="6" y="121"/>
                  </a:cubicBezTo>
                  <a:cubicBezTo>
                    <a:pt x="7" y="121"/>
                    <a:pt x="7" y="121"/>
                    <a:pt x="7" y="121"/>
                  </a:cubicBezTo>
                  <a:cubicBezTo>
                    <a:pt x="7" y="122"/>
                    <a:pt x="7" y="123"/>
                    <a:pt x="8" y="124"/>
                  </a:cubicBezTo>
                  <a:cubicBezTo>
                    <a:pt x="8" y="125"/>
                    <a:pt x="8" y="125"/>
                    <a:pt x="8" y="125"/>
                  </a:cubicBezTo>
                  <a:cubicBezTo>
                    <a:pt x="9" y="127"/>
                    <a:pt x="10" y="128"/>
                    <a:pt x="10" y="129"/>
                  </a:cubicBezTo>
                  <a:cubicBezTo>
                    <a:pt x="11" y="130"/>
                    <a:pt x="11" y="131"/>
                    <a:pt x="12" y="132"/>
                  </a:cubicBezTo>
                  <a:cubicBezTo>
                    <a:pt x="13" y="134"/>
                    <a:pt x="14" y="135"/>
                    <a:pt x="15" y="136"/>
                  </a:cubicBezTo>
                  <a:cubicBezTo>
                    <a:pt x="15" y="137"/>
                    <a:pt x="16" y="138"/>
                    <a:pt x="17" y="139"/>
                  </a:cubicBezTo>
                  <a:cubicBezTo>
                    <a:pt x="17" y="139"/>
                    <a:pt x="17" y="139"/>
                    <a:pt x="17" y="139"/>
                  </a:cubicBezTo>
                  <a:cubicBezTo>
                    <a:pt x="17" y="140"/>
                    <a:pt x="17" y="140"/>
                    <a:pt x="17" y="140"/>
                  </a:cubicBezTo>
                  <a:cubicBezTo>
                    <a:pt x="18" y="141"/>
                    <a:pt x="19" y="142"/>
                    <a:pt x="20" y="143"/>
                  </a:cubicBezTo>
                  <a:cubicBezTo>
                    <a:pt x="20" y="144"/>
                    <a:pt x="21" y="144"/>
                    <a:pt x="22" y="145"/>
                  </a:cubicBezTo>
                  <a:cubicBezTo>
                    <a:pt x="25" y="149"/>
                    <a:pt x="28" y="152"/>
                    <a:pt x="32" y="155"/>
                  </a:cubicBezTo>
                  <a:cubicBezTo>
                    <a:pt x="33" y="156"/>
                    <a:pt x="34" y="157"/>
                    <a:pt x="35" y="158"/>
                  </a:cubicBezTo>
                  <a:cubicBezTo>
                    <a:pt x="36" y="158"/>
                    <a:pt x="37" y="159"/>
                    <a:pt x="38" y="160"/>
                  </a:cubicBezTo>
                  <a:cubicBezTo>
                    <a:pt x="38" y="160"/>
                    <a:pt x="39" y="160"/>
                    <a:pt x="39" y="160"/>
                  </a:cubicBezTo>
                  <a:cubicBezTo>
                    <a:pt x="40" y="161"/>
                    <a:pt x="41" y="161"/>
                    <a:pt x="41" y="162"/>
                  </a:cubicBezTo>
                  <a:cubicBezTo>
                    <a:pt x="42" y="162"/>
                    <a:pt x="43" y="163"/>
                    <a:pt x="45" y="164"/>
                  </a:cubicBezTo>
                  <a:cubicBezTo>
                    <a:pt x="46" y="164"/>
                    <a:pt x="47" y="165"/>
                    <a:pt x="48" y="165"/>
                  </a:cubicBezTo>
                  <a:cubicBezTo>
                    <a:pt x="48" y="166"/>
                    <a:pt x="49" y="166"/>
                    <a:pt x="50" y="166"/>
                  </a:cubicBezTo>
                  <a:cubicBezTo>
                    <a:pt x="51" y="167"/>
                    <a:pt x="52" y="167"/>
                    <a:pt x="53" y="168"/>
                  </a:cubicBezTo>
                  <a:cubicBezTo>
                    <a:pt x="54" y="168"/>
                    <a:pt x="55" y="169"/>
                    <a:pt x="57" y="169"/>
                  </a:cubicBezTo>
                  <a:cubicBezTo>
                    <a:pt x="58" y="170"/>
                    <a:pt x="59" y="170"/>
                    <a:pt x="60" y="170"/>
                  </a:cubicBezTo>
                  <a:cubicBezTo>
                    <a:pt x="61" y="171"/>
                    <a:pt x="61" y="171"/>
                    <a:pt x="62" y="171"/>
                  </a:cubicBezTo>
                  <a:cubicBezTo>
                    <a:pt x="65" y="172"/>
                    <a:pt x="67" y="172"/>
                    <a:pt x="70" y="173"/>
                  </a:cubicBezTo>
                  <a:cubicBezTo>
                    <a:pt x="71" y="173"/>
                    <a:pt x="72" y="173"/>
                    <a:pt x="73" y="174"/>
                  </a:cubicBezTo>
                  <a:cubicBezTo>
                    <a:pt x="75" y="174"/>
                    <a:pt x="76" y="174"/>
                    <a:pt x="77" y="174"/>
                  </a:cubicBezTo>
                  <a:cubicBezTo>
                    <a:pt x="78" y="174"/>
                    <a:pt x="78" y="174"/>
                    <a:pt x="78" y="174"/>
                  </a:cubicBezTo>
                  <a:cubicBezTo>
                    <a:pt x="79" y="174"/>
                    <a:pt x="80" y="174"/>
                    <a:pt x="81" y="174"/>
                  </a:cubicBezTo>
                  <a:cubicBezTo>
                    <a:pt x="81" y="174"/>
                    <a:pt x="82" y="174"/>
                    <a:pt x="83" y="174"/>
                  </a:cubicBezTo>
                  <a:cubicBezTo>
                    <a:pt x="84" y="175"/>
                    <a:pt x="86" y="175"/>
                    <a:pt x="87" y="175"/>
                  </a:cubicBezTo>
                  <a:cubicBezTo>
                    <a:pt x="90" y="175"/>
                    <a:pt x="93" y="174"/>
                    <a:pt x="96" y="174"/>
                  </a:cubicBezTo>
                  <a:cubicBezTo>
                    <a:pt x="97" y="174"/>
                    <a:pt x="98" y="174"/>
                    <a:pt x="100" y="174"/>
                  </a:cubicBezTo>
                  <a:cubicBezTo>
                    <a:pt x="100" y="173"/>
                    <a:pt x="101" y="173"/>
                    <a:pt x="102" y="173"/>
                  </a:cubicBezTo>
                  <a:cubicBezTo>
                    <a:pt x="103" y="173"/>
                    <a:pt x="104" y="173"/>
                    <a:pt x="105" y="173"/>
                  </a:cubicBezTo>
                  <a:cubicBezTo>
                    <a:pt x="105" y="173"/>
                    <a:pt x="105" y="173"/>
                    <a:pt x="105" y="173"/>
                  </a:cubicBezTo>
                  <a:cubicBezTo>
                    <a:pt x="106" y="172"/>
                    <a:pt x="107" y="172"/>
                    <a:pt x="109" y="172"/>
                  </a:cubicBezTo>
                  <a:cubicBezTo>
                    <a:pt x="110" y="171"/>
                    <a:pt x="111" y="171"/>
                    <a:pt x="112" y="171"/>
                  </a:cubicBezTo>
                  <a:cubicBezTo>
                    <a:pt x="113" y="171"/>
                    <a:pt x="114" y="170"/>
                    <a:pt x="115" y="170"/>
                  </a:cubicBezTo>
                  <a:cubicBezTo>
                    <a:pt x="116" y="170"/>
                    <a:pt x="117" y="169"/>
                    <a:pt x="117" y="169"/>
                  </a:cubicBezTo>
                  <a:cubicBezTo>
                    <a:pt x="118" y="169"/>
                    <a:pt x="119" y="168"/>
                    <a:pt x="120" y="168"/>
                  </a:cubicBezTo>
                  <a:cubicBezTo>
                    <a:pt x="122" y="167"/>
                    <a:pt x="123" y="167"/>
                    <a:pt x="125" y="166"/>
                  </a:cubicBezTo>
                  <a:cubicBezTo>
                    <a:pt x="126" y="165"/>
                    <a:pt x="127" y="165"/>
                    <a:pt x="128" y="164"/>
                  </a:cubicBezTo>
                  <a:cubicBezTo>
                    <a:pt x="128" y="164"/>
                    <a:pt x="128" y="164"/>
                    <a:pt x="128" y="164"/>
                  </a:cubicBezTo>
                  <a:cubicBezTo>
                    <a:pt x="130" y="163"/>
                    <a:pt x="131" y="163"/>
                    <a:pt x="132" y="162"/>
                  </a:cubicBezTo>
                  <a:cubicBezTo>
                    <a:pt x="138" y="158"/>
                    <a:pt x="143" y="154"/>
                    <a:pt x="148" y="149"/>
                  </a:cubicBezTo>
                  <a:cubicBezTo>
                    <a:pt x="149" y="149"/>
                    <a:pt x="149" y="148"/>
                    <a:pt x="150" y="147"/>
                  </a:cubicBezTo>
                  <a:cubicBezTo>
                    <a:pt x="152" y="145"/>
                    <a:pt x="154" y="143"/>
                    <a:pt x="156" y="141"/>
                  </a:cubicBezTo>
                  <a:cubicBezTo>
                    <a:pt x="156" y="140"/>
                    <a:pt x="157" y="139"/>
                    <a:pt x="158" y="137"/>
                  </a:cubicBezTo>
                  <a:cubicBezTo>
                    <a:pt x="159" y="136"/>
                    <a:pt x="159" y="135"/>
                    <a:pt x="160" y="134"/>
                  </a:cubicBezTo>
                  <a:cubicBezTo>
                    <a:pt x="161" y="133"/>
                    <a:pt x="161" y="132"/>
                    <a:pt x="162" y="131"/>
                  </a:cubicBezTo>
                  <a:cubicBezTo>
                    <a:pt x="163" y="130"/>
                    <a:pt x="163" y="129"/>
                    <a:pt x="164" y="128"/>
                  </a:cubicBezTo>
                  <a:cubicBezTo>
                    <a:pt x="164" y="127"/>
                    <a:pt x="164" y="127"/>
                    <a:pt x="164" y="127"/>
                  </a:cubicBezTo>
                  <a:cubicBezTo>
                    <a:pt x="165" y="126"/>
                    <a:pt x="165" y="125"/>
                    <a:pt x="166" y="124"/>
                  </a:cubicBezTo>
                  <a:cubicBezTo>
                    <a:pt x="167" y="122"/>
                    <a:pt x="168" y="120"/>
                    <a:pt x="168" y="118"/>
                  </a:cubicBezTo>
                  <a:cubicBezTo>
                    <a:pt x="169" y="117"/>
                    <a:pt x="169" y="116"/>
                    <a:pt x="169" y="115"/>
                  </a:cubicBezTo>
                  <a:cubicBezTo>
                    <a:pt x="171" y="109"/>
                    <a:pt x="173" y="103"/>
                    <a:pt x="173" y="97"/>
                  </a:cubicBezTo>
                  <a:cubicBezTo>
                    <a:pt x="174" y="94"/>
                    <a:pt x="174" y="91"/>
                    <a:pt x="174" y="87"/>
                  </a:cubicBezTo>
                  <a:cubicBezTo>
                    <a:pt x="174" y="39"/>
                    <a:pt x="134" y="0"/>
                    <a:pt x="86" y="0"/>
                  </a:cubicBezTo>
                </a:path>
              </a:pathLst>
            </a:custGeom>
            <a:solidFill>
              <a:srgbClr val="DDE7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22" name="Freeform 139">
              <a:extLst>
                <a:ext uri="{FF2B5EF4-FFF2-40B4-BE49-F238E27FC236}">
                  <a16:creationId xmlns:a16="http://schemas.microsoft.com/office/drawing/2014/main" id="{89763F82-4E87-4745-BD99-D4D0BEA5F5D6}"/>
                </a:ext>
              </a:extLst>
            </p:cNvPr>
            <p:cNvSpPr>
              <a:spLocks/>
            </p:cNvSpPr>
            <p:nvPr/>
          </p:nvSpPr>
          <p:spPr bwMode="auto">
            <a:xfrm>
              <a:off x="13044369" y="4885127"/>
              <a:ext cx="1232028" cy="1234035"/>
            </a:xfrm>
            <a:custGeom>
              <a:avLst/>
              <a:gdLst>
                <a:gd name="T0" fmla="*/ 177 w 353"/>
                <a:gd name="T1" fmla="*/ 0 h 353"/>
                <a:gd name="T2" fmla="*/ 162 w 353"/>
                <a:gd name="T3" fmla="*/ 1 h 353"/>
                <a:gd name="T4" fmla="*/ 94 w 353"/>
                <a:gd name="T5" fmla="*/ 20 h 353"/>
                <a:gd name="T6" fmla="*/ 54 w 353"/>
                <a:gd name="T7" fmla="*/ 50 h 353"/>
                <a:gd name="T8" fmla="*/ 45 w 353"/>
                <a:gd name="T9" fmla="*/ 59 h 353"/>
                <a:gd name="T10" fmla="*/ 22 w 353"/>
                <a:gd name="T11" fmla="*/ 91 h 353"/>
                <a:gd name="T12" fmla="*/ 3 w 353"/>
                <a:gd name="T13" fmla="*/ 147 h 353"/>
                <a:gd name="T14" fmla="*/ 0 w 353"/>
                <a:gd name="T15" fmla="*/ 176 h 353"/>
                <a:gd name="T16" fmla="*/ 2 w 353"/>
                <a:gd name="T17" fmla="*/ 200 h 353"/>
                <a:gd name="T18" fmla="*/ 5 w 353"/>
                <a:gd name="T19" fmla="*/ 214 h 353"/>
                <a:gd name="T20" fmla="*/ 12 w 353"/>
                <a:gd name="T21" fmla="*/ 238 h 353"/>
                <a:gd name="T22" fmla="*/ 21 w 353"/>
                <a:gd name="T23" fmla="*/ 258 h 353"/>
                <a:gd name="T24" fmla="*/ 177 w 353"/>
                <a:gd name="T25" fmla="*/ 353 h 353"/>
                <a:gd name="T26" fmla="*/ 206 w 353"/>
                <a:gd name="T27" fmla="*/ 350 h 353"/>
                <a:gd name="T28" fmla="*/ 353 w 353"/>
                <a:gd name="T29" fmla="*/ 191 h 353"/>
                <a:gd name="T30" fmla="*/ 353 w 353"/>
                <a:gd name="T31" fmla="*/ 176 h 353"/>
                <a:gd name="T32" fmla="*/ 177 w 353"/>
                <a:gd name="T33"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 h="353">
                  <a:moveTo>
                    <a:pt x="177" y="0"/>
                  </a:moveTo>
                  <a:cubicBezTo>
                    <a:pt x="172" y="0"/>
                    <a:pt x="167" y="0"/>
                    <a:pt x="162" y="1"/>
                  </a:cubicBezTo>
                  <a:cubicBezTo>
                    <a:pt x="138" y="3"/>
                    <a:pt x="115" y="9"/>
                    <a:pt x="94" y="20"/>
                  </a:cubicBezTo>
                  <a:cubicBezTo>
                    <a:pt x="79" y="28"/>
                    <a:pt x="66" y="38"/>
                    <a:pt x="54" y="50"/>
                  </a:cubicBezTo>
                  <a:cubicBezTo>
                    <a:pt x="51" y="53"/>
                    <a:pt x="48" y="56"/>
                    <a:pt x="45" y="59"/>
                  </a:cubicBezTo>
                  <a:cubicBezTo>
                    <a:pt x="36" y="69"/>
                    <a:pt x="29" y="80"/>
                    <a:pt x="22" y="91"/>
                  </a:cubicBezTo>
                  <a:cubicBezTo>
                    <a:pt x="13" y="108"/>
                    <a:pt x="6" y="127"/>
                    <a:pt x="3" y="147"/>
                  </a:cubicBezTo>
                  <a:cubicBezTo>
                    <a:pt x="1" y="157"/>
                    <a:pt x="0" y="167"/>
                    <a:pt x="0" y="176"/>
                  </a:cubicBezTo>
                  <a:cubicBezTo>
                    <a:pt x="0" y="184"/>
                    <a:pt x="1" y="192"/>
                    <a:pt x="2" y="200"/>
                  </a:cubicBezTo>
                  <a:cubicBezTo>
                    <a:pt x="3" y="205"/>
                    <a:pt x="4" y="210"/>
                    <a:pt x="5" y="214"/>
                  </a:cubicBezTo>
                  <a:cubicBezTo>
                    <a:pt x="6" y="223"/>
                    <a:pt x="9" y="230"/>
                    <a:pt x="12" y="238"/>
                  </a:cubicBezTo>
                  <a:cubicBezTo>
                    <a:pt x="14" y="245"/>
                    <a:pt x="17" y="252"/>
                    <a:pt x="21" y="258"/>
                  </a:cubicBezTo>
                  <a:cubicBezTo>
                    <a:pt x="50" y="314"/>
                    <a:pt x="109" y="353"/>
                    <a:pt x="177" y="353"/>
                  </a:cubicBezTo>
                  <a:cubicBezTo>
                    <a:pt x="187" y="353"/>
                    <a:pt x="196" y="352"/>
                    <a:pt x="206" y="350"/>
                  </a:cubicBezTo>
                  <a:cubicBezTo>
                    <a:pt x="285" y="337"/>
                    <a:pt x="346" y="272"/>
                    <a:pt x="353" y="191"/>
                  </a:cubicBezTo>
                  <a:cubicBezTo>
                    <a:pt x="353" y="186"/>
                    <a:pt x="353" y="181"/>
                    <a:pt x="353" y="176"/>
                  </a:cubicBezTo>
                  <a:cubicBezTo>
                    <a:pt x="353" y="79"/>
                    <a:pt x="274" y="0"/>
                    <a:pt x="177" y="0"/>
                  </a:cubicBezTo>
                </a:path>
              </a:pathLst>
            </a:custGeom>
            <a:solidFill>
              <a:srgbClr val="7C7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23" name="Freeform 140">
              <a:extLst>
                <a:ext uri="{FF2B5EF4-FFF2-40B4-BE49-F238E27FC236}">
                  <a16:creationId xmlns:a16="http://schemas.microsoft.com/office/drawing/2014/main" id="{DC169C8B-3625-4AAE-AACE-8E0A8010C9A4}"/>
                </a:ext>
              </a:extLst>
            </p:cNvPr>
            <p:cNvSpPr>
              <a:spLocks/>
            </p:cNvSpPr>
            <p:nvPr/>
          </p:nvSpPr>
          <p:spPr bwMode="auto">
            <a:xfrm>
              <a:off x="13435648" y="5378741"/>
              <a:ext cx="397299" cy="307004"/>
            </a:xfrm>
            <a:custGeom>
              <a:avLst/>
              <a:gdLst>
                <a:gd name="T0" fmla="*/ 28 w 114"/>
                <a:gd name="T1" fmla="*/ 0 h 88"/>
                <a:gd name="T2" fmla="*/ 0 w 114"/>
                <a:gd name="T3" fmla="*/ 53 h 88"/>
                <a:gd name="T4" fmla="*/ 3 w 114"/>
                <a:gd name="T5" fmla="*/ 73 h 88"/>
                <a:gd name="T6" fmla="*/ 3 w 114"/>
                <a:gd name="T7" fmla="*/ 73 h 88"/>
                <a:gd name="T8" fmla="*/ 52 w 114"/>
                <a:gd name="T9" fmla="*/ 86 h 88"/>
                <a:gd name="T10" fmla="*/ 65 w 114"/>
                <a:gd name="T11" fmla="*/ 88 h 88"/>
                <a:gd name="T12" fmla="*/ 65 w 114"/>
                <a:gd name="T13" fmla="*/ 88 h 88"/>
                <a:gd name="T14" fmla="*/ 65 w 114"/>
                <a:gd name="T15" fmla="*/ 88 h 88"/>
                <a:gd name="T16" fmla="*/ 96 w 114"/>
                <a:gd name="T17" fmla="*/ 78 h 88"/>
                <a:gd name="T18" fmla="*/ 114 w 114"/>
                <a:gd name="T19" fmla="*/ 57 h 88"/>
                <a:gd name="T20" fmla="*/ 113 w 114"/>
                <a:gd name="T21" fmla="*/ 54 h 88"/>
                <a:gd name="T22" fmla="*/ 94 w 114"/>
                <a:gd name="T23" fmla="*/ 29 h 88"/>
                <a:gd name="T24" fmla="*/ 28 w 114"/>
                <a:gd name="T2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88">
                  <a:moveTo>
                    <a:pt x="28" y="0"/>
                  </a:moveTo>
                  <a:cubicBezTo>
                    <a:pt x="11" y="12"/>
                    <a:pt x="0" y="31"/>
                    <a:pt x="0" y="53"/>
                  </a:cubicBezTo>
                  <a:cubicBezTo>
                    <a:pt x="0" y="60"/>
                    <a:pt x="1" y="67"/>
                    <a:pt x="3" y="73"/>
                  </a:cubicBezTo>
                  <a:cubicBezTo>
                    <a:pt x="3" y="73"/>
                    <a:pt x="3" y="73"/>
                    <a:pt x="3" y="73"/>
                  </a:cubicBezTo>
                  <a:cubicBezTo>
                    <a:pt x="27" y="79"/>
                    <a:pt x="44" y="84"/>
                    <a:pt x="52" y="86"/>
                  </a:cubicBezTo>
                  <a:cubicBezTo>
                    <a:pt x="56" y="87"/>
                    <a:pt x="60" y="88"/>
                    <a:pt x="65" y="88"/>
                  </a:cubicBezTo>
                  <a:cubicBezTo>
                    <a:pt x="65" y="88"/>
                    <a:pt x="65" y="88"/>
                    <a:pt x="65" y="88"/>
                  </a:cubicBezTo>
                  <a:cubicBezTo>
                    <a:pt x="65" y="88"/>
                    <a:pt x="65" y="88"/>
                    <a:pt x="65" y="88"/>
                  </a:cubicBezTo>
                  <a:cubicBezTo>
                    <a:pt x="76" y="88"/>
                    <a:pt x="87" y="85"/>
                    <a:pt x="96" y="78"/>
                  </a:cubicBezTo>
                  <a:cubicBezTo>
                    <a:pt x="104" y="73"/>
                    <a:pt x="110" y="66"/>
                    <a:pt x="114" y="57"/>
                  </a:cubicBezTo>
                  <a:cubicBezTo>
                    <a:pt x="113" y="56"/>
                    <a:pt x="113" y="55"/>
                    <a:pt x="113" y="54"/>
                  </a:cubicBezTo>
                  <a:cubicBezTo>
                    <a:pt x="110" y="43"/>
                    <a:pt x="105" y="34"/>
                    <a:pt x="94" y="29"/>
                  </a:cubicBezTo>
                  <a:cubicBezTo>
                    <a:pt x="85" y="25"/>
                    <a:pt x="61" y="15"/>
                    <a:pt x="28" y="0"/>
                  </a:cubicBezTo>
                </a:path>
              </a:pathLst>
            </a:custGeom>
            <a:solidFill>
              <a:srgbClr val="3C3C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24" name="Freeform 141">
              <a:extLst>
                <a:ext uri="{FF2B5EF4-FFF2-40B4-BE49-F238E27FC236}">
                  <a16:creationId xmlns:a16="http://schemas.microsoft.com/office/drawing/2014/main" id="{0F7A20CB-3780-4B6F-BFE7-F57A0B43A7F6}"/>
                </a:ext>
              </a:extLst>
            </p:cNvPr>
            <p:cNvSpPr>
              <a:spLocks/>
            </p:cNvSpPr>
            <p:nvPr/>
          </p:nvSpPr>
          <p:spPr bwMode="auto">
            <a:xfrm>
              <a:off x="13050388" y="4889141"/>
              <a:ext cx="1221996" cy="1226009"/>
            </a:xfrm>
            <a:custGeom>
              <a:avLst/>
              <a:gdLst>
                <a:gd name="T0" fmla="*/ 175 w 350"/>
                <a:gd name="T1" fmla="*/ 0 h 351"/>
                <a:gd name="T2" fmla="*/ 160 w 350"/>
                <a:gd name="T3" fmla="*/ 1 h 351"/>
                <a:gd name="T4" fmla="*/ 103 w 350"/>
                <a:gd name="T5" fmla="*/ 15 h 351"/>
                <a:gd name="T6" fmla="*/ 56 w 350"/>
                <a:gd name="T7" fmla="*/ 47 h 351"/>
                <a:gd name="T8" fmla="*/ 47 w 350"/>
                <a:gd name="T9" fmla="*/ 56 h 351"/>
                <a:gd name="T10" fmla="*/ 22 w 350"/>
                <a:gd name="T11" fmla="*/ 90 h 351"/>
                <a:gd name="T12" fmla="*/ 2 w 350"/>
                <a:gd name="T13" fmla="*/ 147 h 351"/>
                <a:gd name="T14" fmla="*/ 0 w 350"/>
                <a:gd name="T15" fmla="*/ 175 h 351"/>
                <a:gd name="T16" fmla="*/ 0 w 350"/>
                <a:gd name="T17" fmla="*/ 180 h 351"/>
                <a:gd name="T18" fmla="*/ 11 w 350"/>
                <a:gd name="T19" fmla="*/ 197 h 351"/>
                <a:gd name="T20" fmla="*/ 2 w 350"/>
                <a:gd name="T21" fmla="*/ 204 h 351"/>
                <a:gd name="T22" fmla="*/ 2 w 350"/>
                <a:gd name="T23" fmla="*/ 204 h 351"/>
                <a:gd name="T24" fmla="*/ 15 w 350"/>
                <a:gd name="T25" fmla="*/ 217 h 351"/>
                <a:gd name="T26" fmla="*/ 9 w 350"/>
                <a:gd name="T27" fmla="*/ 231 h 351"/>
                <a:gd name="T28" fmla="*/ 9 w 350"/>
                <a:gd name="T29" fmla="*/ 231 h 351"/>
                <a:gd name="T30" fmla="*/ 25 w 350"/>
                <a:gd name="T31" fmla="*/ 267 h 351"/>
                <a:gd name="T32" fmla="*/ 204 w 350"/>
                <a:gd name="T33" fmla="*/ 348 h 351"/>
                <a:gd name="T34" fmla="*/ 350 w 350"/>
                <a:gd name="T35" fmla="*/ 190 h 351"/>
                <a:gd name="T36" fmla="*/ 350 w 350"/>
                <a:gd name="T37" fmla="*/ 175 h 351"/>
                <a:gd name="T38" fmla="*/ 175 w 350"/>
                <a:gd name="T39" fmla="*/ 0 h 351"/>
                <a:gd name="T40" fmla="*/ 175 w 350"/>
                <a:gd name="T41" fmla="*/ 21 h 351"/>
                <a:gd name="T42" fmla="*/ 329 w 350"/>
                <a:gd name="T43" fmla="*/ 175 h 351"/>
                <a:gd name="T44" fmla="*/ 329 w 350"/>
                <a:gd name="T45" fmla="*/ 188 h 351"/>
                <a:gd name="T46" fmla="*/ 200 w 350"/>
                <a:gd name="T47" fmla="*/ 328 h 351"/>
                <a:gd name="T48" fmla="*/ 175 w 350"/>
                <a:gd name="T49" fmla="*/ 330 h 351"/>
                <a:gd name="T50" fmla="*/ 43 w 350"/>
                <a:gd name="T51" fmla="*/ 256 h 351"/>
                <a:gd name="T52" fmla="*/ 28 w 350"/>
                <a:gd name="T53" fmla="*/ 224 h 351"/>
                <a:gd name="T54" fmla="*/ 25 w 350"/>
                <a:gd name="T55" fmla="*/ 214 h 351"/>
                <a:gd name="T56" fmla="*/ 22 w 350"/>
                <a:gd name="T57" fmla="*/ 201 h 351"/>
                <a:gd name="T58" fmla="*/ 22 w 350"/>
                <a:gd name="T59" fmla="*/ 201 h 351"/>
                <a:gd name="T60" fmla="*/ 22 w 350"/>
                <a:gd name="T61" fmla="*/ 196 h 351"/>
                <a:gd name="T62" fmla="*/ 20 w 350"/>
                <a:gd name="T63" fmla="*/ 180 h 351"/>
                <a:gd name="T64" fmla="*/ 20 w 350"/>
                <a:gd name="T65" fmla="*/ 175 h 351"/>
                <a:gd name="T66" fmla="*/ 22 w 350"/>
                <a:gd name="T67" fmla="*/ 150 h 351"/>
                <a:gd name="T68" fmla="*/ 40 w 350"/>
                <a:gd name="T69" fmla="*/ 100 h 351"/>
                <a:gd name="T70" fmla="*/ 62 w 350"/>
                <a:gd name="T71" fmla="*/ 70 h 351"/>
                <a:gd name="T72" fmla="*/ 62 w 350"/>
                <a:gd name="T73" fmla="*/ 70 h 351"/>
                <a:gd name="T74" fmla="*/ 70 w 350"/>
                <a:gd name="T75" fmla="*/ 62 h 351"/>
                <a:gd name="T76" fmla="*/ 112 w 350"/>
                <a:gd name="T77" fmla="*/ 34 h 351"/>
                <a:gd name="T78" fmla="*/ 162 w 350"/>
                <a:gd name="T79" fmla="*/ 21 h 351"/>
                <a:gd name="T80" fmla="*/ 175 w 350"/>
                <a:gd name="T81" fmla="*/ 2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0" h="351">
                  <a:moveTo>
                    <a:pt x="175" y="10"/>
                  </a:moveTo>
                  <a:cubicBezTo>
                    <a:pt x="175" y="0"/>
                    <a:pt x="175" y="0"/>
                    <a:pt x="175" y="0"/>
                  </a:cubicBezTo>
                  <a:cubicBezTo>
                    <a:pt x="170" y="0"/>
                    <a:pt x="165" y="0"/>
                    <a:pt x="160" y="1"/>
                  </a:cubicBezTo>
                  <a:cubicBezTo>
                    <a:pt x="160" y="1"/>
                    <a:pt x="160" y="1"/>
                    <a:pt x="160" y="1"/>
                  </a:cubicBezTo>
                  <a:cubicBezTo>
                    <a:pt x="140" y="2"/>
                    <a:pt x="121" y="7"/>
                    <a:pt x="103" y="15"/>
                  </a:cubicBezTo>
                  <a:cubicBezTo>
                    <a:pt x="103" y="15"/>
                    <a:pt x="103" y="15"/>
                    <a:pt x="103" y="15"/>
                  </a:cubicBezTo>
                  <a:cubicBezTo>
                    <a:pt x="86" y="23"/>
                    <a:pt x="70" y="34"/>
                    <a:pt x="56" y="46"/>
                  </a:cubicBezTo>
                  <a:cubicBezTo>
                    <a:pt x="56" y="47"/>
                    <a:pt x="56" y="47"/>
                    <a:pt x="56" y="47"/>
                  </a:cubicBezTo>
                  <a:cubicBezTo>
                    <a:pt x="56" y="47"/>
                    <a:pt x="56" y="47"/>
                    <a:pt x="56" y="47"/>
                  </a:cubicBezTo>
                  <a:cubicBezTo>
                    <a:pt x="53" y="50"/>
                    <a:pt x="50" y="53"/>
                    <a:pt x="47" y="56"/>
                  </a:cubicBezTo>
                  <a:cubicBezTo>
                    <a:pt x="47" y="56"/>
                    <a:pt x="47" y="56"/>
                    <a:pt x="47" y="56"/>
                  </a:cubicBezTo>
                  <a:cubicBezTo>
                    <a:pt x="37" y="66"/>
                    <a:pt x="29" y="77"/>
                    <a:pt x="22" y="90"/>
                  </a:cubicBezTo>
                  <a:cubicBezTo>
                    <a:pt x="22" y="90"/>
                    <a:pt x="22" y="90"/>
                    <a:pt x="22" y="90"/>
                  </a:cubicBezTo>
                  <a:cubicBezTo>
                    <a:pt x="12" y="107"/>
                    <a:pt x="5" y="126"/>
                    <a:pt x="2" y="147"/>
                  </a:cubicBezTo>
                  <a:cubicBezTo>
                    <a:pt x="2" y="147"/>
                    <a:pt x="2" y="147"/>
                    <a:pt x="2" y="147"/>
                  </a:cubicBezTo>
                  <a:cubicBezTo>
                    <a:pt x="0" y="156"/>
                    <a:pt x="0" y="166"/>
                    <a:pt x="0" y="175"/>
                  </a:cubicBezTo>
                  <a:cubicBezTo>
                    <a:pt x="0" y="177"/>
                    <a:pt x="0" y="178"/>
                    <a:pt x="0" y="180"/>
                  </a:cubicBezTo>
                  <a:cubicBezTo>
                    <a:pt x="0" y="180"/>
                    <a:pt x="0" y="180"/>
                    <a:pt x="0" y="180"/>
                  </a:cubicBezTo>
                  <a:cubicBezTo>
                    <a:pt x="0" y="186"/>
                    <a:pt x="0" y="193"/>
                    <a:pt x="1" y="199"/>
                  </a:cubicBezTo>
                  <a:cubicBezTo>
                    <a:pt x="11" y="197"/>
                    <a:pt x="11" y="197"/>
                    <a:pt x="11" y="197"/>
                  </a:cubicBezTo>
                  <a:cubicBezTo>
                    <a:pt x="1" y="198"/>
                    <a:pt x="1" y="198"/>
                    <a:pt x="1" y="198"/>
                  </a:cubicBezTo>
                  <a:cubicBezTo>
                    <a:pt x="1" y="201"/>
                    <a:pt x="2" y="202"/>
                    <a:pt x="2" y="204"/>
                  </a:cubicBezTo>
                  <a:cubicBezTo>
                    <a:pt x="12" y="202"/>
                    <a:pt x="12" y="202"/>
                    <a:pt x="12" y="202"/>
                  </a:cubicBezTo>
                  <a:cubicBezTo>
                    <a:pt x="2" y="204"/>
                    <a:pt x="2" y="204"/>
                    <a:pt x="2" y="204"/>
                  </a:cubicBezTo>
                  <a:cubicBezTo>
                    <a:pt x="3" y="209"/>
                    <a:pt x="4" y="214"/>
                    <a:pt x="5" y="220"/>
                  </a:cubicBezTo>
                  <a:cubicBezTo>
                    <a:pt x="15" y="217"/>
                    <a:pt x="15" y="217"/>
                    <a:pt x="15" y="217"/>
                  </a:cubicBezTo>
                  <a:cubicBezTo>
                    <a:pt x="5" y="219"/>
                    <a:pt x="5" y="219"/>
                    <a:pt x="5" y="219"/>
                  </a:cubicBezTo>
                  <a:cubicBezTo>
                    <a:pt x="6" y="223"/>
                    <a:pt x="7" y="227"/>
                    <a:pt x="9" y="231"/>
                  </a:cubicBezTo>
                  <a:cubicBezTo>
                    <a:pt x="9" y="231"/>
                    <a:pt x="9" y="231"/>
                    <a:pt x="9" y="231"/>
                  </a:cubicBezTo>
                  <a:cubicBezTo>
                    <a:pt x="9" y="231"/>
                    <a:pt x="9" y="231"/>
                    <a:pt x="9" y="231"/>
                  </a:cubicBezTo>
                  <a:cubicBezTo>
                    <a:pt x="13" y="244"/>
                    <a:pt x="19" y="256"/>
                    <a:pt x="26" y="267"/>
                  </a:cubicBezTo>
                  <a:cubicBezTo>
                    <a:pt x="25" y="267"/>
                    <a:pt x="25" y="267"/>
                    <a:pt x="25" y="267"/>
                  </a:cubicBezTo>
                  <a:cubicBezTo>
                    <a:pt x="56" y="317"/>
                    <a:pt x="112" y="351"/>
                    <a:pt x="175" y="351"/>
                  </a:cubicBezTo>
                  <a:cubicBezTo>
                    <a:pt x="185" y="351"/>
                    <a:pt x="194" y="350"/>
                    <a:pt x="204" y="348"/>
                  </a:cubicBezTo>
                  <a:cubicBezTo>
                    <a:pt x="204" y="348"/>
                    <a:pt x="204" y="348"/>
                    <a:pt x="204" y="348"/>
                  </a:cubicBezTo>
                  <a:cubicBezTo>
                    <a:pt x="282" y="335"/>
                    <a:pt x="343" y="271"/>
                    <a:pt x="350" y="190"/>
                  </a:cubicBezTo>
                  <a:cubicBezTo>
                    <a:pt x="350" y="190"/>
                    <a:pt x="350" y="190"/>
                    <a:pt x="350" y="190"/>
                  </a:cubicBezTo>
                  <a:cubicBezTo>
                    <a:pt x="350" y="185"/>
                    <a:pt x="350" y="180"/>
                    <a:pt x="350" y="175"/>
                  </a:cubicBezTo>
                  <a:cubicBezTo>
                    <a:pt x="350" y="127"/>
                    <a:pt x="331" y="83"/>
                    <a:pt x="299" y="51"/>
                  </a:cubicBezTo>
                  <a:cubicBezTo>
                    <a:pt x="267" y="20"/>
                    <a:pt x="223" y="0"/>
                    <a:pt x="175" y="0"/>
                  </a:cubicBezTo>
                  <a:cubicBezTo>
                    <a:pt x="175" y="10"/>
                    <a:pt x="175" y="10"/>
                    <a:pt x="175" y="10"/>
                  </a:cubicBezTo>
                  <a:cubicBezTo>
                    <a:pt x="175" y="21"/>
                    <a:pt x="175" y="21"/>
                    <a:pt x="175" y="21"/>
                  </a:cubicBezTo>
                  <a:cubicBezTo>
                    <a:pt x="218" y="21"/>
                    <a:pt x="256" y="38"/>
                    <a:pt x="284" y="66"/>
                  </a:cubicBezTo>
                  <a:cubicBezTo>
                    <a:pt x="312" y="94"/>
                    <a:pt x="329" y="133"/>
                    <a:pt x="329" y="175"/>
                  </a:cubicBezTo>
                  <a:cubicBezTo>
                    <a:pt x="329" y="180"/>
                    <a:pt x="329" y="184"/>
                    <a:pt x="329" y="188"/>
                  </a:cubicBezTo>
                  <a:cubicBezTo>
                    <a:pt x="329" y="188"/>
                    <a:pt x="329" y="188"/>
                    <a:pt x="329" y="188"/>
                  </a:cubicBezTo>
                  <a:cubicBezTo>
                    <a:pt x="329" y="188"/>
                    <a:pt x="329" y="188"/>
                    <a:pt x="329" y="188"/>
                  </a:cubicBezTo>
                  <a:cubicBezTo>
                    <a:pt x="323" y="259"/>
                    <a:pt x="269" y="316"/>
                    <a:pt x="200" y="328"/>
                  </a:cubicBezTo>
                  <a:cubicBezTo>
                    <a:pt x="200" y="328"/>
                    <a:pt x="200" y="328"/>
                    <a:pt x="200" y="328"/>
                  </a:cubicBezTo>
                  <a:cubicBezTo>
                    <a:pt x="192" y="329"/>
                    <a:pt x="183" y="330"/>
                    <a:pt x="175" y="330"/>
                  </a:cubicBezTo>
                  <a:cubicBezTo>
                    <a:pt x="119" y="330"/>
                    <a:pt x="70" y="300"/>
                    <a:pt x="43" y="256"/>
                  </a:cubicBezTo>
                  <a:cubicBezTo>
                    <a:pt x="43" y="256"/>
                    <a:pt x="43" y="256"/>
                    <a:pt x="43" y="256"/>
                  </a:cubicBezTo>
                  <a:cubicBezTo>
                    <a:pt x="37" y="246"/>
                    <a:pt x="32" y="236"/>
                    <a:pt x="28" y="224"/>
                  </a:cubicBezTo>
                  <a:cubicBezTo>
                    <a:pt x="28" y="224"/>
                    <a:pt x="28" y="224"/>
                    <a:pt x="28" y="224"/>
                  </a:cubicBezTo>
                  <a:cubicBezTo>
                    <a:pt x="27" y="221"/>
                    <a:pt x="26" y="218"/>
                    <a:pt x="25" y="214"/>
                  </a:cubicBezTo>
                  <a:cubicBezTo>
                    <a:pt x="25" y="214"/>
                    <a:pt x="25" y="214"/>
                    <a:pt x="25" y="214"/>
                  </a:cubicBezTo>
                  <a:cubicBezTo>
                    <a:pt x="25" y="214"/>
                    <a:pt x="25" y="214"/>
                    <a:pt x="25" y="214"/>
                  </a:cubicBezTo>
                  <a:cubicBezTo>
                    <a:pt x="24" y="210"/>
                    <a:pt x="23" y="205"/>
                    <a:pt x="22" y="201"/>
                  </a:cubicBezTo>
                  <a:cubicBezTo>
                    <a:pt x="22" y="201"/>
                    <a:pt x="22" y="201"/>
                    <a:pt x="22" y="201"/>
                  </a:cubicBezTo>
                  <a:cubicBezTo>
                    <a:pt x="22" y="201"/>
                    <a:pt x="22" y="201"/>
                    <a:pt x="22" y="201"/>
                  </a:cubicBezTo>
                  <a:cubicBezTo>
                    <a:pt x="22" y="199"/>
                    <a:pt x="22" y="198"/>
                    <a:pt x="22" y="196"/>
                  </a:cubicBezTo>
                  <a:cubicBezTo>
                    <a:pt x="22" y="196"/>
                    <a:pt x="22" y="196"/>
                    <a:pt x="22" y="196"/>
                  </a:cubicBezTo>
                  <a:cubicBezTo>
                    <a:pt x="22" y="196"/>
                    <a:pt x="22" y="196"/>
                    <a:pt x="22" y="196"/>
                  </a:cubicBezTo>
                  <a:cubicBezTo>
                    <a:pt x="21" y="191"/>
                    <a:pt x="21" y="185"/>
                    <a:pt x="20" y="180"/>
                  </a:cubicBezTo>
                  <a:cubicBezTo>
                    <a:pt x="20" y="180"/>
                    <a:pt x="20" y="180"/>
                    <a:pt x="20" y="180"/>
                  </a:cubicBezTo>
                  <a:cubicBezTo>
                    <a:pt x="20" y="178"/>
                    <a:pt x="20" y="177"/>
                    <a:pt x="20" y="175"/>
                  </a:cubicBezTo>
                  <a:cubicBezTo>
                    <a:pt x="20" y="167"/>
                    <a:pt x="21" y="158"/>
                    <a:pt x="22" y="150"/>
                  </a:cubicBezTo>
                  <a:cubicBezTo>
                    <a:pt x="22" y="150"/>
                    <a:pt x="22" y="150"/>
                    <a:pt x="22" y="150"/>
                  </a:cubicBezTo>
                  <a:cubicBezTo>
                    <a:pt x="25" y="132"/>
                    <a:pt x="31" y="115"/>
                    <a:pt x="40" y="100"/>
                  </a:cubicBezTo>
                  <a:cubicBezTo>
                    <a:pt x="40" y="100"/>
                    <a:pt x="40" y="100"/>
                    <a:pt x="40" y="100"/>
                  </a:cubicBezTo>
                  <a:cubicBezTo>
                    <a:pt x="40" y="100"/>
                    <a:pt x="40" y="100"/>
                    <a:pt x="40" y="100"/>
                  </a:cubicBezTo>
                  <a:cubicBezTo>
                    <a:pt x="46" y="89"/>
                    <a:pt x="53" y="79"/>
                    <a:pt x="62" y="70"/>
                  </a:cubicBezTo>
                  <a:cubicBezTo>
                    <a:pt x="62" y="70"/>
                    <a:pt x="62" y="70"/>
                    <a:pt x="62" y="70"/>
                  </a:cubicBezTo>
                  <a:cubicBezTo>
                    <a:pt x="62" y="70"/>
                    <a:pt x="62" y="70"/>
                    <a:pt x="62" y="70"/>
                  </a:cubicBezTo>
                  <a:cubicBezTo>
                    <a:pt x="64" y="67"/>
                    <a:pt x="67" y="64"/>
                    <a:pt x="70" y="62"/>
                  </a:cubicBezTo>
                  <a:cubicBezTo>
                    <a:pt x="70" y="62"/>
                    <a:pt x="70" y="62"/>
                    <a:pt x="70" y="62"/>
                  </a:cubicBezTo>
                  <a:cubicBezTo>
                    <a:pt x="82" y="50"/>
                    <a:pt x="96" y="41"/>
                    <a:pt x="112" y="34"/>
                  </a:cubicBezTo>
                  <a:cubicBezTo>
                    <a:pt x="112" y="34"/>
                    <a:pt x="112" y="34"/>
                    <a:pt x="112" y="34"/>
                  </a:cubicBezTo>
                  <a:cubicBezTo>
                    <a:pt x="127" y="27"/>
                    <a:pt x="144" y="23"/>
                    <a:pt x="162" y="21"/>
                  </a:cubicBezTo>
                  <a:cubicBezTo>
                    <a:pt x="162" y="21"/>
                    <a:pt x="162" y="21"/>
                    <a:pt x="162" y="21"/>
                  </a:cubicBezTo>
                  <a:cubicBezTo>
                    <a:pt x="162" y="21"/>
                    <a:pt x="162" y="21"/>
                    <a:pt x="162" y="21"/>
                  </a:cubicBezTo>
                  <a:cubicBezTo>
                    <a:pt x="166" y="21"/>
                    <a:pt x="170" y="21"/>
                    <a:pt x="175" y="21"/>
                  </a:cubicBezTo>
                  <a:lnTo>
                    <a:pt x="175" y="10"/>
                  </a:lnTo>
                  <a:close/>
                </a:path>
              </a:pathLst>
            </a:custGeom>
            <a:solidFill>
              <a:srgbClr val="5A5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50" name="Oval 249">
              <a:extLst>
                <a:ext uri="{FF2B5EF4-FFF2-40B4-BE49-F238E27FC236}">
                  <a16:creationId xmlns:a16="http://schemas.microsoft.com/office/drawing/2014/main" id="{147960BB-9FC2-4651-A44D-EA9B0B4AC66E}"/>
                </a:ext>
              </a:extLst>
            </p:cNvPr>
            <p:cNvSpPr>
              <a:spLocks noChangeArrowheads="1"/>
            </p:cNvSpPr>
            <p:nvPr/>
          </p:nvSpPr>
          <p:spPr bwMode="auto">
            <a:xfrm>
              <a:off x="13503871" y="5346636"/>
              <a:ext cx="311017" cy="311017"/>
            </a:xfrm>
            <a:prstGeom prst="ellipse">
              <a:avLst/>
            </a:prstGeom>
            <a:solidFill>
              <a:srgbClr val="9ABA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51" name="Freeform 178">
              <a:extLst>
                <a:ext uri="{FF2B5EF4-FFF2-40B4-BE49-F238E27FC236}">
                  <a16:creationId xmlns:a16="http://schemas.microsoft.com/office/drawing/2014/main" id="{39D25E24-637A-40CB-935B-5CB3D82107D0}"/>
                </a:ext>
              </a:extLst>
            </p:cNvPr>
            <p:cNvSpPr>
              <a:spLocks noEditPoints="1"/>
            </p:cNvSpPr>
            <p:nvPr/>
          </p:nvSpPr>
          <p:spPr bwMode="auto">
            <a:xfrm>
              <a:off x="13479792" y="5322558"/>
              <a:ext cx="359175" cy="359175"/>
            </a:xfrm>
            <a:custGeom>
              <a:avLst/>
              <a:gdLst>
                <a:gd name="T0" fmla="*/ 52 w 103"/>
                <a:gd name="T1" fmla="*/ 14 h 103"/>
                <a:gd name="T2" fmla="*/ 89 w 103"/>
                <a:gd name="T3" fmla="*/ 51 h 103"/>
                <a:gd name="T4" fmla="*/ 52 w 103"/>
                <a:gd name="T5" fmla="*/ 89 h 103"/>
                <a:gd name="T6" fmla="*/ 15 w 103"/>
                <a:gd name="T7" fmla="*/ 51 h 103"/>
                <a:gd name="T8" fmla="*/ 52 w 103"/>
                <a:gd name="T9" fmla="*/ 14 h 103"/>
                <a:gd name="T10" fmla="*/ 52 w 103"/>
                <a:gd name="T11" fmla="*/ 0 h 103"/>
                <a:gd name="T12" fmla="*/ 0 w 103"/>
                <a:gd name="T13" fmla="*/ 51 h 103"/>
                <a:gd name="T14" fmla="*/ 52 w 103"/>
                <a:gd name="T15" fmla="*/ 103 h 103"/>
                <a:gd name="T16" fmla="*/ 103 w 103"/>
                <a:gd name="T17" fmla="*/ 51 h 103"/>
                <a:gd name="T18" fmla="*/ 52 w 103"/>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3">
                  <a:moveTo>
                    <a:pt x="52" y="14"/>
                  </a:moveTo>
                  <a:cubicBezTo>
                    <a:pt x="72" y="14"/>
                    <a:pt x="89" y="31"/>
                    <a:pt x="89" y="51"/>
                  </a:cubicBezTo>
                  <a:cubicBezTo>
                    <a:pt x="89" y="72"/>
                    <a:pt x="72" y="89"/>
                    <a:pt x="52" y="89"/>
                  </a:cubicBezTo>
                  <a:cubicBezTo>
                    <a:pt x="31" y="89"/>
                    <a:pt x="15" y="72"/>
                    <a:pt x="15" y="51"/>
                  </a:cubicBezTo>
                  <a:cubicBezTo>
                    <a:pt x="15" y="31"/>
                    <a:pt x="31" y="14"/>
                    <a:pt x="52" y="14"/>
                  </a:cubicBezTo>
                  <a:moveTo>
                    <a:pt x="52" y="0"/>
                  </a:moveTo>
                  <a:cubicBezTo>
                    <a:pt x="23" y="0"/>
                    <a:pt x="0" y="23"/>
                    <a:pt x="0" y="51"/>
                  </a:cubicBezTo>
                  <a:cubicBezTo>
                    <a:pt x="0" y="80"/>
                    <a:pt x="23" y="103"/>
                    <a:pt x="52" y="103"/>
                  </a:cubicBezTo>
                  <a:cubicBezTo>
                    <a:pt x="80" y="103"/>
                    <a:pt x="103" y="80"/>
                    <a:pt x="103" y="51"/>
                  </a:cubicBezTo>
                  <a:cubicBezTo>
                    <a:pt x="103" y="23"/>
                    <a:pt x="80" y="0"/>
                    <a:pt x="52" y="0"/>
                  </a:cubicBezTo>
                  <a:close/>
                </a:path>
              </a:pathLst>
            </a:custGeom>
            <a:solidFill>
              <a:srgbClr val="D0E8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grpSp>
      <p:sp>
        <p:nvSpPr>
          <p:cNvPr id="213" name="Freeform 122">
            <a:extLst>
              <a:ext uri="{FF2B5EF4-FFF2-40B4-BE49-F238E27FC236}">
                <a16:creationId xmlns:a16="http://schemas.microsoft.com/office/drawing/2014/main" id="{1A7BD35B-41DA-406B-83F2-2CB03A628D64}"/>
              </a:ext>
            </a:extLst>
          </p:cNvPr>
          <p:cNvSpPr>
            <a:spLocks noEditPoints="1"/>
          </p:cNvSpPr>
          <p:nvPr/>
        </p:nvSpPr>
        <p:spPr bwMode="auto">
          <a:xfrm>
            <a:off x="1734212" y="3282883"/>
            <a:ext cx="359629" cy="364896"/>
          </a:xfrm>
          <a:custGeom>
            <a:avLst/>
            <a:gdLst>
              <a:gd name="T0" fmla="*/ 275 w 275"/>
              <a:gd name="T1" fmla="*/ 117 h 279"/>
              <a:gd name="T2" fmla="*/ 271 w 275"/>
              <a:gd name="T3" fmla="*/ 100 h 279"/>
              <a:gd name="T4" fmla="*/ 250 w 275"/>
              <a:gd name="T5" fmla="*/ 99 h 279"/>
              <a:gd name="T6" fmla="*/ 240 w 275"/>
              <a:gd name="T7" fmla="*/ 75 h 279"/>
              <a:gd name="T8" fmla="*/ 241 w 275"/>
              <a:gd name="T9" fmla="*/ 46 h 279"/>
              <a:gd name="T10" fmla="*/ 222 w 275"/>
              <a:gd name="T11" fmla="*/ 55 h 279"/>
              <a:gd name="T12" fmla="*/ 208 w 275"/>
              <a:gd name="T13" fmla="*/ 24 h 279"/>
              <a:gd name="T14" fmla="*/ 190 w 275"/>
              <a:gd name="T15" fmla="*/ 10 h 279"/>
              <a:gd name="T16" fmla="*/ 176 w 275"/>
              <a:gd name="T17" fmla="*/ 27 h 279"/>
              <a:gd name="T18" fmla="*/ 151 w 275"/>
              <a:gd name="T19" fmla="*/ 5 h 279"/>
              <a:gd name="T20" fmla="*/ 131 w 275"/>
              <a:gd name="T21" fmla="*/ 0 h 279"/>
              <a:gd name="T22" fmla="*/ 125 w 275"/>
              <a:gd name="T23" fmla="*/ 20 h 279"/>
              <a:gd name="T24" fmla="*/ 97 w 275"/>
              <a:gd name="T25" fmla="*/ 26 h 279"/>
              <a:gd name="T26" fmla="*/ 81 w 275"/>
              <a:gd name="T27" fmla="*/ 12 h 279"/>
              <a:gd name="T28" fmla="*/ 72 w 275"/>
              <a:gd name="T29" fmla="*/ 34 h 279"/>
              <a:gd name="T30" fmla="*/ 68 w 275"/>
              <a:gd name="T31" fmla="*/ 43 h 279"/>
              <a:gd name="T32" fmla="*/ 35 w 275"/>
              <a:gd name="T33" fmla="*/ 46 h 279"/>
              <a:gd name="T34" fmla="*/ 36 w 275"/>
              <a:gd name="T35" fmla="*/ 75 h 279"/>
              <a:gd name="T36" fmla="*/ 25 w 275"/>
              <a:gd name="T37" fmla="*/ 100 h 279"/>
              <a:gd name="T38" fmla="*/ 23 w 275"/>
              <a:gd name="T39" fmla="*/ 100 h 279"/>
              <a:gd name="T40" fmla="*/ 4 w 275"/>
              <a:gd name="T41" fmla="*/ 100 h 279"/>
              <a:gd name="T42" fmla="*/ 0 w 275"/>
              <a:gd name="T43" fmla="*/ 117 h 279"/>
              <a:gd name="T44" fmla="*/ 4 w 275"/>
              <a:gd name="T45" fmla="*/ 123 h 279"/>
              <a:gd name="T46" fmla="*/ 19 w 275"/>
              <a:gd name="T47" fmla="*/ 126 h 279"/>
              <a:gd name="T48" fmla="*/ 4 w 275"/>
              <a:gd name="T49" fmla="*/ 156 h 279"/>
              <a:gd name="T50" fmla="*/ 0 w 275"/>
              <a:gd name="T51" fmla="*/ 160 h 279"/>
              <a:gd name="T52" fmla="*/ 0 w 275"/>
              <a:gd name="T53" fmla="*/ 162 h 279"/>
              <a:gd name="T54" fmla="*/ 10 w 275"/>
              <a:gd name="T55" fmla="*/ 182 h 279"/>
              <a:gd name="T56" fmla="*/ 37 w 275"/>
              <a:gd name="T57" fmla="*/ 203 h 279"/>
              <a:gd name="T58" fmla="*/ 25 w 275"/>
              <a:gd name="T59" fmla="*/ 222 h 279"/>
              <a:gd name="T60" fmla="*/ 45 w 275"/>
              <a:gd name="T61" fmla="*/ 230 h 279"/>
              <a:gd name="T62" fmla="*/ 64 w 275"/>
              <a:gd name="T63" fmla="*/ 233 h 279"/>
              <a:gd name="T64" fmla="*/ 67 w 275"/>
              <a:gd name="T65" fmla="*/ 255 h 279"/>
              <a:gd name="T66" fmla="*/ 86 w 275"/>
              <a:gd name="T67" fmla="*/ 269 h 279"/>
              <a:gd name="T68" fmla="*/ 95 w 275"/>
              <a:gd name="T69" fmla="*/ 259 h 279"/>
              <a:gd name="T70" fmla="*/ 125 w 275"/>
              <a:gd name="T71" fmla="*/ 258 h 279"/>
              <a:gd name="T72" fmla="*/ 147 w 275"/>
              <a:gd name="T73" fmla="*/ 279 h 279"/>
              <a:gd name="T74" fmla="*/ 151 w 275"/>
              <a:gd name="T75" fmla="*/ 258 h 279"/>
              <a:gd name="T76" fmla="*/ 178 w 275"/>
              <a:gd name="T77" fmla="*/ 253 h 279"/>
              <a:gd name="T78" fmla="*/ 198 w 275"/>
              <a:gd name="T79" fmla="*/ 265 h 279"/>
              <a:gd name="T80" fmla="*/ 206 w 275"/>
              <a:gd name="T81" fmla="*/ 252 h 279"/>
              <a:gd name="T82" fmla="*/ 222 w 275"/>
              <a:gd name="T83" fmla="*/ 224 h 279"/>
              <a:gd name="T84" fmla="*/ 241 w 275"/>
              <a:gd name="T85" fmla="*/ 233 h 279"/>
              <a:gd name="T86" fmla="*/ 239 w 275"/>
              <a:gd name="T87" fmla="*/ 204 h 279"/>
              <a:gd name="T88" fmla="*/ 266 w 275"/>
              <a:gd name="T89" fmla="*/ 182 h 279"/>
              <a:gd name="T90" fmla="*/ 275 w 275"/>
              <a:gd name="T91" fmla="*/ 162 h 279"/>
              <a:gd name="T92" fmla="*/ 262 w 275"/>
              <a:gd name="T93" fmla="*/ 154 h 279"/>
              <a:gd name="T94" fmla="*/ 256 w 275"/>
              <a:gd name="T95" fmla="*/ 126 h 279"/>
              <a:gd name="T96" fmla="*/ 205 w 275"/>
              <a:gd name="T97" fmla="*/ 180 h 279"/>
              <a:gd name="T98" fmla="*/ 63 w 275"/>
              <a:gd name="T99" fmla="*/ 161 h 279"/>
              <a:gd name="T100" fmla="*/ 60 w 275"/>
              <a:gd name="T101" fmla="*/ 140 h 279"/>
              <a:gd name="T102" fmla="*/ 155 w 275"/>
              <a:gd name="T103" fmla="*/ 6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79">
                <a:moveTo>
                  <a:pt x="271" y="123"/>
                </a:moveTo>
                <a:cubicBezTo>
                  <a:pt x="273" y="122"/>
                  <a:pt x="275" y="121"/>
                  <a:pt x="275" y="119"/>
                </a:cubicBezTo>
                <a:cubicBezTo>
                  <a:pt x="275" y="117"/>
                  <a:pt x="275" y="117"/>
                  <a:pt x="275" y="117"/>
                </a:cubicBezTo>
                <a:cubicBezTo>
                  <a:pt x="275" y="116"/>
                  <a:pt x="275" y="115"/>
                  <a:pt x="275" y="114"/>
                </a:cubicBezTo>
                <a:cubicBezTo>
                  <a:pt x="274" y="112"/>
                  <a:pt x="274" y="109"/>
                  <a:pt x="273" y="107"/>
                </a:cubicBezTo>
                <a:cubicBezTo>
                  <a:pt x="273" y="105"/>
                  <a:pt x="272" y="102"/>
                  <a:pt x="271" y="100"/>
                </a:cubicBezTo>
                <a:cubicBezTo>
                  <a:pt x="271" y="97"/>
                  <a:pt x="269" y="96"/>
                  <a:pt x="266" y="97"/>
                </a:cubicBezTo>
                <a:cubicBezTo>
                  <a:pt x="261" y="98"/>
                  <a:pt x="256" y="99"/>
                  <a:pt x="252" y="100"/>
                </a:cubicBezTo>
                <a:cubicBezTo>
                  <a:pt x="250" y="100"/>
                  <a:pt x="250" y="100"/>
                  <a:pt x="250" y="99"/>
                </a:cubicBezTo>
                <a:cubicBezTo>
                  <a:pt x="248" y="94"/>
                  <a:pt x="245" y="89"/>
                  <a:pt x="243" y="84"/>
                </a:cubicBezTo>
                <a:cubicBezTo>
                  <a:pt x="242" y="81"/>
                  <a:pt x="240" y="79"/>
                  <a:pt x="239" y="76"/>
                </a:cubicBezTo>
                <a:cubicBezTo>
                  <a:pt x="239" y="76"/>
                  <a:pt x="239" y="75"/>
                  <a:pt x="240" y="75"/>
                </a:cubicBezTo>
                <a:cubicBezTo>
                  <a:pt x="243" y="72"/>
                  <a:pt x="247" y="69"/>
                  <a:pt x="251" y="66"/>
                </a:cubicBezTo>
                <a:cubicBezTo>
                  <a:pt x="253" y="64"/>
                  <a:pt x="254" y="62"/>
                  <a:pt x="252" y="60"/>
                </a:cubicBezTo>
                <a:cubicBezTo>
                  <a:pt x="248" y="55"/>
                  <a:pt x="245" y="50"/>
                  <a:pt x="241" y="46"/>
                </a:cubicBezTo>
                <a:cubicBezTo>
                  <a:pt x="239" y="44"/>
                  <a:pt x="237" y="44"/>
                  <a:pt x="235" y="45"/>
                </a:cubicBezTo>
                <a:cubicBezTo>
                  <a:pt x="232" y="48"/>
                  <a:pt x="228" y="50"/>
                  <a:pt x="225" y="53"/>
                </a:cubicBezTo>
                <a:cubicBezTo>
                  <a:pt x="224" y="54"/>
                  <a:pt x="223" y="55"/>
                  <a:pt x="222" y="55"/>
                </a:cubicBezTo>
                <a:cubicBezTo>
                  <a:pt x="215" y="49"/>
                  <a:pt x="209" y="43"/>
                  <a:pt x="201" y="39"/>
                </a:cubicBezTo>
                <a:cubicBezTo>
                  <a:pt x="201" y="38"/>
                  <a:pt x="201" y="38"/>
                  <a:pt x="201" y="37"/>
                </a:cubicBezTo>
                <a:cubicBezTo>
                  <a:pt x="204" y="33"/>
                  <a:pt x="206" y="28"/>
                  <a:pt x="208" y="24"/>
                </a:cubicBezTo>
                <a:cubicBezTo>
                  <a:pt x="209" y="21"/>
                  <a:pt x="208" y="19"/>
                  <a:pt x="206" y="18"/>
                </a:cubicBezTo>
                <a:cubicBezTo>
                  <a:pt x="203" y="16"/>
                  <a:pt x="200" y="15"/>
                  <a:pt x="197" y="14"/>
                </a:cubicBezTo>
                <a:cubicBezTo>
                  <a:pt x="195" y="12"/>
                  <a:pt x="193" y="11"/>
                  <a:pt x="190" y="10"/>
                </a:cubicBezTo>
                <a:cubicBezTo>
                  <a:pt x="187" y="9"/>
                  <a:pt x="186" y="10"/>
                  <a:pt x="184" y="13"/>
                </a:cubicBezTo>
                <a:cubicBezTo>
                  <a:pt x="182" y="17"/>
                  <a:pt x="180" y="21"/>
                  <a:pt x="178" y="26"/>
                </a:cubicBezTo>
                <a:cubicBezTo>
                  <a:pt x="177" y="27"/>
                  <a:pt x="177" y="27"/>
                  <a:pt x="176" y="27"/>
                </a:cubicBezTo>
                <a:cubicBezTo>
                  <a:pt x="168" y="24"/>
                  <a:pt x="160" y="22"/>
                  <a:pt x="152" y="21"/>
                </a:cubicBezTo>
                <a:cubicBezTo>
                  <a:pt x="151" y="21"/>
                  <a:pt x="151" y="21"/>
                  <a:pt x="151" y="20"/>
                </a:cubicBezTo>
                <a:cubicBezTo>
                  <a:pt x="151" y="15"/>
                  <a:pt x="151" y="10"/>
                  <a:pt x="151" y="5"/>
                </a:cubicBezTo>
                <a:cubicBezTo>
                  <a:pt x="151" y="2"/>
                  <a:pt x="149" y="1"/>
                  <a:pt x="147" y="0"/>
                </a:cubicBezTo>
                <a:cubicBezTo>
                  <a:pt x="146" y="0"/>
                  <a:pt x="145" y="0"/>
                  <a:pt x="144" y="0"/>
                </a:cubicBezTo>
                <a:cubicBezTo>
                  <a:pt x="131" y="0"/>
                  <a:pt x="131" y="0"/>
                  <a:pt x="131" y="0"/>
                </a:cubicBezTo>
                <a:cubicBezTo>
                  <a:pt x="131" y="0"/>
                  <a:pt x="130" y="0"/>
                  <a:pt x="129" y="0"/>
                </a:cubicBezTo>
                <a:cubicBezTo>
                  <a:pt x="126" y="1"/>
                  <a:pt x="125" y="2"/>
                  <a:pt x="125" y="5"/>
                </a:cubicBezTo>
                <a:cubicBezTo>
                  <a:pt x="125" y="10"/>
                  <a:pt x="125" y="15"/>
                  <a:pt x="125" y="20"/>
                </a:cubicBezTo>
                <a:cubicBezTo>
                  <a:pt x="125" y="21"/>
                  <a:pt x="124" y="21"/>
                  <a:pt x="123" y="21"/>
                </a:cubicBezTo>
                <a:cubicBezTo>
                  <a:pt x="115" y="22"/>
                  <a:pt x="107" y="24"/>
                  <a:pt x="100" y="27"/>
                </a:cubicBezTo>
                <a:cubicBezTo>
                  <a:pt x="98" y="27"/>
                  <a:pt x="98" y="27"/>
                  <a:pt x="97" y="26"/>
                </a:cubicBezTo>
                <a:cubicBezTo>
                  <a:pt x="95" y="21"/>
                  <a:pt x="93" y="17"/>
                  <a:pt x="91" y="13"/>
                </a:cubicBezTo>
                <a:cubicBezTo>
                  <a:pt x="90" y="10"/>
                  <a:pt x="87" y="9"/>
                  <a:pt x="85" y="10"/>
                </a:cubicBezTo>
                <a:cubicBezTo>
                  <a:pt x="84" y="11"/>
                  <a:pt x="83" y="12"/>
                  <a:pt x="81" y="12"/>
                </a:cubicBezTo>
                <a:cubicBezTo>
                  <a:pt x="77" y="14"/>
                  <a:pt x="73" y="16"/>
                  <a:pt x="69" y="18"/>
                </a:cubicBezTo>
                <a:cubicBezTo>
                  <a:pt x="67" y="19"/>
                  <a:pt x="66" y="21"/>
                  <a:pt x="67" y="24"/>
                </a:cubicBezTo>
                <a:cubicBezTo>
                  <a:pt x="69" y="27"/>
                  <a:pt x="71" y="31"/>
                  <a:pt x="72" y="34"/>
                </a:cubicBezTo>
                <a:cubicBezTo>
                  <a:pt x="72" y="34"/>
                  <a:pt x="73" y="35"/>
                  <a:pt x="73" y="35"/>
                </a:cubicBezTo>
                <a:cubicBezTo>
                  <a:pt x="73" y="36"/>
                  <a:pt x="74" y="37"/>
                  <a:pt x="74" y="39"/>
                </a:cubicBezTo>
                <a:cubicBezTo>
                  <a:pt x="72" y="40"/>
                  <a:pt x="70" y="41"/>
                  <a:pt x="68" y="43"/>
                </a:cubicBezTo>
                <a:cubicBezTo>
                  <a:pt x="63" y="47"/>
                  <a:pt x="58" y="51"/>
                  <a:pt x="53" y="55"/>
                </a:cubicBezTo>
                <a:cubicBezTo>
                  <a:pt x="49" y="52"/>
                  <a:pt x="45" y="49"/>
                  <a:pt x="41" y="45"/>
                </a:cubicBezTo>
                <a:cubicBezTo>
                  <a:pt x="38" y="44"/>
                  <a:pt x="36" y="44"/>
                  <a:pt x="35" y="46"/>
                </a:cubicBezTo>
                <a:cubicBezTo>
                  <a:pt x="31" y="50"/>
                  <a:pt x="27" y="55"/>
                  <a:pt x="23" y="60"/>
                </a:cubicBezTo>
                <a:cubicBezTo>
                  <a:pt x="22" y="62"/>
                  <a:pt x="22" y="64"/>
                  <a:pt x="24" y="66"/>
                </a:cubicBezTo>
                <a:cubicBezTo>
                  <a:pt x="28" y="69"/>
                  <a:pt x="32" y="72"/>
                  <a:pt x="36" y="75"/>
                </a:cubicBezTo>
                <a:cubicBezTo>
                  <a:pt x="36" y="75"/>
                  <a:pt x="36" y="76"/>
                  <a:pt x="37" y="76"/>
                </a:cubicBezTo>
                <a:cubicBezTo>
                  <a:pt x="35" y="80"/>
                  <a:pt x="32" y="84"/>
                  <a:pt x="30" y="88"/>
                </a:cubicBezTo>
                <a:cubicBezTo>
                  <a:pt x="28" y="92"/>
                  <a:pt x="27" y="96"/>
                  <a:pt x="25" y="100"/>
                </a:cubicBezTo>
                <a:cubicBezTo>
                  <a:pt x="25" y="100"/>
                  <a:pt x="24" y="100"/>
                  <a:pt x="24" y="100"/>
                </a:cubicBezTo>
                <a:cubicBezTo>
                  <a:pt x="23" y="100"/>
                  <a:pt x="23" y="100"/>
                  <a:pt x="23" y="100"/>
                </a:cubicBezTo>
                <a:cubicBezTo>
                  <a:pt x="23" y="100"/>
                  <a:pt x="23" y="100"/>
                  <a:pt x="23" y="100"/>
                </a:cubicBezTo>
                <a:cubicBezTo>
                  <a:pt x="19" y="99"/>
                  <a:pt x="14" y="98"/>
                  <a:pt x="9" y="97"/>
                </a:cubicBezTo>
                <a:cubicBezTo>
                  <a:pt x="8" y="97"/>
                  <a:pt x="7" y="97"/>
                  <a:pt x="6" y="97"/>
                </a:cubicBezTo>
                <a:cubicBezTo>
                  <a:pt x="5" y="98"/>
                  <a:pt x="4" y="99"/>
                  <a:pt x="4" y="100"/>
                </a:cubicBezTo>
                <a:cubicBezTo>
                  <a:pt x="3" y="102"/>
                  <a:pt x="3" y="104"/>
                  <a:pt x="2" y="106"/>
                </a:cubicBezTo>
                <a:cubicBezTo>
                  <a:pt x="2" y="107"/>
                  <a:pt x="2" y="109"/>
                  <a:pt x="1" y="110"/>
                </a:cubicBezTo>
                <a:cubicBezTo>
                  <a:pt x="1" y="113"/>
                  <a:pt x="0" y="115"/>
                  <a:pt x="0" y="117"/>
                </a:cubicBezTo>
                <a:cubicBezTo>
                  <a:pt x="0" y="119"/>
                  <a:pt x="0" y="119"/>
                  <a:pt x="0" y="119"/>
                </a:cubicBezTo>
                <a:cubicBezTo>
                  <a:pt x="0" y="121"/>
                  <a:pt x="2" y="122"/>
                  <a:pt x="4" y="122"/>
                </a:cubicBezTo>
                <a:cubicBezTo>
                  <a:pt x="4" y="123"/>
                  <a:pt x="4" y="123"/>
                  <a:pt x="4" y="123"/>
                </a:cubicBezTo>
                <a:cubicBezTo>
                  <a:pt x="7" y="123"/>
                  <a:pt x="10" y="124"/>
                  <a:pt x="12" y="124"/>
                </a:cubicBezTo>
                <a:cubicBezTo>
                  <a:pt x="14" y="125"/>
                  <a:pt x="16" y="125"/>
                  <a:pt x="18" y="126"/>
                </a:cubicBezTo>
                <a:cubicBezTo>
                  <a:pt x="18" y="126"/>
                  <a:pt x="19" y="126"/>
                  <a:pt x="19" y="126"/>
                </a:cubicBezTo>
                <a:cubicBezTo>
                  <a:pt x="19" y="153"/>
                  <a:pt x="19" y="153"/>
                  <a:pt x="19" y="153"/>
                </a:cubicBezTo>
                <a:cubicBezTo>
                  <a:pt x="19" y="153"/>
                  <a:pt x="18" y="153"/>
                  <a:pt x="18" y="153"/>
                </a:cubicBezTo>
                <a:cubicBezTo>
                  <a:pt x="13" y="154"/>
                  <a:pt x="9" y="156"/>
                  <a:pt x="4" y="156"/>
                </a:cubicBezTo>
                <a:cubicBezTo>
                  <a:pt x="2" y="157"/>
                  <a:pt x="1" y="158"/>
                  <a:pt x="0" y="159"/>
                </a:cubicBezTo>
                <a:cubicBezTo>
                  <a:pt x="0" y="159"/>
                  <a:pt x="0" y="159"/>
                  <a:pt x="0" y="159"/>
                </a:cubicBezTo>
                <a:cubicBezTo>
                  <a:pt x="0" y="160"/>
                  <a:pt x="0" y="160"/>
                  <a:pt x="0" y="160"/>
                </a:cubicBezTo>
                <a:cubicBezTo>
                  <a:pt x="0" y="162"/>
                  <a:pt x="0" y="162"/>
                  <a:pt x="0" y="162"/>
                </a:cubicBezTo>
                <a:cubicBezTo>
                  <a:pt x="0" y="162"/>
                  <a:pt x="0" y="162"/>
                  <a:pt x="0" y="162"/>
                </a:cubicBezTo>
                <a:cubicBezTo>
                  <a:pt x="0" y="162"/>
                  <a:pt x="0" y="162"/>
                  <a:pt x="0" y="162"/>
                </a:cubicBezTo>
                <a:cubicBezTo>
                  <a:pt x="0" y="163"/>
                  <a:pt x="0" y="163"/>
                  <a:pt x="0" y="163"/>
                </a:cubicBezTo>
                <a:cubicBezTo>
                  <a:pt x="1" y="168"/>
                  <a:pt x="3" y="173"/>
                  <a:pt x="4" y="179"/>
                </a:cubicBezTo>
                <a:cubicBezTo>
                  <a:pt x="5" y="182"/>
                  <a:pt x="6" y="183"/>
                  <a:pt x="10" y="182"/>
                </a:cubicBezTo>
                <a:cubicBezTo>
                  <a:pt x="11" y="182"/>
                  <a:pt x="13" y="181"/>
                  <a:pt x="15" y="181"/>
                </a:cubicBezTo>
                <a:cubicBezTo>
                  <a:pt x="18" y="180"/>
                  <a:pt x="22" y="179"/>
                  <a:pt x="25" y="179"/>
                </a:cubicBezTo>
                <a:cubicBezTo>
                  <a:pt x="28" y="187"/>
                  <a:pt x="32" y="195"/>
                  <a:pt x="37" y="203"/>
                </a:cubicBezTo>
                <a:cubicBezTo>
                  <a:pt x="33" y="206"/>
                  <a:pt x="28" y="210"/>
                  <a:pt x="24" y="213"/>
                </a:cubicBezTo>
                <a:cubicBezTo>
                  <a:pt x="22" y="215"/>
                  <a:pt x="22" y="217"/>
                  <a:pt x="23" y="219"/>
                </a:cubicBezTo>
                <a:cubicBezTo>
                  <a:pt x="24" y="220"/>
                  <a:pt x="24" y="221"/>
                  <a:pt x="25" y="222"/>
                </a:cubicBezTo>
                <a:cubicBezTo>
                  <a:pt x="28" y="226"/>
                  <a:pt x="31" y="229"/>
                  <a:pt x="34" y="233"/>
                </a:cubicBezTo>
                <a:cubicBezTo>
                  <a:pt x="36" y="235"/>
                  <a:pt x="38" y="235"/>
                  <a:pt x="41" y="233"/>
                </a:cubicBezTo>
                <a:cubicBezTo>
                  <a:pt x="42" y="232"/>
                  <a:pt x="44" y="231"/>
                  <a:pt x="45" y="230"/>
                </a:cubicBezTo>
                <a:cubicBezTo>
                  <a:pt x="48" y="228"/>
                  <a:pt x="51" y="226"/>
                  <a:pt x="53" y="224"/>
                </a:cubicBezTo>
                <a:cubicBezTo>
                  <a:pt x="57" y="227"/>
                  <a:pt x="60" y="230"/>
                  <a:pt x="63" y="233"/>
                </a:cubicBezTo>
                <a:cubicBezTo>
                  <a:pt x="64" y="233"/>
                  <a:pt x="64" y="233"/>
                  <a:pt x="64" y="233"/>
                </a:cubicBezTo>
                <a:cubicBezTo>
                  <a:pt x="68" y="236"/>
                  <a:pt x="71" y="238"/>
                  <a:pt x="74" y="241"/>
                </a:cubicBezTo>
                <a:cubicBezTo>
                  <a:pt x="74" y="242"/>
                  <a:pt x="74" y="242"/>
                  <a:pt x="74" y="242"/>
                </a:cubicBezTo>
                <a:cubicBezTo>
                  <a:pt x="72" y="246"/>
                  <a:pt x="70" y="251"/>
                  <a:pt x="67" y="255"/>
                </a:cubicBezTo>
                <a:cubicBezTo>
                  <a:pt x="66" y="257"/>
                  <a:pt x="67" y="260"/>
                  <a:pt x="69" y="261"/>
                </a:cubicBezTo>
                <a:cubicBezTo>
                  <a:pt x="74" y="264"/>
                  <a:pt x="80" y="266"/>
                  <a:pt x="85" y="269"/>
                </a:cubicBezTo>
                <a:cubicBezTo>
                  <a:pt x="86" y="269"/>
                  <a:pt x="86" y="269"/>
                  <a:pt x="86" y="269"/>
                </a:cubicBezTo>
                <a:cubicBezTo>
                  <a:pt x="88" y="270"/>
                  <a:pt x="90" y="269"/>
                  <a:pt x="91" y="266"/>
                </a:cubicBezTo>
                <a:cubicBezTo>
                  <a:pt x="91" y="266"/>
                  <a:pt x="91" y="266"/>
                  <a:pt x="91" y="266"/>
                </a:cubicBezTo>
                <a:cubicBezTo>
                  <a:pt x="93" y="263"/>
                  <a:pt x="94" y="261"/>
                  <a:pt x="95" y="259"/>
                </a:cubicBezTo>
                <a:cubicBezTo>
                  <a:pt x="96" y="256"/>
                  <a:pt x="97" y="254"/>
                  <a:pt x="98" y="252"/>
                </a:cubicBezTo>
                <a:cubicBezTo>
                  <a:pt x="105" y="254"/>
                  <a:pt x="112" y="256"/>
                  <a:pt x="119" y="257"/>
                </a:cubicBezTo>
                <a:cubicBezTo>
                  <a:pt x="121" y="257"/>
                  <a:pt x="123" y="258"/>
                  <a:pt x="125" y="258"/>
                </a:cubicBezTo>
                <a:cubicBezTo>
                  <a:pt x="125" y="274"/>
                  <a:pt x="125" y="274"/>
                  <a:pt x="125" y="274"/>
                </a:cubicBezTo>
                <a:cubicBezTo>
                  <a:pt x="125" y="277"/>
                  <a:pt x="126" y="278"/>
                  <a:pt x="129" y="279"/>
                </a:cubicBezTo>
                <a:cubicBezTo>
                  <a:pt x="135" y="279"/>
                  <a:pt x="141" y="279"/>
                  <a:pt x="147" y="279"/>
                </a:cubicBezTo>
                <a:cubicBezTo>
                  <a:pt x="149" y="278"/>
                  <a:pt x="151" y="277"/>
                  <a:pt x="151" y="274"/>
                </a:cubicBezTo>
                <a:cubicBezTo>
                  <a:pt x="151" y="269"/>
                  <a:pt x="151" y="264"/>
                  <a:pt x="151" y="259"/>
                </a:cubicBezTo>
                <a:cubicBezTo>
                  <a:pt x="151" y="259"/>
                  <a:pt x="151" y="258"/>
                  <a:pt x="151" y="258"/>
                </a:cubicBezTo>
                <a:cubicBezTo>
                  <a:pt x="151" y="258"/>
                  <a:pt x="152" y="258"/>
                  <a:pt x="153" y="258"/>
                </a:cubicBezTo>
                <a:cubicBezTo>
                  <a:pt x="161" y="257"/>
                  <a:pt x="169" y="255"/>
                  <a:pt x="177" y="252"/>
                </a:cubicBezTo>
                <a:cubicBezTo>
                  <a:pt x="177" y="252"/>
                  <a:pt x="178" y="253"/>
                  <a:pt x="178" y="253"/>
                </a:cubicBezTo>
                <a:cubicBezTo>
                  <a:pt x="180" y="257"/>
                  <a:pt x="182" y="262"/>
                  <a:pt x="184" y="266"/>
                </a:cubicBezTo>
                <a:cubicBezTo>
                  <a:pt x="186" y="269"/>
                  <a:pt x="188" y="270"/>
                  <a:pt x="190" y="269"/>
                </a:cubicBezTo>
                <a:cubicBezTo>
                  <a:pt x="193" y="267"/>
                  <a:pt x="196" y="266"/>
                  <a:pt x="198" y="265"/>
                </a:cubicBezTo>
                <a:cubicBezTo>
                  <a:pt x="201" y="264"/>
                  <a:pt x="203" y="263"/>
                  <a:pt x="206" y="261"/>
                </a:cubicBezTo>
                <a:cubicBezTo>
                  <a:pt x="208" y="260"/>
                  <a:pt x="209" y="258"/>
                  <a:pt x="208" y="255"/>
                </a:cubicBezTo>
                <a:cubicBezTo>
                  <a:pt x="207" y="254"/>
                  <a:pt x="207" y="253"/>
                  <a:pt x="206" y="252"/>
                </a:cubicBezTo>
                <a:cubicBezTo>
                  <a:pt x="204" y="248"/>
                  <a:pt x="203" y="244"/>
                  <a:pt x="201" y="241"/>
                </a:cubicBezTo>
                <a:cubicBezTo>
                  <a:pt x="205" y="238"/>
                  <a:pt x="208" y="235"/>
                  <a:pt x="212" y="233"/>
                </a:cubicBezTo>
                <a:cubicBezTo>
                  <a:pt x="215" y="230"/>
                  <a:pt x="219" y="227"/>
                  <a:pt x="222" y="224"/>
                </a:cubicBezTo>
                <a:cubicBezTo>
                  <a:pt x="222" y="224"/>
                  <a:pt x="223" y="224"/>
                  <a:pt x="223" y="225"/>
                </a:cubicBezTo>
                <a:cubicBezTo>
                  <a:pt x="227" y="228"/>
                  <a:pt x="231" y="231"/>
                  <a:pt x="235" y="234"/>
                </a:cubicBezTo>
                <a:cubicBezTo>
                  <a:pt x="237" y="235"/>
                  <a:pt x="239" y="235"/>
                  <a:pt x="241" y="233"/>
                </a:cubicBezTo>
                <a:cubicBezTo>
                  <a:pt x="245" y="229"/>
                  <a:pt x="248" y="224"/>
                  <a:pt x="252" y="219"/>
                </a:cubicBezTo>
                <a:cubicBezTo>
                  <a:pt x="254" y="217"/>
                  <a:pt x="253" y="215"/>
                  <a:pt x="251" y="213"/>
                </a:cubicBezTo>
                <a:cubicBezTo>
                  <a:pt x="247" y="210"/>
                  <a:pt x="243" y="207"/>
                  <a:pt x="239" y="204"/>
                </a:cubicBezTo>
                <a:cubicBezTo>
                  <a:pt x="239" y="204"/>
                  <a:pt x="239" y="203"/>
                  <a:pt x="238" y="203"/>
                </a:cubicBezTo>
                <a:cubicBezTo>
                  <a:pt x="243" y="195"/>
                  <a:pt x="247" y="187"/>
                  <a:pt x="250" y="179"/>
                </a:cubicBezTo>
                <a:cubicBezTo>
                  <a:pt x="256" y="180"/>
                  <a:pt x="261" y="181"/>
                  <a:pt x="266" y="182"/>
                </a:cubicBezTo>
                <a:cubicBezTo>
                  <a:pt x="269" y="183"/>
                  <a:pt x="271" y="182"/>
                  <a:pt x="271" y="179"/>
                </a:cubicBezTo>
                <a:cubicBezTo>
                  <a:pt x="272" y="177"/>
                  <a:pt x="272" y="175"/>
                  <a:pt x="273" y="173"/>
                </a:cubicBezTo>
                <a:cubicBezTo>
                  <a:pt x="274" y="170"/>
                  <a:pt x="275" y="166"/>
                  <a:pt x="275" y="162"/>
                </a:cubicBezTo>
                <a:cubicBezTo>
                  <a:pt x="275" y="160"/>
                  <a:pt x="275" y="160"/>
                  <a:pt x="275" y="160"/>
                </a:cubicBezTo>
                <a:cubicBezTo>
                  <a:pt x="274" y="158"/>
                  <a:pt x="273" y="157"/>
                  <a:pt x="271" y="157"/>
                </a:cubicBezTo>
                <a:cubicBezTo>
                  <a:pt x="268" y="156"/>
                  <a:pt x="265" y="155"/>
                  <a:pt x="262" y="154"/>
                </a:cubicBezTo>
                <a:cubicBezTo>
                  <a:pt x="260" y="154"/>
                  <a:pt x="258" y="153"/>
                  <a:pt x="256" y="153"/>
                </a:cubicBezTo>
                <a:cubicBezTo>
                  <a:pt x="256" y="148"/>
                  <a:pt x="257" y="144"/>
                  <a:pt x="257" y="139"/>
                </a:cubicBezTo>
                <a:cubicBezTo>
                  <a:pt x="257" y="135"/>
                  <a:pt x="256" y="130"/>
                  <a:pt x="256" y="126"/>
                </a:cubicBezTo>
                <a:cubicBezTo>
                  <a:pt x="260" y="125"/>
                  <a:pt x="265" y="124"/>
                  <a:pt x="269" y="123"/>
                </a:cubicBezTo>
                <a:cubicBezTo>
                  <a:pt x="270" y="123"/>
                  <a:pt x="270" y="123"/>
                  <a:pt x="271" y="123"/>
                </a:cubicBezTo>
                <a:close/>
                <a:moveTo>
                  <a:pt x="205" y="180"/>
                </a:moveTo>
                <a:cubicBezTo>
                  <a:pt x="191" y="202"/>
                  <a:pt x="166" y="217"/>
                  <a:pt x="139" y="217"/>
                </a:cubicBezTo>
                <a:cubicBezTo>
                  <a:pt x="116" y="218"/>
                  <a:pt x="95" y="208"/>
                  <a:pt x="80" y="192"/>
                </a:cubicBezTo>
                <a:cubicBezTo>
                  <a:pt x="72" y="183"/>
                  <a:pt x="66" y="172"/>
                  <a:pt x="63" y="161"/>
                </a:cubicBezTo>
                <a:cubicBezTo>
                  <a:pt x="61" y="156"/>
                  <a:pt x="60" y="150"/>
                  <a:pt x="60" y="145"/>
                </a:cubicBezTo>
                <a:cubicBezTo>
                  <a:pt x="60" y="145"/>
                  <a:pt x="60" y="145"/>
                  <a:pt x="60" y="145"/>
                </a:cubicBezTo>
                <a:cubicBezTo>
                  <a:pt x="60" y="143"/>
                  <a:pt x="60" y="141"/>
                  <a:pt x="60" y="140"/>
                </a:cubicBezTo>
                <a:cubicBezTo>
                  <a:pt x="60" y="132"/>
                  <a:pt x="61" y="125"/>
                  <a:pt x="63" y="118"/>
                </a:cubicBezTo>
                <a:cubicBezTo>
                  <a:pt x="72" y="86"/>
                  <a:pt x="102" y="62"/>
                  <a:pt x="137" y="62"/>
                </a:cubicBezTo>
                <a:cubicBezTo>
                  <a:pt x="143" y="62"/>
                  <a:pt x="150" y="62"/>
                  <a:pt x="155" y="64"/>
                </a:cubicBezTo>
                <a:cubicBezTo>
                  <a:pt x="190" y="72"/>
                  <a:pt x="216" y="102"/>
                  <a:pt x="216" y="139"/>
                </a:cubicBezTo>
                <a:cubicBezTo>
                  <a:pt x="216" y="154"/>
                  <a:pt x="212" y="168"/>
                  <a:pt x="205" y="180"/>
                </a:cubicBezTo>
                <a:close/>
              </a:path>
            </a:pathLst>
          </a:custGeom>
          <a:solidFill>
            <a:srgbClr val="5F5B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14" name="Freeform 123">
            <a:extLst>
              <a:ext uri="{FF2B5EF4-FFF2-40B4-BE49-F238E27FC236}">
                <a16:creationId xmlns:a16="http://schemas.microsoft.com/office/drawing/2014/main" id="{DC6AF907-DA6F-48A0-B47D-4D204CA5C345}"/>
              </a:ext>
            </a:extLst>
          </p:cNvPr>
          <p:cNvSpPr>
            <a:spLocks noEditPoints="1"/>
          </p:cNvSpPr>
          <p:nvPr/>
        </p:nvSpPr>
        <p:spPr bwMode="auto">
          <a:xfrm>
            <a:off x="947241" y="2687012"/>
            <a:ext cx="359629" cy="364896"/>
          </a:xfrm>
          <a:custGeom>
            <a:avLst/>
            <a:gdLst>
              <a:gd name="T0" fmla="*/ 275 w 275"/>
              <a:gd name="T1" fmla="*/ 114 h 279"/>
              <a:gd name="T2" fmla="*/ 266 w 275"/>
              <a:gd name="T3" fmla="*/ 97 h 279"/>
              <a:gd name="T4" fmla="*/ 243 w 275"/>
              <a:gd name="T5" fmla="*/ 84 h 279"/>
              <a:gd name="T6" fmla="*/ 251 w 275"/>
              <a:gd name="T7" fmla="*/ 65 h 279"/>
              <a:gd name="T8" fmla="*/ 241 w 275"/>
              <a:gd name="T9" fmla="*/ 46 h 279"/>
              <a:gd name="T10" fmla="*/ 222 w 275"/>
              <a:gd name="T11" fmla="*/ 55 h 279"/>
              <a:gd name="T12" fmla="*/ 208 w 275"/>
              <a:gd name="T13" fmla="*/ 24 h 279"/>
              <a:gd name="T14" fmla="*/ 190 w 275"/>
              <a:gd name="T15" fmla="*/ 10 h 279"/>
              <a:gd name="T16" fmla="*/ 176 w 275"/>
              <a:gd name="T17" fmla="*/ 26 h 279"/>
              <a:gd name="T18" fmla="*/ 151 w 275"/>
              <a:gd name="T19" fmla="*/ 5 h 279"/>
              <a:gd name="T20" fmla="*/ 131 w 275"/>
              <a:gd name="T21" fmla="*/ 0 h 279"/>
              <a:gd name="T22" fmla="*/ 124 w 275"/>
              <a:gd name="T23" fmla="*/ 20 h 279"/>
              <a:gd name="T24" fmla="*/ 97 w 275"/>
              <a:gd name="T25" fmla="*/ 26 h 279"/>
              <a:gd name="T26" fmla="*/ 69 w 275"/>
              <a:gd name="T27" fmla="*/ 18 h 279"/>
              <a:gd name="T28" fmla="*/ 74 w 275"/>
              <a:gd name="T29" fmla="*/ 38 h 279"/>
              <a:gd name="T30" fmla="*/ 35 w 275"/>
              <a:gd name="T31" fmla="*/ 46 h 279"/>
              <a:gd name="T32" fmla="*/ 36 w 275"/>
              <a:gd name="T33" fmla="*/ 75 h 279"/>
              <a:gd name="T34" fmla="*/ 25 w 275"/>
              <a:gd name="T35" fmla="*/ 100 h 279"/>
              <a:gd name="T36" fmla="*/ 4 w 275"/>
              <a:gd name="T37" fmla="*/ 100 h 279"/>
              <a:gd name="T38" fmla="*/ 0 w 275"/>
              <a:gd name="T39" fmla="*/ 119 h 279"/>
              <a:gd name="T40" fmla="*/ 19 w 275"/>
              <a:gd name="T41" fmla="*/ 126 h 279"/>
              <a:gd name="T42" fmla="*/ 4 w 275"/>
              <a:gd name="T43" fmla="*/ 156 h 279"/>
              <a:gd name="T44" fmla="*/ 0 w 275"/>
              <a:gd name="T45" fmla="*/ 163 h 279"/>
              <a:gd name="T46" fmla="*/ 15 w 275"/>
              <a:gd name="T47" fmla="*/ 181 h 279"/>
              <a:gd name="T48" fmla="*/ 24 w 275"/>
              <a:gd name="T49" fmla="*/ 213 h 279"/>
              <a:gd name="T50" fmla="*/ 34 w 275"/>
              <a:gd name="T51" fmla="*/ 233 h 279"/>
              <a:gd name="T52" fmla="*/ 53 w 275"/>
              <a:gd name="T53" fmla="*/ 224 h 279"/>
              <a:gd name="T54" fmla="*/ 74 w 275"/>
              <a:gd name="T55" fmla="*/ 241 h 279"/>
              <a:gd name="T56" fmla="*/ 85 w 275"/>
              <a:gd name="T57" fmla="*/ 269 h 279"/>
              <a:gd name="T58" fmla="*/ 98 w 275"/>
              <a:gd name="T59" fmla="*/ 252 h 279"/>
              <a:gd name="T60" fmla="*/ 125 w 275"/>
              <a:gd name="T61" fmla="*/ 274 h 279"/>
              <a:gd name="T62" fmla="*/ 148 w 275"/>
              <a:gd name="T63" fmla="*/ 278 h 279"/>
              <a:gd name="T64" fmla="*/ 151 w 275"/>
              <a:gd name="T65" fmla="*/ 264 h 279"/>
              <a:gd name="T66" fmla="*/ 155 w 275"/>
              <a:gd name="T67" fmla="*/ 257 h 279"/>
              <a:gd name="T68" fmla="*/ 184 w 275"/>
              <a:gd name="T69" fmla="*/ 266 h 279"/>
              <a:gd name="T70" fmla="*/ 198 w 275"/>
              <a:gd name="T71" fmla="*/ 265 h 279"/>
              <a:gd name="T72" fmla="*/ 206 w 275"/>
              <a:gd name="T73" fmla="*/ 251 h 279"/>
              <a:gd name="T74" fmla="*/ 217 w 275"/>
              <a:gd name="T75" fmla="*/ 228 h 279"/>
              <a:gd name="T76" fmla="*/ 235 w 275"/>
              <a:gd name="T77" fmla="*/ 233 h 279"/>
              <a:gd name="T78" fmla="*/ 252 w 275"/>
              <a:gd name="T79" fmla="*/ 219 h 279"/>
              <a:gd name="T80" fmla="*/ 251 w 275"/>
              <a:gd name="T81" fmla="*/ 213 h 279"/>
              <a:gd name="T82" fmla="*/ 238 w 275"/>
              <a:gd name="T83" fmla="*/ 203 h 279"/>
              <a:gd name="T84" fmla="*/ 250 w 275"/>
              <a:gd name="T85" fmla="*/ 179 h 279"/>
              <a:gd name="T86" fmla="*/ 271 w 275"/>
              <a:gd name="T87" fmla="*/ 179 h 279"/>
              <a:gd name="T88" fmla="*/ 275 w 275"/>
              <a:gd name="T89" fmla="*/ 159 h 279"/>
              <a:gd name="T90" fmla="*/ 256 w 275"/>
              <a:gd name="T91" fmla="*/ 153 h 279"/>
              <a:gd name="T92" fmla="*/ 271 w 275"/>
              <a:gd name="T93" fmla="*/ 122 h 279"/>
              <a:gd name="T94" fmla="*/ 137 w 275"/>
              <a:gd name="T95" fmla="*/ 61 h 279"/>
              <a:gd name="T96" fmla="*/ 199 w 275"/>
              <a:gd name="T97" fmla="*/ 188 h 279"/>
              <a:gd name="T98" fmla="*/ 163 w 275"/>
              <a:gd name="T99" fmla="*/ 213 h 279"/>
              <a:gd name="T100" fmla="*/ 131 w 275"/>
              <a:gd name="T101" fmla="*/ 21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5" h="279">
                <a:moveTo>
                  <a:pt x="275" y="119"/>
                </a:moveTo>
                <a:cubicBezTo>
                  <a:pt x="275" y="116"/>
                  <a:pt x="275" y="116"/>
                  <a:pt x="275" y="116"/>
                </a:cubicBezTo>
                <a:cubicBezTo>
                  <a:pt x="275" y="116"/>
                  <a:pt x="275" y="115"/>
                  <a:pt x="275" y="114"/>
                </a:cubicBezTo>
                <a:cubicBezTo>
                  <a:pt x="274" y="111"/>
                  <a:pt x="273" y="108"/>
                  <a:pt x="273" y="105"/>
                </a:cubicBezTo>
                <a:cubicBezTo>
                  <a:pt x="272" y="103"/>
                  <a:pt x="272" y="102"/>
                  <a:pt x="271" y="100"/>
                </a:cubicBezTo>
                <a:cubicBezTo>
                  <a:pt x="271" y="97"/>
                  <a:pt x="269" y="96"/>
                  <a:pt x="266" y="97"/>
                </a:cubicBezTo>
                <a:cubicBezTo>
                  <a:pt x="261" y="98"/>
                  <a:pt x="256" y="99"/>
                  <a:pt x="252" y="100"/>
                </a:cubicBezTo>
                <a:cubicBezTo>
                  <a:pt x="250" y="100"/>
                  <a:pt x="250" y="100"/>
                  <a:pt x="250" y="99"/>
                </a:cubicBezTo>
                <a:cubicBezTo>
                  <a:pt x="248" y="94"/>
                  <a:pt x="245" y="89"/>
                  <a:pt x="243" y="84"/>
                </a:cubicBezTo>
                <a:cubicBezTo>
                  <a:pt x="242" y="81"/>
                  <a:pt x="240" y="79"/>
                  <a:pt x="238" y="76"/>
                </a:cubicBezTo>
                <a:cubicBezTo>
                  <a:pt x="239" y="75"/>
                  <a:pt x="239" y="75"/>
                  <a:pt x="240" y="75"/>
                </a:cubicBezTo>
                <a:cubicBezTo>
                  <a:pt x="243" y="72"/>
                  <a:pt x="247" y="69"/>
                  <a:pt x="251" y="65"/>
                </a:cubicBezTo>
                <a:cubicBezTo>
                  <a:pt x="253" y="64"/>
                  <a:pt x="254" y="62"/>
                  <a:pt x="252" y="60"/>
                </a:cubicBezTo>
                <a:cubicBezTo>
                  <a:pt x="251" y="58"/>
                  <a:pt x="250" y="57"/>
                  <a:pt x="249" y="55"/>
                </a:cubicBezTo>
                <a:cubicBezTo>
                  <a:pt x="246" y="52"/>
                  <a:pt x="243" y="49"/>
                  <a:pt x="241" y="46"/>
                </a:cubicBezTo>
                <a:cubicBezTo>
                  <a:pt x="239" y="44"/>
                  <a:pt x="237" y="44"/>
                  <a:pt x="235" y="45"/>
                </a:cubicBezTo>
                <a:cubicBezTo>
                  <a:pt x="232" y="48"/>
                  <a:pt x="228" y="50"/>
                  <a:pt x="225" y="53"/>
                </a:cubicBezTo>
                <a:cubicBezTo>
                  <a:pt x="224" y="54"/>
                  <a:pt x="223" y="54"/>
                  <a:pt x="222" y="55"/>
                </a:cubicBezTo>
                <a:cubicBezTo>
                  <a:pt x="215" y="49"/>
                  <a:pt x="209" y="43"/>
                  <a:pt x="201" y="38"/>
                </a:cubicBezTo>
                <a:cubicBezTo>
                  <a:pt x="201" y="38"/>
                  <a:pt x="201" y="38"/>
                  <a:pt x="201" y="37"/>
                </a:cubicBezTo>
                <a:cubicBezTo>
                  <a:pt x="204" y="33"/>
                  <a:pt x="206" y="28"/>
                  <a:pt x="208" y="24"/>
                </a:cubicBezTo>
                <a:cubicBezTo>
                  <a:pt x="209" y="21"/>
                  <a:pt x="208" y="19"/>
                  <a:pt x="206" y="18"/>
                </a:cubicBezTo>
                <a:cubicBezTo>
                  <a:pt x="203" y="16"/>
                  <a:pt x="200" y="15"/>
                  <a:pt x="197" y="13"/>
                </a:cubicBezTo>
                <a:cubicBezTo>
                  <a:pt x="195" y="12"/>
                  <a:pt x="193" y="11"/>
                  <a:pt x="190" y="10"/>
                </a:cubicBezTo>
                <a:cubicBezTo>
                  <a:pt x="187" y="9"/>
                  <a:pt x="186" y="10"/>
                  <a:pt x="184" y="13"/>
                </a:cubicBezTo>
                <a:cubicBezTo>
                  <a:pt x="182" y="17"/>
                  <a:pt x="180" y="21"/>
                  <a:pt x="178" y="26"/>
                </a:cubicBezTo>
                <a:cubicBezTo>
                  <a:pt x="177" y="27"/>
                  <a:pt x="177" y="27"/>
                  <a:pt x="176" y="26"/>
                </a:cubicBezTo>
                <a:cubicBezTo>
                  <a:pt x="168" y="24"/>
                  <a:pt x="160" y="22"/>
                  <a:pt x="152" y="21"/>
                </a:cubicBezTo>
                <a:cubicBezTo>
                  <a:pt x="151" y="21"/>
                  <a:pt x="151" y="21"/>
                  <a:pt x="151" y="20"/>
                </a:cubicBezTo>
                <a:cubicBezTo>
                  <a:pt x="151" y="15"/>
                  <a:pt x="151" y="10"/>
                  <a:pt x="151" y="5"/>
                </a:cubicBezTo>
                <a:cubicBezTo>
                  <a:pt x="151" y="2"/>
                  <a:pt x="149" y="1"/>
                  <a:pt x="147" y="0"/>
                </a:cubicBezTo>
                <a:cubicBezTo>
                  <a:pt x="146" y="0"/>
                  <a:pt x="145" y="0"/>
                  <a:pt x="144" y="0"/>
                </a:cubicBezTo>
                <a:cubicBezTo>
                  <a:pt x="131" y="0"/>
                  <a:pt x="131" y="0"/>
                  <a:pt x="131" y="0"/>
                </a:cubicBezTo>
                <a:cubicBezTo>
                  <a:pt x="131" y="0"/>
                  <a:pt x="130" y="0"/>
                  <a:pt x="129" y="0"/>
                </a:cubicBezTo>
                <a:cubicBezTo>
                  <a:pt x="126" y="0"/>
                  <a:pt x="125" y="2"/>
                  <a:pt x="125" y="5"/>
                </a:cubicBezTo>
                <a:cubicBezTo>
                  <a:pt x="125" y="10"/>
                  <a:pt x="125" y="15"/>
                  <a:pt x="124" y="20"/>
                </a:cubicBezTo>
                <a:cubicBezTo>
                  <a:pt x="124" y="21"/>
                  <a:pt x="124" y="21"/>
                  <a:pt x="123" y="21"/>
                </a:cubicBezTo>
                <a:cubicBezTo>
                  <a:pt x="115" y="22"/>
                  <a:pt x="107" y="24"/>
                  <a:pt x="99" y="27"/>
                </a:cubicBezTo>
                <a:cubicBezTo>
                  <a:pt x="98" y="27"/>
                  <a:pt x="98" y="27"/>
                  <a:pt x="97" y="26"/>
                </a:cubicBezTo>
                <a:cubicBezTo>
                  <a:pt x="95" y="21"/>
                  <a:pt x="93" y="17"/>
                  <a:pt x="91" y="13"/>
                </a:cubicBezTo>
                <a:cubicBezTo>
                  <a:pt x="90" y="10"/>
                  <a:pt x="87" y="9"/>
                  <a:pt x="85" y="10"/>
                </a:cubicBezTo>
                <a:cubicBezTo>
                  <a:pt x="80" y="13"/>
                  <a:pt x="74" y="15"/>
                  <a:pt x="69" y="18"/>
                </a:cubicBezTo>
                <a:cubicBezTo>
                  <a:pt x="67" y="19"/>
                  <a:pt x="66" y="21"/>
                  <a:pt x="67" y="24"/>
                </a:cubicBezTo>
                <a:cubicBezTo>
                  <a:pt x="69" y="28"/>
                  <a:pt x="71" y="31"/>
                  <a:pt x="73" y="35"/>
                </a:cubicBezTo>
                <a:cubicBezTo>
                  <a:pt x="73" y="36"/>
                  <a:pt x="74" y="37"/>
                  <a:pt x="74" y="38"/>
                </a:cubicBezTo>
                <a:cubicBezTo>
                  <a:pt x="67" y="43"/>
                  <a:pt x="60" y="49"/>
                  <a:pt x="53" y="55"/>
                </a:cubicBezTo>
                <a:cubicBezTo>
                  <a:pt x="49" y="52"/>
                  <a:pt x="45" y="49"/>
                  <a:pt x="40" y="45"/>
                </a:cubicBezTo>
                <a:cubicBezTo>
                  <a:pt x="38" y="44"/>
                  <a:pt x="36" y="44"/>
                  <a:pt x="35" y="46"/>
                </a:cubicBezTo>
                <a:cubicBezTo>
                  <a:pt x="31" y="50"/>
                  <a:pt x="27" y="55"/>
                  <a:pt x="23" y="60"/>
                </a:cubicBezTo>
                <a:cubicBezTo>
                  <a:pt x="22" y="62"/>
                  <a:pt x="22" y="64"/>
                  <a:pt x="24" y="65"/>
                </a:cubicBezTo>
                <a:cubicBezTo>
                  <a:pt x="28" y="69"/>
                  <a:pt x="32" y="72"/>
                  <a:pt x="36" y="75"/>
                </a:cubicBezTo>
                <a:cubicBezTo>
                  <a:pt x="36" y="75"/>
                  <a:pt x="36" y="75"/>
                  <a:pt x="37" y="76"/>
                </a:cubicBezTo>
                <a:cubicBezTo>
                  <a:pt x="35" y="80"/>
                  <a:pt x="32" y="84"/>
                  <a:pt x="30" y="88"/>
                </a:cubicBezTo>
                <a:cubicBezTo>
                  <a:pt x="28" y="92"/>
                  <a:pt x="27" y="96"/>
                  <a:pt x="25" y="100"/>
                </a:cubicBezTo>
                <a:cubicBezTo>
                  <a:pt x="25" y="100"/>
                  <a:pt x="24" y="100"/>
                  <a:pt x="24" y="100"/>
                </a:cubicBezTo>
                <a:cubicBezTo>
                  <a:pt x="19" y="99"/>
                  <a:pt x="14" y="98"/>
                  <a:pt x="9" y="97"/>
                </a:cubicBezTo>
                <a:cubicBezTo>
                  <a:pt x="7" y="96"/>
                  <a:pt x="5" y="97"/>
                  <a:pt x="4" y="100"/>
                </a:cubicBezTo>
                <a:cubicBezTo>
                  <a:pt x="3" y="102"/>
                  <a:pt x="3" y="104"/>
                  <a:pt x="2" y="106"/>
                </a:cubicBezTo>
                <a:cubicBezTo>
                  <a:pt x="1" y="110"/>
                  <a:pt x="1" y="113"/>
                  <a:pt x="0" y="117"/>
                </a:cubicBezTo>
                <a:cubicBezTo>
                  <a:pt x="0" y="119"/>
                  <a:pt x="0" y="119"/>
                  <a:pt x="0" y="119"/>
                </a:cubicBezTo>
                <a:cubicBezTo>
                  <a:pt x="1" y="121"/>
                  <a:pt x="2" y="122"/>
                  <a:pt x="4" y="122"/>
                </a:cubicBezTo>
                <a:cubicBezTo>
                  <a:pt x="7" y="123"/>
                  <a:pt x="10" y="124"/>
                  <a:pt x="12" y="124"/>
                </a:cubicBezTo>
                <a:cubicBezTo>
                  <a:pt x="15" y="125"/>
                  <a:pt x="17" y="125"/>
                  <a:pt x="19" y="126"/>
                </a:cubicBezTo>
                <a:cubicBezTo>
                  <a:pt x="19" y="153"/>
                  <a:pt x="19" y="153"/>
                  <a:pt x="19" y="153"/>
                </a:cubicBezTo>
                <a:cubicBezTo>
                  <a:pt x="19" y="153"/>
                  <a:pt x="18" y="153"/>
                  <a:pt x="18" y="153"/>
                </a:cubicBezTo>
                <a:cubicBezTo>
                  <a:pt x="13" y="154"/>
                  <a:pt x="9" y="155"/>
                  <a:pt x="4" y="156"/>
                </a:cubicBezTo>
                <a:cubicBezTo>
                  <a:pt x="2" y="157"/>
                  <a:pt x="1" y="158"/>
                  <a:pt x="0" y="160"/>
                </a:cubicBezTo>
                <a:cubicBezTo>
                  <a:pt x="0" y="162"/>
                  <a:pt x="0" y="162"/>
                  <a:pt x="0" y="162"/>
                </a:cubicBezTo>
                <a:cubicBezTo>
                  <a:pt x="0" y="163"/>
                  <a:pt x="0" y="163"/>
                  <a:pt x="0" y="163"/>
                </a:cubicBezTo>
                <a:cubicBezTo>
                  <a:pt x="1" y="168"/>
                  <a:pt x="3" y="173"/>
                  <a:pt x="4" y="179"/>
                </a:cubicBezTo>
                <a:cubicBezTo>
                  <a:pt x="5" y="182"/>
                  <a:pt x="6" y="183"/>
                  <a:pt x="10" y="182"/>
                </a:cubicBezTo>
                <a:cubicBezTo>
                  <a:pt x="11" y="182"/>
                  <a:pt x="13" y="181"/>
                  <a:pt x="15" y="181"/>
                </a:cubicBezTo>
                <a:cubicBezTo>
                  <a:pt x="18" y="180"/>
                  <a:pt x="22" y="179"/>
                  <a:pt x="25" y="179"/>
                </a:cubicBezTo>
                <a:cubicBezTo>
                  <a:pt x="28" y="187"/>
                  <a:pt x="32" y="195"/>
                  <a:pt x="37" y="203"/>
                </a:cubicBezTo>
                <a:cubicBezTo>
                  <a:pt x="33" y="206"/>
                  <a:pt x="28" y="210"/>
                  <a:pt x="24" y="213"/>
                </a:cubicBezTo>
                <a:cubicBezTo>
                  <a:pt x="22" y="215"/>
                  <a:pt x="22" y="217"/>
                  <a:pt x="23" y="219"/>
                </a:cubicBezTo>
                <a:cubicBezTo>
                  <a:pt x="24" y="220"/>
                  <a:pt x="24" y="221"/>
                  <a:pt x="25" y="222"/>
                </a:cubicBezTo>
                <a:cubicBezTo>
                  <a:pt x="28" y="225"/>
                  <a:pt x="31" y="229"/>
                  <a:pt x="34" y="233"/>
                </a:cubicBezTo>
                <a:cubicBezTo>
                  <a:pt x="36" y="235"/>
                  <a:pt x="38" y="235"/>
                  <a:pt x="41" y="233"/>
                </a:cubicBezTo>
                <a:cubicBezTo>
                  <a:pt x="42" y="232"/>
                  <a:pt x="44" y="231"/>
                  <a:pt x="45" y="230"/>
                </a:cubicBezTo>
                <a:cubicBezTo>
                  <a:pt x="48" y="228"/>
                  <a:pt x="51" y="226"/>
                  <a:pt x="53" y="224"/>
                </a:cubicBezTo>
                <a:cubicBezTo>
                  <a:pt x="57" y="227"/>
                  <a:pt x="60" y="230"/>
                  <a:pt x="63" y="232"/>
                </a:cubicBezTo>
                <a:cubicBezTo>
                  <a:pt x="67" y="235"/>
                  <a:pt x="71" y="238"/>
                  <a:pt x="74" y="240"/>
                </a:cubicBezTo>
                <a:cubicBezTo>
                  <a:pt x="74" y="241"/>
                  <a:pt x="74" y="241"/>
                  <a:pt x="74" y="241"/>
                </a:cubicBezTo>
                <a:cubicBezTo>
                  <a:pt x="72" y="246"/>
                  <a:pt x="70" y="250"/>
                  <a:pt x="67" y="255"/>
                </a:cubicBezTo>
                <a:cubicBezTo>
                  <a:pt x="66" y="257"/>
                  <a:pt x="67" y="260"/>
                  <a:pt x="69" y="261"/>
                </a:cubicBezTo>
                <a:cubicBezTo>
                  <a:pt x="74" y="263"/>
                  <a:pt x="80" y="266"/>
                  <a:pt x="85" y="269"/>
                </a:cubicBezTo>
                <a:cubicBezTo>
                  <a:pt x="88" y="270"/>
                  <a:pt x="90" y="269"/>
                  <a:pt x="91" y="266"/>
                </a:cubicBezTo>
                <a:cubicBezTo>
                  <a:pt x="92" y="264"/>
                  <a:pt x="94" y="261"/>
                  <a:pt x="95" y="258"/>
                </a:cubicBezTo>
                <a:cubicBezTo>
                  <a:pt x="96" y="256"/>
                  <a:pt x="97" y="254"/>
                  <a:pt x="98" y="252"/>
                </a:cubicBezTo>
                <a:cubicBezTo>
                  <a:pt x="106" y="255"/>
                  <a:pt x="114" y="256"/>
                  <a:pt x="123" y="258"/>
                </a:cubicBezTo>
                <a:cubicBezTo>
                  <a:pt x="123" y="258"/>
                  <a:pt x="124" y="258"/>
                  <a:pt x="125" y="258"/>
                </a:cubicBezTo>
                <a:cubicBezTo>
                  <a:pt x="125" y="274"/>
                  <a:pt x="125" y="274"/>
                  <a:pt x="125" y="274"/>
                </a:cubicBezTo>
                <a:cubicBezTo>
                  <a:pt x="125" y="277"/>
                  <a:pt x="126" y="278"/>
                  <a:pt x="129" y="278"/>
                </a:cubicBezTo>
                <a:cubicBezTo>
                  <a:pt x="135" y="279"/>
                  <a:pt x="141" y="279"/>
                  <a:pt x="147" y="278"/>
                </a:cubicBezTo>
                <a:cubicBezTo>
                  <a:pt x="147" y="278"/>
                  <a:pt x="148" y="278"/>
                  <a:pt x="148" y="278"/>
                </a:cubicBezTo>
                <a:cubicBezTo>
                  <a:pt x="150" y="278"/>
                  <a:pt x="150" y="276"/>
                  <a:pt x="151" y="275"/>
                </a:cubicBezTo>
                <a:cubicBezTo>
                  <a:pt x="151" y="274"/>
                  <a:pt x="151" y="274"/>
                  <a:pt x="151" y="274"/>
                </a:cubicBezTo>
                <a:cubicBezTo>
                  <a:pt x="151" y="271"/>
                  <a:pt x="151" y="268"/>
                  <a:pt x="151" y="264"/>
                </a:cubicBezTo>
                <a:cubicBezTo>
                  <a:pt x="151" y="263"/>
                  <a:pt x="151" y="261"/>
                  <a:pt x="151" y="259"/>
                </a:cubicBezTo>
                <a:cubicBezTo>
                  <a:pt x="151" y="259"/>
                  <a:pt x="151" y="258"/>
                  <a:pt x="151" y="258"/>
                </a:cubicBezTo>
                <a:cubicBezTo>
                  <a:pt x="152" y="258"/>
                  <a:pt x="154" y="257"/>
                  <a:pt x="155" y="257"/>
                </a:cubicBezTo>
                <a:cubicBezTo>
                  <a:pt x="163" y="256"/>
                  <a:pt x="170" y="254"/>
                  <a:pt x="177" y="252"/>
                </a:cubicBezTo>
                <a:cubicBezTo>
                  <a:pt x="177" y="252"/>
                  <a:pt x="177" y="252"/>
                  <a:pt x="178" y="253"/>
                </a:cubicBezTo>
                <a:cubicBezTo>
                  <a:pt x="180" y="257"/>
                  <a:pt x="182" y="262"/>
                  <a:pt x="184" y="266"/>
                </a:cubicBezTo>
                <a:cubicBezTo>
                  <a:pt x="185" y="268"/>
                  <a:pt x="187" y="269"/>
                  <a:pt x="189" y="269"/>
                </a:cubicBezTo>
                <a:cubicBezTo>
                  <a:pt x="189" y="269"/>
                  <a:pt x="190" y="269"/>
                  <a:pt x="190" y="268"/>
                </a:cubicBezTo>
                <a:cubicBezTo>
                  <a:pt x="193" y="267"/>
                  <a:pt x="196" y="266"/>
                  <a:pt x="198" y="265"/>
                </a:cubicBezTo>
                <a:cubicBezTo>
                  <a:pt x="201" y="264"/>
                  <a:pt x="203" y="262"/>
                  <a:pt x="206" y="261"/>
                </a:cubicBezTo>
                <a:cubicBezTo>
                  <a:pt x="208" y="259"/>
                  <a:pt x="209" y="257"/>
                  <a:pt x="208" y="255"/>
                </a:cubicBezTo>
                <a:cubicBezTo>
                  <a:pt x="207" y="254"/>
                  <a:pt x="207" y="253"/>
                  <a:pt x="206" y="251"/>
                </a:cubicBezTo>
                <a:cubicBezTo>
                  <a:pt x="204" y="248"/>
                  <a:pt x="203" y="244"/>
                  <a:pt x="201" y="240"/>
                </a:cubicBezTo>
                <a:cubicBezTo>
                  <a:pt x="205" y="238"/>
                  <a:pt x="208" y="235"/>
                  <a:pt x="212" y="232"/>
                </a:cubicBezTo>
                <a:cubicBezTo>
                  <a:pt x="214" y="231"/>
                  <a:pt x="215" y="230"/>
                  <a:pt x="217" y="228"/>
                </a:cubicBezTo>
                <a:cubicBezTo>
                  <a:pt x="218" y="227"/>
                  <a:pt x="220" y="225"/>
                  <a:pt x="222" y="224"/>
                </a:cubicBezTo>
                <a:cubicBezTo>
                  <a:pt x="222" y="224"/>
                  <a:pt x="223" y="224"/>
                  <a:pt x="223" y="224"/>
                </a:cubicBezTo>
                <a:cubicBezTo>
                  <a:pt x="227" y="227"/>
                  <a:pt x="231" y="230"/>
                  <a:pt x="235" y="233"/>
                </a:cubicBezTo>
                <a:cubicBezTo>
                  <a:pt x="237" y="235"/>
                  <a:pt x="239" y="235"/>
                  <a:pt x="241" y="233"/>
                </a:cubicBezTo>
                <a:cubicBezTo>
                  <a:pt x="241" y="232"/>
                  <a:pt x="242" y="232"/>
                  <a:pt x="242" y="231"/>
                </a:cubicBezTo>
                <a:cubicBezTo>
                  <a:pt x="246" y="227"/>
                  <a:pt x="249" y="223"/>
                  <a:pt x="252" y="219"/>
                </a:cubicBezTo>
                <a:cubicBezTo>
                  <a:pt x="253" y="217"/>
                  <a:pt x="253" y="216"/>
                  <a:pt x="252" y="214"/>
                </a:cubicBezTo>
                <a:cubicBezTo>
                  <a:pt x="251" y="213"/>
                  <a:pt x="251" y="213"/>
                  <a:pt x="251" y="213"/>
                </a:cubicBezTo>
                <a:cubicBezTo>
                  <a:pt x="251" y="213"/>
                  <a:pt x="251" y="213"/>
                  <a:pt x="251" y="213"/>
                </a:cubicBezTo>
                <a:cubicBezTo>
                  <a:pt x="249" y="212"/>
                  <a:pt x="247" y="210"/>
                  <a:pt x="245" y="209"/>
                </a:cubicBezTo>
                <a:cubicBezTo>
                  <a:pt x="243" y="207"/>
                  <a:pt x="241" y="205"/>
                  <a:pt x="239" y="204"/>
                </a:cubicBezTo>
                <a:cubicBezTo>
                  <a:pt x="239" y="203"/>
                  <a:pt x="239" y="203"/>
                  <a:pt x="238" y="203"/>
                </a:cubicBezTo>
                <a:cubicBezTo>
                  <a:pt x="240" y="201"/>
                  <a:pt x="241" y="199"/>
                  <a:pt x="242" y="197"/>
                </a:cubicBezTo>
                <a:cubicBezTo>
                  <a:pt x="242" y="197"/>
                  <a:pt x="243" y="196"/>
                  <a:pt x="243" y="195"/>
                </a:cubicBezTo>
                <a:cubicBezTo>
                  <a:pt x="246" y="189"/>
                  <a:pt x="248" y="184"/>
                  <a:pt x="250" y="179"/>
                </a:cubicBezTo>
                <a:cubicBezTo>
                  <a:pt x="254" y="180"/>
                  <a:pt x="259" y="180"/>
                  <a:pt x="263" y="181"/>
                </a:cubicBezTo>
                <a:cubicBezTo>
                  <a:pt x="264" y="182"/>
                  <a:pt x="265" y="182"/>
                  <a:pt x="266" y="182"/>
                </a:cubicBezTo>
                <a:cubicBezTo>
                  <a:pt x="269" y="183"/>
                  <a:pt x="271" y="182"/>
                  <a:pt x="271" y="179"/>
                </a:cubicBezTo>
                <a:cubicBezTo>
                  <a:pt x="272" y="177"/>
                  <a:pt x="272" y="175"/>
                  <a:pt x="273" y="173"/>
                </a:cubicBezTo>
                <a:cubicBezTo>
                  <a:pt x="274" y="170"/>
                  <a:pt x="275" y="166"/>
                  <a:pt x="275" y="162"/>
                </a:cubicBezTo>
                <a:cubicBezTo>
                  <a:pt x="275" y="159"/>
                  <a:pt x="275" y="159"/>
                  <a:pt x="275" y="159"/>
                </a:cubicBezTo>
                <a:cubicBezTo>
                  <a:pt x="274" y="158"/>
                  <a:pt x="273" y="157"/>
                  <a:pt x="271" y="156"/>
                </a:cubicBezTo>
                <a:cubicBezTo>
                  <a:pt x="268" y="156"/>
                  <a:pt x="265" y="155"/>
                  <a:pt x="262" y="154"/>
                </a:cubicBezTo>
                <a:cubicBezTo>
                  <a:pt x="260" y="154"/>
                  <a:pt x="258" y="153"/>
                  <a:pt x="256" y="153"/>
                </a:cubicBezTo>
                <a:cubicBezTo>
                  <a:pt x="256" y="148"/>
                  <a:pt x="257" y="144"/>
                  <a:pt x="257" y="139"/>
                </a:cubicBezTo>
                <a:cubicBezTo>
                  <a:pt x="257" y="135"/>
                  <a:pt x="256" y="130"/>
                  <a:pt x="256" y="126"/>
                </a:cubicBezTo>
                <a:cubicBezTo>
                  <a:pt x="261" y="125"/>
                  <a:pt x="266" y="123"/>
                  <a:pt x="271" y="122"/>
                </a:cubicBezTo>
                <a:cubicBezTo>
                  <a:pt x="273" y="122"/>
                  <a:pt x="275" y="121"/>
                  <a:pt x="275" y="119"/>
                </a:cubicBezTo>
                <a:close/>
                <a:moveTo>
                  <a:pt x="60" y="139"/>
                </a:moveTo>
                <a:cubicBezTo>
                  <a:pt x="60" y="96"/>
                  <a:pt x="94" y="62"/>
                  <a:pt x="137" y="61"/>
                </a:cubicBezTo>
                <a:cubicBezTo>
                  <a:pt x="180" y="61"/>
                  <a:pt x="216" y="96"/>
                  <a:pt x="216" y="139"/>
                </a:cubicBezTo>
                <a:cubicBezTo>
                  <a:pt x="216" y="143"/>
                  <a:pt x="215" y="147"/>
                  <a:pt x="215" y="150"/>
                </a:cubicBezTo>
                <a:cubicBezTo>
                  <a:pt x="213" y="164"/>
                  <a:pt x="207" y="177"/>
                  <a:pt x="199" y="188"/>
                </a:cubicBezTo>
                <a:cubicBezTo>
                  <a:pt x="198" y="189"/>
                  <a:pt x="198" y="189"/>
                  <a:pt x="198" y="189"/>
                </a:cubicBezTo>
                <a:cubicBezTo>
                  <a:pt x="197" y="190"/>
                  <a:pt x="196" y="191"/>
                  <a:pt x="194" y="193"/>
                </a:cubicBezTo>
                <a:cubicBezTo>
                  <a:pt x="186" y="202"/>
                  <a:pt x="175" y="209"/>
                  <a:pt x="163" y="213"/>
                </a:cubicBezTo>
                <a:cubicBezTo>
                  <a:pt x="161" y="214"/>
                  <a:pt x="159" y="214"/>
                  <a:pt x="157" y="215"/>
                </a:cubicBezTo>
                <a:cubicBezTo>
                  <a:pt x="152" y="216"/>
                  <a:pt x="145" y="217"/>
                  <a:pt x="139" y="217"/>
                </a:cubicBezTo>
                <a:cubicBezTo>
                  <a:pt x="136" y="217"/>
                  <a:pt x="134" y="217"/>
                  <a:pt x="131" y="217"/>
                </a:cubicBezTo>
                <a:cubicBezTo>
                  <a:pt x="91" y="214"/>
                  <a:pt x="60" y="181"/>
                  <a:pt x="60" y="139"/>
                </a:cubicBezTo>
                <a:close/>
              </a:path>
            </a:pathLst>
          </a:custGeom>
          <a:solidFill>
            <a:srgbClr val="5F5B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15" name="Freeform 124">
            <a:extLst>
              <a:ext uri="{FF2B5EF4-FFF2-40B4-BE49-F238E27FC236}">
                <a16:creationId xmlns:a16="http://schemas.microsoft.com/office/drawing/2014/main" id="{283E1BB9-6AD7-4BE1-8DF2-D821AF0BC6AF}"/>
              </a:ext>
            </a:extLst>
          </p:cNvPr>
          <p:cNvSpPr>
            <a:spLocks noEditPoints="1"/>
          </p:cNvSpPr>
          <p:nvPr/>
        </p:nvSpPr>
        <p:spPr bwMode="auto">
          <a:xfrm>
            <a:off x="1366309" y="3087270"/>
            <a:ext cx="269346" cy="272355"/>
          </a:xfrm>
          <a:custGeom>
            <a:avLst/>
            <a:gdLst>
              <a:gd name="T0" fmla="*/ 92 w 206"/>
              <a:gd name="T1" fmla="*/ 161 h 208"/>
              <a:gd name="T2" fmla="*/ 92 w 206"/>
              <a:gd name="T3" fmla="*/ 161 h 208"/>
              <a:gd name="T4" fmla="*/ 92 w 206"/>
              <a:gd name="T5" fmla="*/ 161 h 208"/>
              <a:gd name="T6" fmla="*/ 92 w 206"/>
              <a:gd name="T7" fmla="*/ 161 h 208"/>
              <a:gd name="T8" fmla="*/ 205 w 206"/>
              <a:gd name="T9" fmla="*/ 85 h 208"/>
              <a:gd name="T10" fmla="*/ 188 w 206"/>
              <a:gd name="T11" fmla="*/ 75 h 208"/>
              <a:gd name="T12" fmla="*/ 179 w 206"/>
              <a:gd name="T13" fmla="*/ 56 h 208"/>
              <a:gd name="T14" fmla="*/ 180 w 206"/>
              <a:gd name="T15" fmla="*/ 34 h 208"/>
              <a:gd name="T16" fmla="*/ 166 w 206"/>
              <a:gd name="T17" fmla="*/ 41 h 208"/>
              <a:gd name="T18" fmla="*/ 154 w 206"/>
              <a:gd name="T19" fmla="*/ 13 h 208"/>
              <a:gd name="T20" fmla="*/ 138 w 206"/>
              <a:gd name="T21" fmla="*/ 9 h 208"/>
              <a:gd name="T22" fmla="*/ 114 w 206"/>
              <a:gd name="T23" fmla="*/ 16 h 208"/>
              <a:gd name="T24" fmla="*/ 113 w 206"/>
              <a:gd name="T25" fmla="*/ 4 h 208"/>
              <a:gd name="T26" fmla="*/ 97 w 206"/>
              <a:gd name="T27" fmla="*/ 0 h 208"/>
              <a:gd name="T28" fmla="*/ 75 w 206"/>
              <a:gd name="T29" fmla="*/ 20 h 208"/>
              <a:gd name="T30" fmla="*/ 52 w 206"/>
              <a:gd name="T31" fmla="*/ 14 h 208"/>
              <a:gd name="T32" fmla="*/ 40 w 206"/>
              <a:gd name="T33" fmla="*/ 41 h 208"/>
              <a:gd name="T34" fmla="*/ 19 w 206"/>
              <a:gd name="T35" fmla="*/ 49 h 208"/>
              <a:gd name="T36" fmla="*/ 19 w 206"/>
              <a:gd name="T37" fmla="*/ 75 h 208"/>
              <a:gd name="T38" fmla="*/ 2 w 206"/>
              <a:gd name="T39" fmla="*/ 79 h 208"/>
              <a:gd name="T40" fmla="*/ 10 w 206"/>
              <a:gd name="T41" fmla="*/ 93 h 208"/>
              <a:gd name="T42" fmla="*/ 14 w 206"/>
              <a:gd name="T43" fmla="*/ 114 h 208"/>
              <a:gd name="T44" fmla="*/ 0 w 206"/>
              <a:gd name="T45" fmla="*/ 121 h 208"/>
              <a:gd name="T46" fmla="*/ 12 w 206"/>
              <a:gd name="T47" fmla="*/ 135 h 208"/>
              <a:gd name="T48" fmla="*/ 18 w 206"/>
              <a:gd name="T49" fmla="*/ 163 h 208"/>
              <a:gd name="T50" fmla="*/ 34 w 206"/>
              <a:gd name="T51" fmla="*/ 172 h 208"/>
              <a:gd name="T52" fmla="*/ 56 w 206"/>
              <a:gd name="T53" fmla="*/ 179 h 208"/>
              <a:gd name="T54" fmla="*/ 51 w 206"/>
              <a:gd name="T55" fmla="*/ 194 h 208"/>
              <a:gd name="T56" fmla="*/ 64 w 206"/>
              <a:gd name="T57" fmla="*/ 200 h 208"/>
              <a:gd name="T58" fmla="*/ 74 w 206"/>
              <a:gd name="T59" fmla="*/ 188 h 208"/>
              <a:gd name="T60" fmla="*/ 97 w 206"/>
              <a:gd name="T61" fmla="*/ 208 h 208"/>
              <a:gd name="T62" fmla="*/ 113 w 206"/>
              <a:gd name="T63" fmla="*/ 204 h 208"/>
              <a:gd name="T64" fmla="*/ 133 w 206"/>
              <a:gd name="T65" fmla="*/ 188 h 208"/>
              <a:gd name="T66" fmla="*/ 143 w 206"/>
              <a:gd name="T67" fmla="*/ 200 h 208"/>
              <a:gd name="T68" fmla="*/ 154 w 206"/>
              <a:gd name="T69" fmla="*/ 195 h 208"/>
              <a:gd name="T70" fmla="*/ 159 w 206"/>
              <a:gd name="T71" fmla="*/ 173 h 208"/>
              <a:gd name="T72" fmla="*/ 180 w 206"/>
              <a:gd name="T73" fmla="*/ 174 h 208"/>
              <a:gd name="T74" fmla="*/ 179 w 206"/>
              <a:gd name="T75" fmla="*/ 152 h 208"/>
              <a:gd name="T76" fmla="*/ 203 w 206"/>
              <a:gd name="T77" fmla="*/ 134 h 208"/>
              <a:gd name="T78" fmla="*/ 203 w 206"/>
              <a:gd name="T79" fmla="*/ 117 h 208"/>
              <a:gd name="T80" fmla="*/ 192 w 206"/>
              <a:gd name="T81" fmla="*/ 104 h 208"/>
              <a:gd name="T82" fmla="*/ 104 w 206"/>
              <a:gd name="T83" fmla="*/ 162 h 208"/>
              <a:gd name="T84" fmla="*/ 45 w 206"/>
              <a:gd name="T85" fmla="*/ 104 h 208"/>
              <a:gd name="T86" fmla="*/ 156 w 206"/>
              <a:gd name="T87" fmla="*/ 129 h 208"/>
              <a:gd name="T88" fmla="*/ 97 w 206"/>
              <a:gd name="T89" fmla="*/ 166 h 208"/>
              <a:gd name="T90" fmla="*/ 97 w 206"/>
              <a:gd name="T91" fmla="*/ 166 h 208"/>
              <a:gd name="T92" fmla="*/ 97 w 206"/>
              <a:gd name="T93" fmla="*/ 166 h 208"/>
              <a:gd name="T94" fmla="*/ 97 w 206"/>
              <a:gd name="T95" fmla="*/ 16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6" h="208">
                <a:moveTo>
                  <a:pt x="92" y="161"/>
                </a:moveTo>
                <a:cubicBezTo>
                  <a:pt x="97" y="166"/>
                  <a:pt x="97" y="166"/>
                  <a:pt x="97" y="166"/>
                </a:cubicBezTo>
                <a:cubicBezTo>
                  <a:pt x="98" y="162"/>
                  <a:pt x="98" y="162"/>
                  <a:pt x="98" y="162"/>
                </a:cubicBezTo>
                <a:cubicBezTo>
                  <a:pt x="96" y="162"/>
                  <a:pt x="94" y="161"/>
                  <a:pt x="92" y="161"/>
                </a:cubicBezTo>
                <a:moveTo>
                  <a:pt x="92" y="161"/>
                </a:moveTo>
                <a:cubicBezTo>
                  <a:pt x="97" y="166"/>
                  <a:pt x="97" y="166"/>
                  <a:pt x="97" y="166"/>
                </a:cubicBezTo>
                <a:cubicBezTo>
                  <a:pt x="98" y="162"/>
                  <a:pt x="98" y="162"/>
                  <a:pt x="98" y="162"/>
                </a:cubicBezTo>
                <a:cubicBezTo>
                  <a:pt x="96" y="162"/>
                  <a:pt x="94" y="161"/>
                  <a:pt x="92" y="161"/>
                </a:cubicBezTo>
                <a:moveTo>
                  <a:pt x="92" y="161"/>
                </a:moveTo>
                <a:cubicBezTo>
                  <a:pt x="97" y="166"/>
                  <a:pt x="97" y="166"/>
                  <a:pt x="97" y="166"/>
                </a:cubicBezTo>
                <a:cubicBezTo>
                  <a:pt x="98" y="162"/>
                  <a:pt x="98" y="162"/>
                  <a:pt x="98" y="162"/>
                </a:cubicBezTo>
                <a:cubicBezTo>
                  <a:pt x="96" y="162"/>
                  <a:pt x="94" y="161"/>
                  <a:pt x="92" y="161"/>
                </a:cubicBezTo>
                <a:moveTo>
                  <a:pt x="92" y="161"/>
                </a:moveTo>
                <a:cubicBezTo>
                  <a:pt x="97" y="166"/>
                  <a:pt x="97" y="166"/>
                  <a:pt x="97" y="166"/>
                </a:cubicBezTo>
                <a:cubicBezTo>
                  <a:pt x="98" y="162"/>
                  <a:pt x="98" y="162"/>
                  <a:pt x="98" y="162"/>
                </a:cubicBezTo>
                <a:cubicBezTo>
                  <a:pt x="96" y="162"/>
                  <a:pt x="94" y="161"/>
                  <a:pt x="92" y="161"/>
                </a:cubicBezTo>
                <a:moveTo>
                  <a:pt x="203" y="91"/>
                </a:moveTo>
                <a:cubicBezTo>
                  <a:pt x="204" y="91"/>
                  <a:pt x="205" y="90"/>
                  <a:pt x="206" y="89"/>
                </a:cubicBezTo>
                <a:cubicBezTo>
                  <a:pt x="206" y="87"/>
                  <a:pt x="206" y="87"/>
                  <a:pt x="206" y="87"/>
                </a:cubicBezTo>
                <a:cubicBezTo>
                  <a:pt x="206" y="86"/>
                  <a:pt x="205" y="86"/>
                  <a:pt x="205" y="85"/>
                </a:cubicBezTo>
                <a:cubicBezTo>
                  <a:pt x="205" y="84"/>
                  <a:pt x="205" y="84"/>
                  <a:pt x="205" y="83"/>
                </a:cubicBezTo>
                <a:cubicBezTo>
                  <a:pt x="204" y="80"/>
                  <a:pt x="204" y="77"/>
                  <a:pt x="203" y="75"/>
                </a:cubicBezTo>
                <a:cubicBezTo>
                  <a:pt x="202" y="73"/>
                  <a:pt x="201" y="72"/>
                  <a:pt x="199" y="72"/>
                </a:cubicBezTo>
                <a:cubicBezTo>
                  <a:pt x="195" y="73"/>
                  <a:pt x="192" y="74"/>
                  <a:pt x="188" y="75"/>
                </a:cubicBezTo>
                <a:cubicBezTo>
                  <a:pt x="187" y="75"/>
                  <a:pt x="187" y="75"/>
                  <a:pt x="187" y="74"/>
                </a:cubicBezTo>
                <a:cubicBezTo>
                  <a:pt x="185" y="70"/>
                  <a:pt x="183" y="66"/>
                  <a:pt x="182" y="63"/>
                </a:cubicBezTo>
                <a:cubicBezTo>
                  <a:pt x="181" y="61"/>
                  <a:pt x="180" y="59"/>
                  <a:pt x="178" y="57"/>
                </a:cubicBezTo>
                <a:cubicBezTo>
                  <a:pt x="179" y="56"/>
                  <a:pt x="179" y="56"/>
                  <a:pt x="179" y="56"/>
                </a:cubicBezTo>
                <a:cubicBezTo>
                  <a:pt x="180" y="56"/>
                  <a:pt x="180" y="55"/>
                  <a:pt x="181" y="55"/>
                </a:cubicBezTo>
                <a:cubicBezTo>
                  <a:pt x="183" y="53"/>
                  <a:pt x="185" y="51"/>
                  <a:pt x="188" y="49"/>
                </a:cubicBezTo>
                <a:cubicBezTo>
                  <a:pt x="189" y="48"/>
                  <a:pt x="190" y="46"/>
                  <a:pt x="188" y="45"/>
                </a:cubicBezTo>
                <a:cubicBezTo>
                  <a:pt x="186" y="41"/>
                  <a:pt x="183" y="38"/>
                  <a:pt x="180" y="34"/>
                </a:cubicBezTo>
                <a:cubicBezTo>
                  <a:pt x="179" y="33"/>
                  <a:pt x="177" y="33"/>
                  <a:pt x="176" y="34"/>
                </a:cubicBezTo>
                <a:cubicBezTo>
                  <a:pt x="174" y="35"/>
                  <a:pt x="172" y="36"/>
                  <a:pt x="171" y="38"/>
                </a:cubicBezTo>
                <a:cubicBezTo>
                  <a:pt x="170" y="38"/>
                  <a:pt x="169" y="39"/>
                  <a:pt x="168" y="40"/>
                </a:cubicBezTo>
                <a:cubicBezTo>
                  <a:pt x="168" y="40"/>
                  <a:pt x="167" y="41"/>
                  <a:pt x="166" y="41"/>
                </a:cubicBezTo>
                <a:cubicBezTo>
                  <a:pt x="161" y="37"/>
                  <a:pt x="156" y="32"/>
                  <a:pt x="150" y="29"/>
                </a:cubicBezTo>
                <a:cubicBezTo>
                  <a:pt x="150" y="28"/>
                  <a:pt x="151" y="28"/>
                  <a:pt x="151" y="28"/>
                </a:cubicBezTo>
                <a:cubicBezTo>
                  <a:pt x="152" y="25"/>
                  <a:pt x="154" y="21"/>
                  <a:pt x="155" y="18"/>
                </a:cubicBezTo>
                <a:cubicBezTo>
                  <a:pt x="156" y="16"/>
                  <a:pt x="156" y="15"/>
                  <a:pt x="154" y="13"/>
                </a:cubicBezTo>
                <a:cubicBezTo>
                  <a:pt x="152" y="12"/>
                  <a:pt x="150" y="11"/>
                  <a:pt x="148" y="10"/>
                </a:cubicBezTo>
                <a:cubicBezTo>
                  <a:pt x="148" y="10"/>
                  <a:pt x="148" y="10"/>
                  <a:pt x="148" y="10"/>
                </a:cubicBezTo>
                <a:cubicBezTo>
                  <a:pt x="146" y="9"/>
                  <a:pt x="144" y="8"/>
                  <a:pt x="142" y="8"/>
                </a:cubicBezTo>
                <a:cubicBezTo>
                  <a:pt x="140" y="7"/>
                  <a:pt x="139" y="8"/>
                  <a:pt x="138" y="9"/>
                </a:cubicBezTo>
                <a:cubicBezTo>
                  <a:pt x="138" y="10"/>
                  <a:pt x="138" y="10"/>
                  <a:pt x="138" y="10"/>
                </a:cubicBezTo>
                <a:cubicBezTo>
                  <a:pt x="136" y="13"/>
                  <a:pt x="135" y="16"/>
                  <a:pt x="133" y="19"/>
                </a:cubicBezTo>
                <a:cubicBezTo>
                  <a:pt x="133" y="20"/>
                  <a:pt x="132" y="20"/>
                  <a:pt x="131" y="20"/>
                </a:cubicBezTo>
                <a:cubicBezTo>
                  <a:pt x="126" y="18"/>
                  <a:pt x="120" y="17"/>
                  <a:pt x="114" y="16"/>
                </a:cubicBezTo>
                <a:cubicBezTo>
                  <a:pt x="114" y="16"/>
                  <a:pt x="114" y="16"/>
                  <a:pt x="114" y="16"/>
                </a:cubicBezTo>
                <a:cubicBezTo>
                  <a:pt x="113" y="16"/>
                  <a:pt x="113" y="16"/>
                  <a:pt x="113" y="15"/>
                </a:cubicBezTo>
                <a:cubicBezTo>
                  <a:pt x="113" y="12"/>
                  <a:pt x="113" y="12"/>
                  <a:pt x="113" y="12"/>
                </a:cubicBezTo>
                <a:cubicBezTo>
                  <a:pt x="113" y="9"/>
                  <a:pt x="113" y="6"/>
                  <a:pt x="113" y="4"/>
                </a:cubicBezTo>
                <a:cubicBezTo>
                  <a:pt x="113" y="2"/>
                  <a:pt x="112" y="1"/>
                  <a:pt x="110" y="0"/>
                </a:cubicBezTo>
                <a:cubicBezTo>
                  <a:pt x="109" y="0"/>
                  <a:pt x="108" y="0"/>
                  <a:pt x="108" y="0"/>
                </a:cubicBezTo>
                <a:cubicBezTo>
                  <a:pt x="98" y="0"/>
                  <a:pt x="98" y="0"/>
                  <a:pt x="98" y="0"/>
                </a:cubicBezTo>
                <a:cubicBezTo>
                  <a:pt x="98" y="0"/>
                  <a:pt x="97" y="0"/>
                  <a:pt x="97" y="0"/>
                </a:cubicBezTo>
                <a:cubicBezTo>
                  <a:pt x="95" y="1"/>
                  <a:pt x="94" y="2"/>
                  <a:pt x="94" y="4"/>
                </a:cubicBezTo>
                <a:cubicBezTo>
                  <a:pt x="93" y="8"/>
                  <a:pt x="93" y="11"/>
                  <a:pt x="93" y="15"/>
                </a:cubicBezTo>
                <a:cubicBezTo>
                  <a:pt x="93" y="16"/>
                  <a:pt x="93" y="16"/>
                  <a:pt x="93" y="16"/>
                </a:cubicBezTo>
                <a:cubicBezTo>
                  <a:pt x="86" y="17"/>
                  <a:pt x="81" y="18"/>
                  <a:pt x="75" y="20"/>
                </a:cubicBezTo>
                <a:cubicBezTo>
                  <a:pt x="74" y="20"/>
                  <a:pt x="74" y="20"/>
                  <a:pt x="73" y="19"/>
                </a:cubicBezTo>
                <a:cubicBezTo>
                  <a:pt x="72" y="16"/>
                  <a:pt x="70" y="13"/>
                  <a:pt x="68" y="10"/>
                </a:cubicBezTo>
                <a:cubicBezTo>
                  <a:pt x="68" y="8"/>
                  <a:pt x="66" y="7"/>
                  <a:pt x="64" y="8"/>
                </a:cubicBezTo>
                <a:cubicBezTo>
                  <a:pt x="60" y="10"/>
                  <a:pt x="56" y="12"/>
                  <a:pt x="52" y="14"/>
                </a:cubicBezTo>
                <a:cubicBezTo>
                  <a:pt x="50" y="14"/>
                  <a:pt x="50" y="16"/>
                  <a:pt x="51" y="18"/>
                </a:cubicBezTo>
                <a:cubicBezTo>
                  <a:pt x="52" y="21"/>
                  <a:pt x="54" y="24"/>
                  <a:pt x="55" y="26"/>
                </a:cubicBezTo>
                <a:cubicBezTo>
                  <a:pt x="55" y="27"/>
                  <a:pt x="56" y="28"/>
                  <a:pt x="56" y="29"/>
                </a:cubicBezTo>
                <a:cubicBezTo>
                  <a:pt x="50" y="32"/>
                  <a:pt x="45" y="37"/>
                  <a:pt x="40" y="41"/>
                </a:cubicBezTo>
                <a:cubicBezTo>
                  <a:pt x="37" y="39"/>
                  <a:pt x="34" y="36"/>
                  <a:pt x="31" y="34"/>
                </a:cubicBezTo>
                <a:cubicBezTo>
                  <a:pt x="29" y="33"/>
                  <a:pt x="28" y="33"/>
                  <a:pt x="26" y="34"/>
                </a:cubicBezTo>
                <a:cubicBezTo>
                  <a:pt x="23" y="38"/>
                  <a:pt x="21" y="41"/>
                  <a:pt x="18" y="45"/>
                </a:cubicBezTo>
                <a:cubicBezTo>
                  <a:pt x="17" y="46"/>
                  <a:pt x="17" y="48"/>
                  <a:pt x="19" y="49"/>
                </a:cubicBezTo>
                <a:cubicBezTo>
                  <a:pt x="21" y="51"/>
                  <a:pt x="24" y="54"/>
                  <a:pt x="27" y="56"/>
                </a:cubicBezTo>
                <a:cubicBezTo>
                  <a:pt x="28" y="57"/>
                  <a:pt x="28" y="57"/>
                  <a:pt x="28" y="57"/>
                </a:cubicBezTo>
                <a:cubicBezTo>
                  <a:pt x="26" y="60"/>
                  <a:pt x="25" y="63"/>
                  <a:pt x="23" y="66"/>
                </a:cubicBezTo>
                <a:cubicBezTo>
                  <a:pt x="22" y="69"/>
                  <a:pt x="21" y="72"/>
                  <a:pt x="19" y="75"/>
                </a:cubicBezTo>
                <a:cubicBezTo>
                  <a:pt x="18" y="75"/>
                  <a:pt x="18" y="75"/>
                  <a:pt x="18" y="75"/>
                </a:cubicBezTo>
                <a:cubicBezTo>
                  <a:pt x="15" y="74"/>
                  <a:pt x="11" y="73"/>
                  <a:pt x="8" y="72"/>
                </a:cubicBezTo>
                <a:cubicBezTo>
                  <a:pt x="5" y="72"/>
                  <a:pt x="4" y="73"/>
                  <a:pt x="3" y="75"/>
                </a:cubicBezTo>
                <a:cubicBezTo>
                  <a:pt x="3" y="76"/>
                  <a:pt x="3" y="78"/>
                  <a:pt x="2" y="79"/>
                </a:cubicBezTo>
                <a:cubicBezTo>
                  <a:pt x="2" y="82"/>
                  <a:pt x="1" y="85"/>
                  <a:pt x="0" y="87"/>
                </a:cubicBezTo>
                <a:cubicBezTo>
                  <a:pt x="0" y="89"/>
                  <a:pt x="0" y="89"/>
                  <a:pt x="0" y="89"/>
                </a:cubicBezTo>
                <a:cubicBezTo>
                  <a:pt x="1" y="90"/>
                  <a:pt x="2" y="91"/>
                  <a:pt x="4" y="91"/>
                </a:cubicBezTo>
                <a:cubicBezTo>
                  <a:pt x="6" y="92"/>
                  <a:pt x="8" y="92"/>
                  <a:pt x="10" y="93"/>
                </a:cubicBezTo>
                <a:cubicBezTo>
                  <a:pt x="12" y="93"/>
                  <a:pt x="13" y="94"/>
                  <a:pt x="15" y="94"/>
                </a:cubicBezTo>
                <a:cubicBezTo>
                  <a:pt x="15" y="114"/>
                  <a:pt x="15" y="114"/>
                  <a:pt x="15" y="114"/>
                </a:cubicBezTo>
                <a:cubicBezTo>
                  <a:pt x="15" y="114"/>
                  <a:pt x="15" y="114"/>
                  <a:pt x="15" y="114"/>
                </a:cubicBezTo>
                <a:cubicBezTo>
                  <a:pt x="14" y="114"/>
                  <a:pt x="14" y="114"/>
                  <a:pt x="14" y="114"/>
                </a:cubicBezTo>
                <a:cubicBezTo>
                  <a:pt x="13" y="115"/>
                  <a:pt x="13" y="115"/>
                  <a:pt x="12" y="115"/>
                </a:cubicBezTo>
                <a:cubicBezTo>
                  <a:pt x="9" y="115"/>
                  <a:pt x="7" y="116"/>
                  <a:pt x="4" y="117"/>
                </a:cubicBezTo>
                <a:cubicBezTo>
                  <a:pt x="2" y="117"/>
                  <a:pt x="1" y="118"/>
                  <a:pt x="0" y="119"/>
                </a:cubicBezTo>
                <a:cubicBezTo>
                  <a:pt x="0" y="121"/>
                  <a:pt x="0" y="121"/>
                  <a:pt x="0" y="121"/>
                </a:cubicBezTo>
                <a:cubicBezTo>
                  <a:pt x="1" y="122"/>
                  <a:pt x="1" y="122"/>
                  <a:pt x="1" y="122"/>
                </a:cubicBezTo>
                <a:cubicBezTo>
                  <a:pt x="2" y="125"/>
                  <a:pt x="2" y="129"/>
                  <a:pt x="3" y="133"/>
                </a:cubicBezTo>
                <a:cubicBezTo>
                  <a:pt x="4" y="136"/>
                  <a:pt x="5" y="136"/>
                  <a:pt x="8" y="136"/>
                </a:cubicBezTo>
                <a:cubicBezTo>
                  <a:pt x="9" y="136"/>
                  <a:pt x="10" y="135"/>
                  <a:pt x="12" y="135"/>
                </a:cubicBezTo>
                <a:cubicBezTo>
                  <a:pt x="14" y="134"/>
                  <a:pt x="17" y="134"/>
                  <a:pt x="19" y="133"/>
                </a:cubicBezTo>
                <a:cubicBezTo>
                  <a:pt x="22" y="140"/>
                  <a:pt x="24" y="146"/>
                  <a:pt x="28" y="151"/>
                </a:cubicBezTo>
                <a:cubicBezTo>
                  <a:pt x="25" y="154"/>
                  <a:pt x="22" y="157"/>
                  <a:pt x="19" y="159"/>
                </a:cubicBezTo>
                <a:cubicBezTo>
                  <a:pt x="17" y="160"/>
                  <a:pt x="17" y="162"/>
                  <a:pt x="18" y="163"/>
                </a:cubicBezTo>
                <a:cubicBezTo>
                  <a:pt x="18" y="164"/>
                  <a:pt x="19" y="165"/>
                  <a:pt x="19" y="165"/>
                </a:cubicBezTo>
                <a:cubicBezTo>
                  <a:pt x="22" y="168"/>
                  <a:pt x="24" y="171"/>
                  <a:pt x="26" y="174"/>
                </a:cubicBezTo>
                <a:cubicBezTo>
                  <a:pt x="28" y="175"/>
                  <a:pt x="29" y="176"/>
                  <a:pt x="31" y="174"/>
                </a:cubicBezTo>
                <a:cubicBezTo>
                  <a:pt x="32" y="173"/>
                  <a:pt x="33" y="172"/>
                  <a:pt x="34" y="172"/>
                </a:cubicBezTo>
                <a:cubicBezTo>
                  <a:pt x="36" y="170"/>
                  <a:pt x="38" y="168"/>
                  <a:pt x="40" y="167"/>
                </a:cubicBezTo>
                <a:cubicBezTo>
                  <a:pt x="43" y="169"/>
                  <a:pt x="45" y="171"/>
                  <a:pt x="48" y="173"/>
                </a:cubicBezTo>
                <a:cubicBezTo>
                  <a:pt x="49" y="175"/>
                  <a:pt x="51" y="176"/>
                  <a:pt x="53" y="177"/>
                </a:cubicBezTo>
                <a:cubicBezTo>
                  <a:pt x="54" y="178"/>
                  <a:pt x="55" y="179"/>
                  <a:pt x="56" y="179"/>
                </a:cubicBezTo>
                <a:cubicBezTo>
                  <a:pt x="56" y="180"/>
                  <a:pt x="56" y="180"/>
                  <a:pt x="56" y="180"/>
                </a:cubicBezTo>
                <a:cubicBezTo>
                  <a:pt x="54" y="183"/>
                  <a:pt x="53" y="186"/>
                  <a:pt x="52" y="188"/>
                </a:cubicBezTo>
                <a:cubicBezTo>
                  <a:pt x="51" y="189"/>
                  <a:pt x="51" y="190"/>
                  <a:pt x="51" y="190"/>
                </a:cubicBezTo>
                <a:cubicBezTo>
                  <a:pt x="50" y="192"/>
                  <a:pt x="50" y="193"/>
                  <a:pt x="51" y="194"/>
                </a:cubicBezTo>
                <a:cubicBezTo>
                  <a:pt x="51" y="194"/>
                  <a:pt x="51" y="194"/>
                  <a:pt x="51" y="194"/>
                </a:cubicBezTo>
                <a:cubicBezTo>
                  <a:pt x="51" y="194"/>
                  <a:pt x="51" y="194"/>
                  <a:pt x="51" y="194"/>
                </a:cubicBezTo>
                <a:cubicBezTo>
                  <a:pt x="52" y="195"/>
                  <a:pt x="52" y="195"/>
                  <a:pt x="52" y="195"/>
                </a:cubicBezTo>
                <a:cubicBezTo>
                  <a:pt x="56" y="197"/>
                  <a:pt x="60" y="199"/>
                  <a:pt x="64" y="200"/>
                </a:cubicBezTo>
                <a:cubicBezTo>
                  <a:pt x="66" y="201"/>
                  <a:pt x="68" y="200"/>
                  <a:pt x="68" y="199"/>
                </a:cubicBezTo>
                <a:cubicBezTo>
                  <a:pt x="69" y="197"/>
                  <a:pt x="70" y="195"/>
                  <a:pt x="71" y="193"/>
                </a:cubicBezTo>
                <a:cubicBezTo>
                  <a:pt x="72" y="192"/>
                  <a:pt x="72" y="191"/>
                  <a:pt x="73" y="189"/>
                </a:cubicBezTo>
                <a:cubicBezTo>
                  <a:pt x="73" y="189"/>
                  <a:pt x="73" y="188"/>
                  <a:pt x="74" y="188"/>
                </a:cubicBezTo>
                <a:cubicBezTo>
                  <a:pt x="80" y="190"/>
                  <a:pt x="87" y="192"/>
                  <a:pt x="94" y="192"/>
                </a:cubicBezTo>
                <a:cubicBezTo>
                  <a:pt x="94" y="204"/>
                  <a:pt x="94" y="204"/>
                  <a:pt x="94" y="204"/>
                </a:cubicBezTo>
                <a:cubicBezTo>
                  <a:pt x="94" y="205"/>
                  <a:pt x="94" y="205"/>
                  <a:pt x="94" y="206"/>
                </a:cubicBezTo>
                <a:cubicBezTo>
                  <a:pt x="94" y="207"/>
                  <a:pt x="95" y="208"/>
                  <a:pt x="97" y="208"/>
                </a:cubicBezTo>
                <a:cubicBezTo>
                  <a:pt x="101" y="208"/>
                  <a:pt x="105" y="208"/>
                  <a:pt x="109" y="208"/>
                </a:cubicBezTo>
                <a:cubicBezTo>
                  <a:pt x="110" y="208"/>
                  <a:pt x="110" y="208"/>
                  <a:pt x="110" y="208"/>
                </a:cubicBezTo>
                <a:cubicBezTo>
                  <a:pt x="111" y="208"/>
                  <a:pt x="112" y="207"/>
                  <a:pt x="112" y="207"/>
                </a:cubicBezTo>
                <a:cubicBezTo>
                  <a:pt x="113" y="206"/>
                  <a:pt x="113" y="205"/>
                  <a:pt x="113" y="204"/>
                </a:cubicBezTo>
                <a:cubicBezTo>
                  <a:pt x="113" y="201"/>
                  <a:pt x="113" y="197"/>
                  <a:pt x="113" y="193"/>
                </a:cubicBezTo>
                <a:cubicBezTo>
                  <a:pt x="113" y="193"/>
                  <a:pt x="113" y="193"/>
                  <a:pt x="113" y="192"/>
                </a:cubicBezTo>
                <a:cubicBezTo>
                  <a:pt x="116" y="192"/>
                  <a:pt x="119" y="191"/>
                  <a:pt x="122" y="191"/>
                </a:cubicBezTo>
                <a:cubicBezTo>
                  <a:pt x="125" y="190"/>
                  <a:pt x="129" y="189"/>
                  <a:pt x="133" y="188"/>
                </a:cubicBezTo>
                <a:cubicBezTo>
                  <a:pt x="133" y="189"/>
                  <a:pt x="133" y="189"/>
                  <a:pt x="133" y="189"/>
                </a:cubicBezTo>
                <a:cubicBezTo>
                  <a:pt x="135" y="192"/>
                  <a:pt x="136" y="195"/>
                  <a:pt x="138" y="198"/>
                </a:cubicBezTo>
                <a:cubicBezTo>
                  <a:pt x="138" y="199"/>
                  <a:pt x="139" y="200"/>
                  <a:pt x="139" y="200"/>
                </a:cubicBezTo>
                <a:cubicBezTo>
                  <a:pt x="140" y="201"/>
                  <a:pt x="141" y="201"/>
                  <a:pt x="143" y="200"/>
                </a:cubicBezTo>
                <a:cubicBezTo>
                  <a:pt x="143" y="200"/>
                  <a:pt x="144" y="200"/>
                  <a:pt x="145" y="199"/>
                </a:cubicBezTo>
                <a:cubicBezTo>
                  <a:pt x="146" y="199"/>
                  <a:pt x="147" y="198"/>
                  <a:pt x="148" y="198"/>
                </a:cubicBezTo>
                <a:cubicBezTo>
                  <a:pt x="149" y="197"/>
                  <a:pt x="151" y="197"/>
                  <a:pt x="152" y="196"/>
                </a:cubicBezTo>
                <a:cubicBezTo>
                  <a:pt x="153" y="196"/>
                  <a:pt x="153" y="195"/>
                  <a:pt x="154" y="195"/>
                </a:cubicBezTo>
                <a:cubicBezTo>
                  <a:pt x="156" y="194"/>
                  <a:pt x="156" y="192"/>
                  <a:pt x="155" y="190"/>
                </a:cubicBezTo>
                <a:cubicBezTo>
                  <a:pt x="155" y="189"/>
                  <a:pt x="155" y="188"/>
                  <a:pt x="154" y="188"/>
                </a:cubicBezTo>
                <a:cubicBezTo>
                  <a:pt x="153" y="185"/>
                  <a:pt x="152" y="182"/>
                  <a:pt x="150" y="179"/>
                </a:cubicBezTo>
                <a:cubicBezTo>
                  <a:pt x="153" y="177"/>
                  <a:pt x="156" y="176"/>
                  <a:pt x="159" y="173"/>
                </a:cubicBezTo>
                <a:cubicBezTo>
                  <a:pt x="161" y="171"/>
                  <a:pt x="164" y="169"/>
                  <a:pt x="166" y="167"/>
                </a:cubicBezTo>
                <a:cubicBezTo>
                  <a:pt x="167" y="168"/>
                  <a:pt x="167" y="168"/>
                  <a:pt x="167" y="168"/>
                </a:cubicBezTo>
                <a:cubicBezTo>
                  <a:pt x="170" y="170"/>
                  <a:pt x="173" y="172"/>
                  <a:pt x="176" y="174"/>
                </a:cubicBezTo>
                <a:cubicBezTo>
                  <a:pt x="177" y="175"/>
                  <a:pt x="179" y="175"/>
                  <a:pt x="180" y="174"/>
                </a:cubicBezTo>
                <a:cubicBezTo>
                  <a:pt x="182" y="171"/>
                  <a:pt x="184" y="169"/>
                  <a:pt x="186" y="166"/>
                </a:cubicBezTo>
                <a:cubicBezTo>
                  <a:pt x="187" y="165"/>
                  <a:pt x="188" y="164"/>
                  <a:pt x="188" y="163"/>
                </a:cubicBezTo>
                <a:cubicBezTo>
                  <a:pt x="190" y="162"/>
                  <a:pt x="189" y="160"/>
                  <a:pt x="188" y="159"/>
                </a:cubicBezTo>
                <a:cubicBezTo>
                  <a:pt x="185" y="157"/>
                  <a:pt x="182" y="154"/>
                  <a:pt x="179" y="152"/>
                </a:cubicBezTo>
                <a:cubicBezTo>
                  <a:pt x="178" y="151"/>
                  <a:pt x="178" y="151"/>
                  <a:pt x="178" y="151"/>
                </a:cubicBezTo>
                <a:cubicBezTo>
                  <a:pt x="182" y="146"/>
                  <a:pt x="185" y="140"/>
                  <a:pt x="187" y="133"/>
                </a:cubicBezTo>
                <a:cubicBezTo>
                  <a:pt x="191" y="134"/>
                  <a:pt x="195" y="135"/>
                  <a:pt x="199" y="136"/>
                </a:cubicBezTo>
                <a:cubicBezTo>
                  <a:pt x="201" y="136"/>
                  <a:pt x="202" y="135"/>
                  <a:pt x="203" y="134"/>
                </a:cubicBezTo>
                <a:cubicBezTo>
                  <a:pt x="203" y="132"/>
                  <a:pt x="204" y="131"/>
                  <a:pt x="204" y="129"/>
                </a:cubicBezTo>
                <a:cubicBezTo>
                  <a:pt x="205" y="127"/>
                  <a:pt x="205" y="124"/>
                  <a:pt x="206" y="121"/>
                </a:cubicBezTo>
                <a:cubicBezTo>
                  <a:pt x="206" y="119"/>
                  <a:pt x="206" y="119"/>
                  <a:pt x="206" y="119"/>
                </a:cubicBezTo>
                <a:cubicBezTo>
                  <a:pt x="205" y="118"/>
                  <a:pt x="204" y="117"/>
                  <a:pt x="203" y="117"/>
                </a:cubicBezTo>
                <a:cubicBezTo>
                  <a:pt x="200" y="116"/>
                  <a:pt x="198" y="116"/>
                  <a:pt x="196" y="115"/>
                </a:cubicBezTo>
                <a:cubicBezTo>
                  <a:pt x="194" y="115"/>
                  <a:pt x="193" y="115"/>
                  <a:pt x="192" y="114"/>
                </a:cubicBezTo>
                <a:cubicBezTo>
                  <a:pt x="192" y="114"/>
                  <a:pt x="192" y="114"/>
                  <a:pt x="192" y="114"/>
                </a:cubicBezTo>
                <a:cubicBezTo>
                  <a:pt x="192" y="111"/>
                  <a:pt x="192" y="107"/>
                  <a:pt x="192" y="104"/>
                </a:cubicBezTo>
                <a:cubicBezTo>
                  <a:pt x="192" y="101"/>
                  <a:pt x="192" y="97"/>
                  <a:pt x="192" y="94"/>
                </a:cubicBezTo>
                <a:cubicBezTo>
                  <a:pt x="195" y="93"/>
                  <a:pt x="198" y="92"/>
                  <a:pt x="202" y="92"/>
                </a:cubicBezTo>
                <a:cubicBezTo>
                  <a:pt x="202" y="92"/>
                  <a:pt x="202" y="92"/>
                  <a:pt x="203" y="91"/>
                </a:cubicBezTo>
                <a:moveTo>
                  <a:pt x="104" y="162"/>
                </a:moveTo>
                <a:cubicBezTo>
                  <a:pt x="102" y="162"/>
                  <a:pt x="100" y="162"/>
                  <a:pt x="98" y="162"/>
                </a:cubicBezTo>
                <a:cubicBezTo>
                  <a:pt x="96" y="162"/>
                  <a:pt x="94" y="161"/>
                  <a:pt x="92" y="161"/>
                </a:cubicBezTo>
                <a:cubicBezTo>
                  <a:pt x="84" y="159"/>
                  <a:pt x="76" y="156"/>
                  <a:pt x="70" y="152"/>
                </a:cubicBezTo>
                <a:cubicBezTo>
                  <a:pt x="55" y="141"/>
                  <a:pt x="45" y="124"/>
                  <a:pt x="45" y="104"/>
                </a:cubicBezTo>
                <a:cubicBezTo>
                  <a:pt x="45" y="72"/>
                  <a:pt x="71" y="46"/>
                  <a:pt x="103" y="46"/>
                </a:cubicBezTo>
                <a:cubicBezTo>
                  <a:pt x="104" y="46"/>
                  <a:pt x="106" y="46"/>
                  <a:pt x="108" y="46"/>
                </a:cubicBezTo>
                <a:cubicBezTo>
                  <a:pt x="138" y="49"/>
                  <a:pt x="161" y="74"/>
                  <a:pt x="161" y="104"/>
                </a:cubicBezTo>
                <a:cubicBezTo>
                  <a:pt x="161" y="113"/>
                  <a:pt x="159" y="121"/>
                  <a:pt x="156" y="129"/>
                </a:cubicBezTo>
                <a:cubicBezTo>
                  <a:pt x="156" y="129"/>
                  <a:pt x="156" y="129"/>
                  <a:pt x="156" y="129"/>
                </a:cubicBezTo>
                <a:cubicBezTo>
                  <a:pt x="147" y="148"/>
                  <a:pt x="127" y="162"/>
                  <a:pt x="104" y="162"/>
                </a:cubicBezTo>
                <a:moveTo>
                  <a:pt x="92" y="161"/>
                </a:moveTo>
                <a:cubicBezTo>
                  <a:pt x="97" y="166"/>
                  <a:pt x="97" y="166"/>
                  <a:pt x="97" y="166"/>
                </a:cubicBezTo>
                <a:cubicBezTo>
                  <a:pt x="98" y="162"/>
                  <a:pt x="98" y="162"/>
                  <a:pt x="98" y="162"/>
                </a:cubicBezTo>
                <a:cubicBezTo>
                  <a:pt x="96" y="162"/>
                  <a:pt x="94" y="161"/>
                  <a:pt x="92" y="161"/>
                </a:cubicBezTo>
                <a:moveTo>
                  <a:pt x="92" y="161"/>
                </a:moveTo>
                <a:cubicBezTo>
                  <a:pt x="97" y="166"/>
                  <a:pt x="97" y="166"/>
                  <a:pt x="97" y="166"/>
                </a:cubicBezTo>
                <a:cubicBezTo>
                  <a:pt x="98" y="162"/>
                  <a:pt x="98" y="162"/>
                  <a:pt x="98" y="162"/>
                </a:cubicBezTo>
                <a:cubicBezTo>
                  <a:pt x="96" y="162"/>
                  <a:pt x="94" y="161"/>
                  <a:pt x="92" y="161"/>
                </a:cubicBezTo>
                <a:moveTo>
                  <a:pt x="92" y="161"/>
                </a:moveTo>
                <a:cubicBezTo>
                  <a:pt x="97" y="166"/>
                  <a:pt x="97" y="166"/>
                  <a:pt x="97" y="166"/>
                </a:cubicBezTo>
                <a:cubicBezTo>
                  <a:pt x="98" y="162"/>
                  <a:pt x="98" y="162"/>
                  <a:pt x="98" y="162"/>
                </a:cubicBezTo>
                <a:cubicBezTo>
                  <a:pt x="96" y="162"/>
                  <a:pt x="94" y="161"/>
                  <a:pt x="92" y="161"/>
                </a:cubicBezTo>
                <a:moveTo>
                  <a:pt x="92" y="161"/>
                </a:moveTo>
                <a:cubicBezTo>
                  <a:pt x="97" y="166"/>
                  <a:pt x="97" y="166"/>
                  <a:pt x="97" y="166"/>
                </a:cubicBezTo>
                <a:cubicBezTo>
                  <a:pt x="98" y="162"/>
                  <a:pt x="98" y="162"/>
                  <a:pt x="98" y="162"/>
                </a:cubicBezTo>
                <a:cubicBezTo>
                  <a:pt x="96" y="162"/>
                  <a:pt x="94" y="161"/>
                  <a:pt x="92" y="161"/>
                </a:cubicBezTo>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16" name="Freeform 125">
            <a:extLst>
              <a:ext uri="{FF2B5EF4-FFF2-40B4-BE49-F238E27FC236}">
                <a16:creationId xmlns:a16="http://schemas.microsoft.com/office/drawing/2014/main" id="{F88A0822-5D5B-4525-B9F5-160CD88F4212}"/>
              </a:ext>
            </a:extLst>
          </p:cNvPr>
          <p:cNvSpPr>
            <a:spLocks noEditPoints="1"/>
          </p:cNvSpPr>
          <p:nvPr/>
        </p:nvSpPr>
        <p:spPr bwMode="auto">
          <a:xfrm>
            <a:off x="1414460" y="1997096"/>
            <a:ext cx="1181961" cy="1180457"/>
          </a:xfrm>
          <a:custGeom>
            <a:avLst/>
            <a:gdLst>
              <a:gd name="T0" fmla="*/ 424 w 903"/>
              <a:gd name="T1" fmla="*/ 586 h 902"/>
              <a:gd name="T2" fmla="*/ 367 w 903"/>
              <a:gd name="T3" fmla="*/ 650 h 902"/>
              <a:gd name="T4" fmla="*/ 375 w 903"/>
              <a:gd name="T5" fmla="*/ 445 h 902"/>
              <a:gd name="T6" fmla="*/ 195 w 903"/>
              <a:gd name="T7" fmla="*/ 510 h 902"/>
              <a:gd name="T8" fmla="*/ 396 w 903"/>
              <a:gd name="T9" fmla="*/ 488 h 902"/>
              <a:gd name="T10" fmla="*/ 397 w 903"/>
              <a:gd name="T11" fmla="*/ 622 h 902"/>
              <a:gd name="T12" fmla="*/ 388 w 903"/>
              <a:gd name="T13" fmla="*/ 748 h 902"/>
              <a:gd name="T14" fmla="*/ 379 w 903"/>
              <a:gd name="T15" fmla="*/ 466 h 902"/>
              <a:gd name="T16" fmla="*/ 189 w 903"/>
              <a:gd name="T17" fmla="*/ 501 h 902"/>
              <a:gd name="T18" fmla="*/ 217 w 903"/>
              <a:gd name="T19" fmla="*/ 532 h 902"/>
              <a:gd name="T20" fmla="*/ 407 w 903"/>
              <a:gd name="T21" fmla="*/ 518 h 902"/>
              <a:gd name="T22" fmla="*/ 398 w 903"/>
              <a:gd name="T23" fmla="*/ 691 h 902"/>
              <a:gd name="T24" fmla="*/ 395 w 903"/>
              <a:gd name="T25" fmla="*/ 487 h 902"/>
              <a:gd name="T26" fmla="*/ 183 w 903"/>
              <a:gd name="T27" fmla="*/ 495 h 902"/>
              <a:gd name="T28" fmla="*/ 198 w 903"/>
              <a:gd name="T29" fmla="*/ 519 h 902"/>
              <a:gd name="T30" fmla="*/ 425 w 903"/>
              <a:gd name="T31" fmla="*/ 500 h 902"/>
              <a:gd name="T32" fmla="*/ 437 w 903"/>
              <a:gd name="T33" fmla="*/ 562 h 902"/>
              <a:gd name="T34" fmla="*/ 380 w 903"/>
              <a:gd name="T35" fmla="*/ 639 h 902"/>
              <a:gd name="T36" fmla="*/ 243 w 903"/>
              <a:gd name="T37" fmla="*/ 476 h 902"/>
              <a:gd name="T38" fmla="*/ 197 w 903"/>
              <a:gd name="T39" fmla="*/ 516 h 902"/>
              <a:gd name="T40" fmla="*/ 503 w 903"/>
              <a:gd name="T41" fmla="*/ 370 h 902"/>
              <a:gd name="T42" fmla="*/ 851 w 903"/>
              <a:gd name="T43" fmla="*/ 256 h 902"/>
              <a:gd name="T44" fmla="*/ 660 w 903"/>
              <a:gd name="T45" fmla="*/ 93 h 902"/>
              <a:gd name="T46" fmla="*/ 523 w 903"/>
              <a:gd name="T47" fmla="*/ 44 h 902"/>
              <a:gd name="T48" fmla="*/ 274 w 903"/>
              <a:gd name="T49" fmla="*/ 45 h 902"/>
              <a:gd name="T50" fmla="*/ 84 w 903"/>
              <a:gd name="T51" fmla="*/ 203 h 902"/>
              <a:gd name="T52" fmla="*/ 63 w 903"/>
              <a:gd name="T53" fmla="*/ 308 h 902"/>
              <a:gd name="T54" fmla="*/ 31 w 903"/>
              <a:gd name="T55" fmla="*/ 498 h 902"/>
              <a:gd name="T56" fmla="*/ 105 w 903"/>
              <a:gd name="T57" fmla="*/ 678 h 902"/>
              <a:gd name="T58" fmla="*/ 199 w 903"/>
              <a:gd name="T59" fmla="*/ 825 h 902"/>
              <a:gd name="T60" fmla="*/ 379 w 903"/>
              <a:gd name="T61" fmla="*/ 862 h 902"/>
              <a:gd name="T62" fmla="*/ 615 w 903"/>
              <a:gd name="T63" fmla="*/ 832 h 902"/>
              <a:gd name="T64" fmla="*/ 790 w 903"/>
              <a:gd name="T65" fmla="*/ 750 h 902"/>
              <a:gd name="T66" fmla="*/ 841 w 903"/>
              <a:gd name="T67" fmla="*/ 594 h 902"/>
              <a:gd name="T68" fmla="*/ 902 w 903"/>
              <a:gd name="T69" fmla="*/ 459 h 902"/>
              <a:gd name="T70" fmla="*/ 480 w 903"/>
              <a:gd name="T71" fmla="*/ 279 h 902"/>
              <a:gd name="T72" fmla="*/ 256 w 903"/>
              <a:gd name="T73" fmla="*/ 278 h 902"/>
              <a:gd name="T74" fmla="*/ 109 w 903"/>
              <a:gd name="T75" fmla="*/ 507 h 902"/>
              <a:gd name="T76" fmla="*/ 138 w 903"/>
              <a:gd name="T77" fmla="*/ 550 h 902"/>
              <a:gd name="T78" fmla="*/ 381 w 903"/>
              <a:gd name="T79" fmla="*/ 772 h 902"/>
              <a:gd name="T80" fmla="*/ 789 w 903"/>
              <a:gd name="T81" fmla="*/ 580 h 902"/>
              <a:gd name="T82" fmla="*/ 500 w 903"/>
              <a:gd name="T83" fmla="*/ 340 h 902"/>
              <a:gd name="T84" fmla="*/ 243 w 903"/>
              <a:gd name="T85" fmla="*/ 476 h 902"/>
              <a:gd name="T86" fmla="*/ 197 w 903"/>
              <a:gd name="T87" fmla="*/ 516 h 902"/>
              <a:gd name="T88" fmla="*/ 367 w 903"/>
              <a:gd name="T89" fmla="*/ 650 h 902"/>
              <a:gd name="T90" fmla="*/ 425 w 903"/>
              <a:gd name="T91" fmla="*/ 500 h 902"/>
              <a:gd name="T92" fmla="*/ 437 w 903"/>
              <a:gd name="T93" fmla="*/ 562 h 902"/>
              <a:gd name="T94" fmla="*/ 376 w 903"/>
              <a:gd name="T95" fmla="*/ 455 h 902"/>
              <a:gd name="T96" fmla="*/ 193 w 903"/>
              <a:gd name="T97" fmla="*/ 506 h 902"/>
              <a:gd name="T98" fmla="*/ 335 w 903"/>
              <a:gd name="T99" fmla="*/ 504 h 902"/>
              <a:gd name="T100" fmla="*/ 388 w 903"/>
              <a:gd name="T101" fmla="*/ 748 h 902"/>
              <a:gd name="T102" fmla="*/ 408 w 903"/>
              <a:gd name="T103" fmla="*/ 608 h 902"/>
              <a:gd name="T104" fmla="*/ 382 w 903"/>
              <a:gd name="T105" fmla="*/ 472 h 902"/>
              <a:gd name="T106" fmla="*/ 186 w 903"/>
              <a:gd name="T107" fmla="*/ 497 h 902"/>
              <a:gd name="T108" fmla="*/ 199 w 903"/>
              <a:gd name="T109" fmla="*/ 530 h 902"/>
              <a:gd name="T110" fmla="*/ 376 w 903"/>
              <a:gd name="T111" fmla="*/ 708 h 902"/>
              <a:gd name="T112" fmla="*/ 391 w 903"/>
              <a:gd name="T113" fmla="*/ 629 h 902"/>
              <a:gd name="T114" fmla="*/ 500 w 903"/>
              <a:gd name="T115" fmla="*/ 340 h 902"/>
              <a:gd name="T116" fmla="*/ 375 w 903"/>
              <a:gd name="T117" fmla="*/ 625 h 902"/>
              <a:gd name="T118" fmla="*/ 367 w 903"/>
              <a:gd name="T119" fmla="*/ 650 h 902"/>
              <a:gd name="T120" fmla="*/ 375 w 903"/>
              <a:gd name="T121" fmla="*/ 452 h 902"/>
              <a:gd name="T122" fmla="*/ 194 w 903"/>
              <a:gd name="T123" fmla="*/ 507 h 902"/>
              <a:gd name="T124" fmla="*/ 398 w 903"/>
              <a:gd name="T125" fmla="*/ 489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3" h="902">
                <a:moveTo>
                  <a:pt x="432" y="501"/>
                </a:moveTo>
                <a:cubicBezTo>
                  <a:pt x="431" y="501"/>
                  <a:pt x="430" y="501"/>
                  <a:pt x="429" y="501"/>
                </a:cubicBezTo>
                <a:cubicBezTo>
                  <a:pt x="428" y="501"/>
                  <a:pt x="428" y="501"/>
                  <a:pt x="427" y="501"/>
                </a:cubicBezTo>
                <a:cubicBezTo>
                  <a:pt x="426" y="500"/>
                  <a:pt x="426" y="500"/>
                  <a:pt x="425" y="500"/>
                </a:cubicBezTo>
                <a:cubicBezTo>
                  <a:pt x="425" y="500"/>
                  <a:pt x="424" y="500"/>
                  <a:pt x="424" y="500"/>
                </a:cubicBezTo>
                <a:cubicBezTo>
                  <a:pt x="423" y="500"/>
                  <a:pt x="423" y="500"/>
                  <a:pt x="423" y="500"/>
                </a:cubicBezTo>
                <a:cubicBezTo>
                  <a:pt x="420" y="500"/>
                  <a:pt x="418" y="499"/>
                  <a:pt x="416" y="499"/>
                </a:cubicBezTo>
                <a:cubicBezTo>
                  <a:pt x="415" y="498"/>
                  <a:pt x="415" y="498"/>
                  <a:pt x="414" y="498"/>
                </a:cubicBezTo>
                <a:cubicBezTo>
                  <a:pt x="414" y="498"/>
                  <a:pt x="414" y="498"/>
                  <a:pt x="414" y="498"/>
                </a:cubicBezTo>
                <a:cubicBezTo>
                  <a:pt x="407" y="518"/>
                  <a:pt x="407" y="518"/>
                  <a:pt x="407" y="518"/>
                </a:cubicBezTo>
                <a:cubicBezTo>
                  <a:pt x="386" y="587"/>
                  <a:pt x="386" y="587"/>
                  <a:pt x="386" y="587"/>
                </a:cubicBezTo>
                <a:cubicBezTo>
                  <a:pt x="375" y="625"/>
                  <a:pt x="375" y="625"/>
                  <a:pt x="375" y="625"/>
                </a:cubicBezTo>
                <a:cubicBezTo>
                  <a:pt x="380" y="626"/>
                  <a:pt x="385" y="627"/>
                  <a:pt x="390" y="629"/>
                </a:cubicBezTo>
                <a:cubicBezTo>
                  <a:pt x="391" y="629"/>
                  <a:pt x="391" y="629"/>
                  <a:pt x="391" y="629"/>
                </a:cubicBezTo>
                <a:cubicBezTo>
                  <a:pt x="391" y="628"/>
                  <a:pt x="392" y="627"/>
                  <a:pt x="393" y="626"/>
                </a:cubicBezTo>
                <a:cubicBezTo>
                  <a:pt x="394" y="625"/>
                  <a:pt x="396" y="623"/>
                  <a:pt x="397" y="622"/>
                </a:cubicBezTo>
                <a:cubicBezTo>
                  <a:pt x="399" y="620"/>
                  <a:pt x="401" y="617"/>
                  <a:pt x="403" y="615"/>
                </a:cubicBezTo>
                <a:cubicBezTo>
                  <a:pt x="403" y="615"/>
                  <a:pt x="403" y="615"/>
                  <a:pt x="403" y="615"/>
                </a:cubicBezTo>
                <a:cubicBezTo>
                  <a:pt x="405" y="613"/>
                  <a:pt x="406" y="611"/>
                  <a:pt x="408" y="608"/>
                </a:cubicBezTo>
                <a:cubicBezTo>
                  <a:pt x="412" y="604"/>
                  <a:pt x="415" y="599"/>
                  <a:pt x="418" y="595"/>
                </a:cubicBezTo>
                <a:cubicBezTo>
                  <a:pt x="420" y="592"/>
                  <a:pt x="422" y="589"/>
                  <a:pt x="424" y="586"/>
                </a:cubicBezTo>
                <a:cubicBezTo>
                  <a:pt x="425" y="584"/>
                  <a:pt x="426" y="582"/>
                  <a:pt x="427" y="580"/>
                </a:cubicBezTo>
                <a:cubicBezTo>
                  <a:pt x="429" y="578"/>
                  <a:pt x="430" y="576"/>
                  <a:pt x="431" y="574"/>
                </a:cubicBezTo>
                <a:cubicBezTo>
                  <a:pt x="432" y="571"/>
                  <a:pt x="434" y="569"/>
                  <a:pt x="435" y="566"/>
                </a:cubicBezTo>
                <a:cubicBezTo>
                  <a:pt x="436" y="565"/>
                  <a:pt x="436" y="564"/>
                  <a:pt x="437" y="562"/>
                </a:cubicBezTo>
                <a:cubicBezTo>
                  <a:pt x="439" y="558"/>
                  <a:pt x="441" y="553"/>
                  <a:pt x="443" y="548"/>
                </a:cubicBezTo>
                <a:cubicBezTo>
                  <a:pt x="444" y="546"/>
                  <a:pt x="445" y="543"/>
                  <a:pt x="446" y="541"/>
                </a:cubicBezTo>
                <a:cubicBezTo>
                  <a:pt x="450" y="545"/>
                  <a:pt x="450" y="545"/>
                  <a:pt x="450" y="545"/>
                </a:cubicBezTo>
                <a:cubicBezTo>
                  <a:pt x="463" y="501"/>
                  <a:pt x="463" y="501"/>
                  <a:pt x="463" y="501"/>
                </a:cubicBezTo>
                <a:cubicBezTo>
                  <a:pt x="432" y="501"/>
                  <a:pt x="432" y="501"/>
                  <a:pt x="432" y="501"/>
                </a:cubicBezTo>
                <a:moveTo>
                  <a:pt x="398" y="691"/>
                </a:moveTo>
                <a:cubicBezTo>
                  <a:pt x="390" y="697"/>
                  <a:pt x="382" y="701"/>
                  <a:pt x="376" y="708"/>
                </a:cubicBezTo>
                <a:cubicBezTo>
                  <a:pt x="377" y="712"/>
                  <a:pt x="378" y="716"/>
                  <a:pt x="380" y="719"/>
                </a:cubicBezTo>
                <a:cubicBezTo>
                  <a:pt x="380" y="722"/>
                  <a:pt x="381" y="725"/>
                  <a:pt x="382" y="728"/>
                </a:cubicBezTo>
                <a:cubicBezTo>
                  <a:pt x="384" y="733"/>
                  <a:pt x="386" y="738"/>
                  <a:pt x="387" y="743"/>
                </a:cubicBezTo>
                <a:cubicBezTo>
                  <a:pt x="387" y="744"/>
                  <a:pt x="388" y="745"/>
                  <a:pt x="388" y="747"/>
                </a:cubicBezTo>
                <a:cubicBezTo>
                  <a:pt x="388" y="747"/>
                  <a:pt x="388" y="747"/>
                  <a:pt x="388" y="748"/>
                </a:cubicBezTo>
                <a:cubicBezTo>
                  <a:pt x="404" y="696"/>
                  <a:pt x="404" y="696"/>
                  <a:pt x="404" y="696"/>
                </a:cubicBezTo>
                <a:cubicBezTo>
                  <a:pt x="402" y="694"/>
                  <a:pt x="400" y="693"/>
                  <a:pt x="398" y="691"/>
                </a:cubicBezTo>
                <a:moveTo>
                  <a:pt x="375" y="625"/>
                </a:moveTo>
                <a:cubicBezTo>
                  <a:pt x="371" y="637"/>
                  <a:pt x="371" y="637"/>
                  <a:pt x="371" y="637"/>
                </a:cubicBezTo>
                <a:cubicBezTo>
                  <a:pt x="367" y="650"/>
                  <a:pt x="367" y="650"/>
                  <a:pt x="367" y="650"/>
                </a:cubicBezTo>
                <a:cubicBezTo>
                  <a:pt x="369" y="648"/>
                  <a:pt x="371" y="647"/>
                  <a:pt x="373" y="645"/>
                </a:cubicBezTo>
                <a:cubicBezTo>
                  <a:pt x="375" y="644"/>
                  <a:pt x="377" y="642"/>
                  <a:pt x="379" y="640"/>
                </a:cubicBezTo>
                <a:cubicBezTo>
                  <a:pt x="380" y="639"/>
                  <a:pt x="380" y="639"/>
                  <a:pt x="380" y="639"/>
                </a:cubicBezTo>
                <a:cubicBezTo>
                  <a:pt x="380" y="639"/>
                  <a:pt x="380" y="639"/>
                  <a:pt x="380" y="639"/>
                </a:cubicBezTo>
                <a:cubicBezTo>
                  <a:pt x="382" y="638"/>
                  <a:pt x="383" y="636"/>
                  <a:pt x="385" y="634"/>
                </a:cubicBezTo>
                <a:cubicBezTo>
                  <a:pt x="387" y="633"/>
                  <a:pt x="388" y="631"/>
                  <a:pt x="389" y="630"/>
                </a:cubicBezTo>
                <a:cubicBezTo>
                  <a:pt x="390" y="630"/>
                  <a:pt x="390" y="629"/>
                  <a:pt x="390" y="629"/>
                </a:cubicBezTo>
                <a:cubicBezTo>
                  <a:pt x="385" y="627"/>
                  <a:pt x="380" y="626"/>
                  <a:pt x="375" y="625"/>
                </a:cubicBezTo>
                <a:moveTo>
                  <a:pt x="396" y="488"/>
                </a:moveTo>
                <a:cubicBezTo>
                  <a:pt x="396" y="488"/>
                  <a:pt x="395" y="487"/>
                  <a:pt x="395" y="487"/>
                </a:cubicBezTo>
                <a:cubicBezTo>
                  <a:pt x="392" y="484"/>
                  <a:pt x="389" y="481"/>
                  <a:pt x="387" y="478"/>
                </a:cubicBezTo>
                <a:cubicBezTo>
                  <a:pt x="386" y="477"/>
                  <a:pt x="385" y="477"/>
                  <a:pt x="385" y="476"/>
                </a:cubicBezTo>
                <a:cubicBezTo>
                  <a:pt x="384" y="474"/>
                  <a:pt x="383" y="473"/>
                  <a:pt x="382" y="472"/>
                </a:cubicBezTo>
                <a:cubicBezTo>
                  <a:pt x="382" y="471"/>
                  <a:pt x="382" y="470"/>
                  <a:pt x="381" y="470"/>
                </a:cubicBezTo>
                <a:cubicBezTo>
                  <a:pt x="381" y="469"/>
                  <a:pt x="380" y="468"/>
                  <a:pt x="380" y="467"/>
                </a:cubicBezTo>
                <a:cubicBezTo>
                  <a:pt x="380" y="467"/>
                  <a:pt x="380" y="466"/>
                  <a:pt x="379" y="466"/>
                </a:cubicBezTo>
                <a:cubicBezTo>
                  <a:pt x="379" y="465"/>
                  <a:pt x="379" y="464"/>
                  <a:pt x="378" y="463"/>
                </a:cubicBezTo>
                <a:cubicBezTo>
                  <a:pt x="378" y="462"/>
                  <a:pt x="377" y="461"/>
                  <a:pt x="377" y="459"/>
                </a:cubicBezTo>
                <a:cubicBezTo>
                  <a:pt x="377" y="458"/>
                  <a:pt x="376" y="457"/>
                  <a:pt x="376" y="455"/>
                </a:cubicBezTo>
                <a:cubicBezTo>
                  <a:pt x="376" y="454"/>
                  <a:pt x="376" y="453"/>
                  <a:pt x="375" y="452"/>
                </a:cubicBezTo>
                <a:cubicBezTo>
                  <a:pt x="375" y="450"/>
                  <a:pt x="375" y="448"/>
                  <a:pt x="375" y="445"/>
                </a:cubicBezTo>
                <a:cubicBezTo>
                  <a:pt x="375" y="445"/>
                  <a:pt x="375" y="445"/>
                  <a:pt x="375" y="445"/>
                </a:cubicBezTo>
                <a:cubicBezTo>
                  <a:pt x="374" y="445"/>
                  <a:pt x="374" y="445"/>
                  <a:pt x="374" y="445"/>
                </a:cubicBezTo>
                <a:cubicBezTo>
                  <a:pt x="311" y="460"/>
                  <a:pt x="311" y="460"/>
                  <a:pt x="311" y="460"/>
                </a:cubicBezTo>
                <a:cubicBezTo>
                  <a:pt x="243" y="476"/>
                  <a:pt x="243" y="476"/>
                  <a:pt x="243" y="476"/>
                </a:cubicBezTo>
                <a:cubicBezTo>
                  <a:pt x="221" y="481"/>
                  <a:pt x="221" y="481"/>
                  <a:pt x="221" y="481"/>
                </a:cubicBezTo>
                <a:cubicBezTo>
                  <a:pt x="176" y="491"/>
                  <a:pt x="176" y="491"/>
                  <a:pt x="176" y="491"/>
                </a:cubicBezTo>
                <a:cubicBezTo>
                  <a:pt x="177" y="492"/>
                  <a:pt x="178" y="492"/>
                  <a:pt x="179" y="493"/>
                </a:cubicBezTo>
                <a:cubicBezTo>
                  <a:pt x="179" y="493"/>
                  <a:pt x="179" y="493"/>
                  <a:pt x="179" y="493"/>
                </a:cubicBezTo>
                <a:cubicBezTo>
                  <a:pt x="179" y="493"/>
                  <a:pt x="179" y="493"/>
                  <a:pt x="179" y="493"/>
                </a:cubicBezTo>
                <a:cubicBezTo>
                  <a:pt x="181" y="494"/>
                  <a:pt x="182" y="494"/>
                  <a:pt x="183" y="495"/>
                </a:cubicBezTo>
                <a:cubicBezTo>
                  <a:pt x="183" y="495"/>
                  <a:pt x="184" y="496"/>
                  <a:pt x="184" y="496"/>
                </a:cubicBezTo>
                <a:cubicBezTo>
                  <a:pt x="185" y="497"/>
                  <a:pt x="185" y="497"/>
                  <a:pt x="185" y="497"/>
                </a:cubicBezTo>
                <a:cubicBezTo>
                  <a:pt x="186" y="497"/>
                  <a:pt x="186" y="497"/>
                  <a:pt x="186" y="497"/>
                </a:cubicBezTo>
                <a:cubicBezTo>
                  <a:pt x="186" y="498"/>
                  <a:pt x="187" y="498"/>
                  <a:pt x="187" y="499"/>
                </a:cubicBezTo>
                <a:cubicBezTo>
                  <a:pt x="188" y="499"/>
                  <a:pt x="188" y="500"/>
                  <a:pt x="188" y="500"/>
                </a:cubicBezTo>
                <a:cubicBezTo>
                  <a:pt x="189" y="501"/>
                  <a:pt x="189" y="501"/>
                  <a:pt x="189" y="501"/>
                </a:cubicBezTo>
                <a:cubicBezTo>
                  <a:pt x="190" y="502"/>
                  <a:pt x="191" y="503"/>
                  <a:pt x="191" y="503"/>
                </a:cubicBezTo>
                <a:cubicBezTo>
                  <a:pt x="192" y="504"/>
                  <a:pt x="192" y="505"/>
                  <a:pt x="193" y="505"/>
                </a:cubicBezTo>
                <a:cubicBezTo>
                  <a:pt x="193" y="506"/>
                  <a:pt x="193" y="506"/>
                  <a:pt x="193" y="506"/>
                </a:cubicBezTo>
                <a:cubicBezTo>
                  <a:pt x="193" y="506"/>
                  <a:pt x="194" y="507"/>
                  <a:pt x="194" y="507"/>
                </a:cubicBezTo>
                <a:cubicBezTo>
                  <a:pt x="194" y="508"/>
                  <a:pt x="195" y="509"/>
                  <a:pt x="195" y="510"/>
                </a:cubicBezTo>
                <a:cubicBezTo>
                  <a:pt x="195" y="510"/>
                  <a:pt x="196" y="511"/>
                  <a:pt x="196" y="512"/>
                </a:cubicBezTo>
                <a:cubicBezTo>
                  <a:pt x="196" y="512"/>
                  <a:pt x="197" y="513"/>
                  <a:pt x="197" y="514"/>
                </a:cubicBezTo>
                <a:cubicBezTo>
                  <a:pt x="197" y="514"/>
                  <a:pt x="197" y="514"/>
                  <a:pt x="197" y="514"/>
                </a:cubicBezTo>
                <a:cubicBezTo>
                  <a:pt x="197" y="514"/>
                  <a:pt x="197" y="515"/>
                  <a:pt x="197" y="516"/>
                </a:cubicBezTo>
                <a:cubicBezTo>
                  <a:pt x="198" y="517"/>
                  <a:pt x="198" y="518"/>
                  <a:pt x="198" y="519"/>
                </a:cubicBezTo>
                <a:cubicBezTo>
                  <a:pt x="198" y="519"/>
                  <a:pt x="198" y="519"/>
                  <a:pt x="198" y="519"/>
                </a:cubicBezTo>
                <a:cubicBezTo>
                  <a:pt x="198" y="519"/>
                  <a:pt x="198" y="519"/>
                  <a:pt x="198" y="519"/>
                </a:cubicBezTo>
                <a:cubicBezTo>
                  <a:pt x="198" y="519"/>
                  <a:pt x="198" y="519"/>
                  <a:pt x="198" y="519"/>
                </a:cubicBezTo>
                <a:cubicBezTo>
                  <a:pt x="198" y="519"/>
                  <a:pt x="198" y="519"/>
                  <a:pt x="198" y="519"/>
                </a:cubicBezTo>
                <a:cubicBezTo>
                  <a:pt x="198" y="520"/>
                  <a:pt x="198" y="520"/>
                  <a:pt x="198" y="520"/>
                </a:cubicBezTo>
                <a:cubicBezTo>
                  <a:pt x="199" y="521"/>
                  <a:pt x="199" y="522"/>
                  <a:pt x="199" y="523"/>
                </a:cubicBezTo>
                <a:cubicBezTo>
                  <a:pt x="199" y="524"/>
                  <a:pt x="199" y="525"/>
                  <a:pt x="199" y="526"/>
                </a:cubicBezTo>
                <a:cubicBezTo>
                  <a:pt x="199" y="527"/>
                  <a:pt x="199" y="529"/>
                  <a:pt x="199" y="530"/>
                </a:cubicBezTo>
                <a:cubicBezTo>
                  <a:pt x="198" y="536"/>
                  <a:pt x="198" y="536"/>
                  <a:pt x="198" y="536"/>
                </a:cubicBezTo>
                <a:cubicBezTo>
                  <a:pt x="217" y="532"/>
                  <a:pt x="217" y="532"/>
                  <a:pt x="217" y="532"/>
                </a:cubicBezTo>
                <a:cubicBezTo>
                  <a:pt x="239" y="526"/>
                  <a:pt x="239" y="526"/>
                  <a:pt x="239" y="526"/>
                </a:cubicBezTo>
                <a:cubicBezTo>
                  <a:pt x="291" y="514"/>
                  <a:pt x="291" y="514"/>
                  <a:pt x="291" y="514"/>
                </a:cubicBezTo>
                <a:cubicBezTo>
                  <a:pt x="335" y="504"/>
                  <a:pt x="335" y="504"/>
                  <a:pt x="335" y="504"/>
                </a:cubicBezTo>
                <a:cubicBezTo>
                  <a:pt x="374" y="495"/>
                  <a:pt x="374" y="495"/>
                  <a:pt x="374" y="495"/>
                </a:cubicBezTo>
                <a:cubicBezTo>
                  <a:pt x="398" y="489"/>
                  <a:pt x="398" y="489"/>
                  <a:pt x="398" y="489"/>
                </a:cubicBezTo>
                <a:cubicBezTo>
                  <a:pt x="397" y="489"/>
                  <a:pt x="397" y="489"/>
                  <a:pt x="396" y="488"/>
                </a:cubicBezTo>
                <a:moveTo>
                  <a:pt x="500" y="340"/>
                </a:moveTo>
                <a:cubicBezTo>
                  <a:pt x="498" y="342"/>
                  <a:pt x="496" y="344"/>
                  <a:pt x="494" y="347"/>
                </a:cubicBezTo>
                <a:cubicBezTo>
                  <a:pt x="497" y="355"/>
                  <a:pt x="499" y="363"/>
                  <a:pt x="503" y="370"/>
                </a:cubicBezTo>
                <a:cubicBezTo>
                  <a:pt x="515" y="329"/>
                  <a:pt x="515" y="329"/>
                  <a:pt x="515" y="329"/>
                </a:cubicBezTo>
                <a:cubicBezTo>
                  <a:pt x="510" y="332"/>
                  <a:pt x="505" y="336"/>
                  <a:pt x="500" y="340"/>
                </a:cubicBezTo>
                <a:moveTo>
                  <a:pt x="432" y="501"/>
                </a:moveTo>
                <a:cubicBezTo>
                  <a:pt x="431" y="501"/>
                  <a:pt x="430" y="501"/>
                  <a:pt x="429" y="501"/>
                </a:cubicBezTo>
                <a:cubicBezTo>
                  <a:pt x="428" y="501"/>
                  <a:pt x="428" y="501"/>
                  <a:pt x="427" y="501"/>
                </a:cubicBezTo>
                <a:cubicBezTo>
                  <a:pt x="426" y="500"/>
                  <a:pt x="426" y="500"/>
                  <a:pt x="425" y="500"/>
                </a:cubicBezTo>
                <a:cubicBezTo>
                  <a:pt x="425" y="500"/>
                  <a:pt x="424" y="500"/>
                  <a:pt x="424" y="500"/>
                </a:cubicBezTo>
                <a:cubicBezTo>
                  <a:pt x="423" y="500"/>
                  <a:pt x="423" y="500"/>
                  <a:pt x="423" y="500"/>
                </a:cubicBezTo>
                <a:cubicBezTo>
                  <a:pt x="420" y="500"/>
                  <a:pt x="418" y="499"/>
                  <a:pt x="416" y="499"/>
                </a:cubicBezTo>
                <a:cubicBezTo>
                  <a:pt x="415" y="498"/>
                  <a:pt x="415" y="498"/>
                  <a:pt x="414" y="498"/>
                </a:cubicBezTo>
                <a:cubicBezTo>
                  <a:pt x="414" y="498"/>
                  <a:pt x="414" y="498"/>
                  <a:pt x="414" y="498"/>
                </a:cubicBezTo>
                <a:cubicBezTo>
                  <a:pt x="407" y="518"/>
                  <a:pt x="407" y="518"/>
                  <a:pt x="407" y="518"/>
                </a:cubicBezTo>
                <a:cubicBezTo>
                  <a:pt x="386" y="587"/>
                  <a:pt x="386" y="587"/>
                  <a:pt x="386" y="587"/>
                </a:cubicBezTo>
                <a:cubicBezTo>
                  <a:pt x="375" y="625"/>
                  <a:pt x="375" y="625"/>
                  <a:pt x="375" y="625"/>
                </a:cubicBezTo>
                <a:cubicBezTo>
                  <a:pt x="380" y="626"/>
                  <a:pt x="385" y="627"/>
                  <a:pt x="390" y="629"/>
                </a:cubicBezTo>
                <a:cubicBezTo>
                  <a:pt x="391" y="629"/>
                  <a:pt x="391" y="629"/>
                  <a:pt x="391" y="629"/>
                </a:cubicBezTo>
                <a:cubicBezTo>
                  <a:pt x="391" y="628"/>
                  <a:pt x="392" y="627"/>
                  <a:pt x="393" y="626"/>
                </a:cubicBezTo>
                <a:cubicBezTo>
                  <a:pt x="394" y="625"/>
                  <a:pt x="396" y="623"/>
                  <a:pt x="397" y="622"/>
                </a:cubicBezTo>
                <a:cubicBezTo>
                  <a:pt x="399" y="620"/>
                  <a:pt x="401" y="617"/>
                  <a:pt x="403" y="615"/>
                </a:cubicBezTo>
                <a:cubicBezTo>
                  <a:pt x="403" y="615"/>
                  <a:pt x="403" y="615"/>
                  <a:pt x="403" y="615"/>
                </a:cubicBezTo>
                <a:cubicBezTo>
                  <a:pt x="405" y="613"/>
                  <a:pt x="406" y="611"/>
                  <a:pt x="408" y="608"/>
                </a:cubicBezTo>
                <a:cubicBezTo>
                  <a:pt x="412" y="604"/>
                  <a:pt x="415" y="599"/>
                  <a:pt x="418" y="595"/>
                </a:cubicBezTo>
                <a:cubicBezTo>
                  <a:pt x="420" y="592"/>
                  <a:pt x="422" y="589"/>
                  <a:pt x="424" y="586"/>
                </a:cubicBezTo>
                <a:cubicBezTo>
                  <a:pt x="425" y="584"/>
                  <a:pt x="426" y="582"/>
                  <a:pt x="427" y="580"/>
                </a:cubicBezTo>
                <a:cubicBezTo>
                  <a:pt x="429" y="578"/>
                  <a:pt x="430" y="576"/>
                  <a:pt x="431" y="574"/>
                </a:cubicBezTo>
                <a:cubicBezTo>
                  <a:pt x="432" y="571"/>
                  <a:pt x="434" y="569"/>
                  <a:pt x="435" y="566"/>
                </a:cubicBezTo>
                <a:cubicBezTo>
                  <a:pt x="436" y="565"/>
                  <a:pt x="436" y="564"/>
                  <a:pt x="437" y="562"/>
                </a:cubicBezTo>
                <a:cubicBezTo>
                  <a:pt x="439" y="558"/>
                  <a:pt x="441" y="553"/>
                  <a:pt x="443" y="548"/>
                </a:cubicBezTo>
                <a:cubicBezTo>
                  <a:pt x="444" y="546"/>
                  <a:pt x="445" y="543"/>
                  <a:pt x="446" y="541"/>
                </a:cubicBezTo>
                <a:cubicBezTo>
                  <a:pt x="450" y="545"/>
                  <a:pt x="450" y="545"/>
                  <a:pt x="450" y="545"/>
                </a:cubicBezTo>
                <a:cubicBezTo>
                  <a:pt x="463" y="501"/>
                  <a:pt x="463" y="501"/>
                  <a:pt x="463" y="501"/>
                </a:cubicBezTo>
                <a:cubicBezTo>
                  <a:pt x="432" y="501"/>
                  <a:pt x="432" y="501"/>
                  <a:pt x="432" y="501"/>
                </a:cubicBezTo>
                <a:moveTo>
                  <a:pt x="398" y="691"/>
                </a:moveTo>
                <a:cubicBezTo>
                  <a:pt x="390" y="697"/>
                  <a:pt x="382" y="701"/>
                  <a:pt x="376" y="708"/>
                </a:cubicBezTo>
                <a:cubicBezTo>
                  <a:pt x="377" y="712"/>
                  <a:pt x="378" y="716"/>
                  <a:pt x="380" y="719"/>
                </a:cubicBezTo>
                <a:cubicBezTo>
                  <a:pt x="380" y="722"/>
                  <a:pt x="381" y="725"/>
                  <a:pt x="382" y="728"/>
                </a:cubicBezTo>
                <a:cubicBezTo>
                  <a:pt x="384" y="733"/>
                  <a:pt x="386" y="738"/>
                  <a:pt x="387" y="743"/>
                </a:cubicBezTo>
                <a:cubicBezTo>
                  <a:pt x="387" y="744"/>
                  <a:pt x="388" y="745"/>
                  <a:pt x="388" y="747"/>
                </a:cubicBezTo>
                <a:cubicBezTo>
                  <a:pt x="388" y="747"/>
                  <a:pt x="388" y="747"/>
                  <a:pt x="388" y="748"/>
                </a:cubicBezTo>
                <a:cubicBezTo>
                  <a:pt x="404" y="696"/>
                  <a:pt x="404" y="696"/>
                  <a:pt x="404" y="696"/>
                </a:cubicBezTo>
                <a:cubicBezTo>
                  <a:pt x="402" y="694"/>
                  <a:pt x="400" y="693"/>
                  <a:pt x="398" y="691"/>
                </a:cubicBezTo>
                <a:moveTo>
                  <a:pt x="375" y="625"/>
                </a:moveTo>
                <a:cubicBezTo>
                  <a:pt x="371" y="637"/>
                  <a:pt x="371" y="637"/>
                  <a:pt x="371" y="637"/>
                </a:cubicBezTo>
                <a:cubicBezTo>
                  <a:pt x="367" y="650"/>
                  <a:pt x="367" y="650"/>
                  <a:pt x="367" y="650"/>
                </a:cubicBezTo>
                <a:cubicBezTo>
                  <a:pt x="369" y="648"/>
                  <a:pt x="371" y="647"/>
                  <a:pt x="373" y="645"/>
                </a:cubicBezTo>
                <a:cubicBezTo>
                  <a:pt x="375" y="644"/>
                  <a:pt x="377" y="642"/>
                  <a:pt x="379" y="640"/>
                </a:cubicBezTo>
                <a:cubicBezTo>
                  <a:pt x="380" y="639"/>
                  <a:pt x="380" y="639"/>
                  <a:pt x="380" y="639"/>
                </a:cubicBezTo>
                <a:cubicBezTo>
                  <a:pt x="380" y="639"/>
                  <a:pt x="380" y="639"/>
                  <a:pt x="380" y="639"/>
                </a:cubicBezTo>
                <a:cubicBezTo>
                  <a:pt x="382" y="638"/>
                  <a:pt x="383" y="636"/>
                  <a:pt x="385" y="634"/>
                </a:cubicBezTo>
                <a:cubicBezTo>
                  <a:pt x="387" y="633"/>
                  <a:pt x="388" y="631"/>
                  <a:pt x="389" y="630"/>
                </a:cubicBezTo>
                <a:cubicBezTo>
                  <a:pt x="390" y="630"/>
                  <a:pt x="390" y="629"/>
                  <a:pt x="390" y="629"/>
                </a:cubicBezTo>
                <a:cubicBezTo>
                  <a:pt x="385" y="627"/>
                  <a:pt x="380" y="626"/>
                  <a:pt x="375" y="625"/>
                </a:cubicBezTo>
                <a:moveTo>
                  <a:pt x="396" y="488"/>
                </a:moveTo>
                <a:cubicBezTo>
                  <a:pt x="396" y="488"/>
                  <a:pt x="395" y="487"/>
                  <a:pt x="395" y="487"/>
                </a:cubicBezTo>
                <a:cubicBezTo>
                  <a:pt x="392" y="484"/>
                  <a:pt x="389" y="481"/>
                  <a:pt x="387" y="478"/>
                </a:cubicBezTo>
                <a:cubicBezTo>
                  <a:pt x="386" y="477"/>
                  <a:pt x="385" y="477"/>
                  <a:pt x="385" y="476"/>
                </a:cubicBezTo>
                <a:cubicBezTo>
                  <a:pt x="384" y="474"/>
                  <a:pt x="383" y="473"/>
                  <a:pt x="382" y="472"/>
                </a:cubicBezTo>
                <a:cubicBezTo>
                  <a:pt x="382" y="471"/>
                  <a:pt x="382" y="470"/>
                  <a:pt x="381" y="470"/>
                </a:cubicBezTo>
                <a:cubicBezTo>
                  <a:pt x="381" y="469"/>
                  <a:pt x="380" y="468"/>
                  <a:pt x="380" y="467"/>
                </a:cubicBezTo>
                <a:cubicBezTo>
                  <a:pt x="380" y="467"/>
                  <a:pt x="380" y="466"/>
                  <a:pt x="379" y="466"/>
                </a:cubicBezTo>
                <a:cubicBezTo>
                  <a:pt x="379" y="465"/>
                  <a:pt x="379" y="464"/>
                  <a:pt x="378" y="463"/>
                </a:cubicBezTo>
                <a:cubicBezTo>
                  <a:pt x="378" y="462"/>
                  <a:pt x="377" y="461"/>
                  <a:pt x="377" y="459"/>
                </a:cubicBezTo>
                <a:cubicBezTo>
                  <a:pt x="377" y="458"/>
                  <a:pt x="376" y="457"/>
                  <a:pt x="376" y="455"/>
                </a:cubicBezTo>
                <a:cubicBezTo>
                  <a:pt x="376" y="454"/>
                  <a:pt x="376" y="453"/>
                  <a:pt x="375" y="452"/>
                </a:cubicBezTo>
                <a:cubicBezTo>
                  <a:pt x="375" y="450"/>
                  <a:pt x="375" y="448"/>
                  <a:pt x="375" y="445"/>
                </a:cubicBezTo>
                <a:cubicBezTo>
                  <a:pt x="375" y="445"/>
                  <a:pt x="375" y="445"/>
                  <a:pt x="375" y="445"/>
                </a:cubicBezTo>
                <a:cubicBezTo>
                  <a:pt x="374" y="445"/>
                  <a:pt x="374" y="445"/>
                  <a:pt x="374" y="445"/>
                </a:cubicBezTo>
                <a:cubicBezTo>
                  <a:pt x="311" y="460"/>
                  <a:pt x="311" y="460"/>
                  <a:pt x="311" y="460"/>
                </a:cubicBezTo>
                <a:cubicBezTo>
                  <a:pt x="243" y="476"/>
                  <a:pt x="243" y="476"/>
                  <a:pt x="243" y="476"/>
                </a:cubicBezTo>
                <a:cubicBezTo>
                  <a:pt x="221" y="481"/>
                  <a:pt x="221" y="481"/>
                  <a:pt x="221" y="481"/>
                </a:cubicBezTo>
                <a:cubicBezTo>
                  <a:pt x="176" y="491"/>
                  <a:pt x="176" y="491"/>
                  <a:pt x="176" y="491"/>
                </a:cubicBezTo>
                <a:cubicBezTo>
                  <a:pt x="177" y="492"/>
                  <a:pt x="178" y="492"/>
                  <a:pt x="179" y="493"/>
                </a:cubicBezTo>
                <a:cubicBezTo>
                  <a:pt x="179" y="493"/>
                  <a:pt x="179" y="493"/>
                  <a:pt x="179" y="493"/>
                </a:cubicBezTo>
                <a:cubicBezTo>
                  <a:pt x="179" y="493"/>
                  <a:pt x="179" y="493"/>
                  <a:pt x="179" y="493"/>
                </a:cubicBezTo>
                <a:cubicBezTo>
                  <a:pt x="181" y="494"/>
                  <a:pt x="182" y="494"/>
                  <a:pt x="183" y="495"/>
                </a:cubicBezTo>
                <a:cubicBezTo>
                  <a:pt x="183" y="495"/>
                  <a:pt x="184" y="496"/>
                  <a:pt x="184" y="496"/>
                </a:cubicBezTo>
                <a:cubicBezTo>
                  <a:pt x="185" y="497"/>
                  <a:pt x="185" y="497"/>
                  <a:pt x="185" y="497"/>
                </a:cubicBezTo>
                <a:cubicBezTo>
                  <a:pt x="186" y="497"/>
                  <a:pt x="186" y="497"/>
                  <a:pt x="186" y="497"/>
                </a:cubicBezTo>
                <a:cubicBezTo>
                  <a:pt x="186" y="498"/>
                  <a:pt x="187" y="498"/>
                  <a:pt x="187" y="499"/>
                </a:cubicBezTo>
                <a:cubicBezTo>
                  <a:pt x="188" y="499"/>
                  <a:pt x="188" y="500"/>
                  <a:pt x="188" y="500"/>
                </a:cubicBezTo>
                <a:cubicBezTo>
                  <a:pt x="189" y="501"/>
                  <a:pt x="189" y="501"/>
                  <a:pt x="189" y="501"/>
                </a:cubicBezTo>
                <a:cubicBezTo>
                  <a:pt x="190" y="502"/>
                  <a:pt x="191" y="503"/>
                  <a:pt x="191" y="503"/>
                </a:cubicBezTo>
                <a:cubicBezTo>
                  <a:pt x="192" y="504"/>
                  <a:pt x="192" y="505"/>
                  <a:pt x="193" y="505"/>
                </a:cubicBezTo>
                <a:cubicBezTo>
                  <a:pt x="193" y="506"/>
                  <a:pt x="193" y="506"/>
                  <a:pt x="193" y="506"/>
                </a:cubicBezTo>
                <a:cubicBezTo>
                  <a:pt x="193" y="506"/>
                  <a:pt x="194" y="507"/>
                  <a:pt x="194" y="507"/>
                </a:cubicBezTo>
                <a:cubicBezTo>
                  <a:pt x="194" y="508"/>
                  <a:pt x="195" y="509"/>
                  <a:pt x="195" y="510"/>
                </a:cubicBezTo>
                <a:cubicBezTo>
                  <a:pt x="195" y="510"/>
                  <a:pt x="196" y="511"/>
                  <a:pt x="196" y="512"/>
                </a:cubicBezTo>
                <a:cubicBezTo>
                  <a:pt x="196" y="512"/>
                  <a:pt x="197" y="513"/>
                  <a:pt x="197" y="514"/>
                </a:cubicBezTo>
                <a:cubicBezTo>
                  <a:pt x="197" y="514"/>
                  <a:pt x="197" y="514"/>
                  <a:pt x="197" y="514"/>
                </a:cubicBezTo>
                <a:cubicBezTo>
                  <a:pt x="197" y="514"/>
                  <a:pt x="197" y="515"/>
                  <a:pt x="197" y="516"/>
                </a:cubicBezTo>
                <a:cubicBezTo>
                  <a:pt x="198" y="517"/>
                  <a:pt x="198" y="518"/>
                  <a:pt x="198" y="519"/>
                </a:cubicBezTo>
                <a:cubicBezTo>
                  <a:pt x="198" y="519"/>
                  <a:pt x="198" y="519"/>
                  <a:pt x="198" y="519"/>
                </a:cubicBezTo>
                <a:cubicBezTo>
                  <a:pt x="198" y="519"/>
                  <a:pt x="198" y="519"/>
                  <a:pt x="198" y="519"/>
                </a:cubicBezTo>
                <a:cubicBezTo>
                  <a:pt x="198" y="519"/>
                  <a:pt x="198" y="519"/>
                  <a:pt x="198" y="519"/>
                </a:cubicBezTo>
                <a:cubicBezTo>
                  <a:pt x="198" y="519"/>
                  <a:pt x="198" y="519"/>
                  <a:pt x="198" y="519"/>
                </a:cubicBezTo>
                <a:cubicBezTo>
                  <a:pt x="198" y="519"/>
                  <a:pt x="198" y="519"/>
                  <a:pt x="198" y="519"/>
                </a:cubicBezTo>
                <a:cubicBezTo>
                  <a:pt x="198" y="520"/>
                  <a:pt x="198" y="520"/>
                  <a:pt x="198" y="520"/>
                </a:cubicBezTo>
                <a:cubicBezTo>
                  <a:pt x="199" y="521"/>
                  <a:pt x="199" y="522"/>
                  <a:pt x="199" y="523"/>
                </a:cubicBezTo>
                <a:cubicBezTo>
                  <a:pt x="199" y="524"/>
                  <a:pt x="199" y="525"/>
                  <a:pt x="199" y="526"/>
                </a:cubicBezTo>
                <a:cubicBezTo>
                  <a:pt x="199" y="527"/>
                  <a:pt x="199" y="529"/>
                  <a:pt x="199" y="530"/>
                </a:cubicBezTo>
                <a:cubicBezTo>
                  <a:pt x="198" y="536"/>
                  <a:pt x="198" y="536"/>
                  <a:pt x="198" y="536"/>
                </a:cubicBezTo>
                <a:cubicBezTo>
                  <a:pt x="217" y="532"/>
                  <a:pt x="217" y="532"/>
                  <a:pt x="217" y="532"/>
                </a:cubicBezTo>
                <a:cubicBezTo>
                  <a:pt x="239" y="526"/>
                  <a:pt x="239" y="526"/>
                  <a:pt x="239" y="526"/>
                </a:cubicBezTo>
                <a:cubicBezTo>
                  <a:pt x="291" y="514"/>
                  <a:pt x="291" y="514"/>
                  <a:pt x="291" y="514"/>
                </a:cubicBezTo>
                <a:cubicBezTo>
                  <a:pt x="335" y="504"/>
                  <a:pt x="335" y="504"/>
                  <a:pt x="335" y="504"/>
                </a:cubicBezTo>
                <a:cubicBezTo>
                  <a:pt x="374" y="495"/>
                  <a:pt x="374" y="495"/>
                  <a:pt x="374" y="495"/>
                </a:cubicBezTo>
                <a:cubicBezTo>
                  <a:pt x="398" y="489"/>
                  <a:pt x="398" y="489"/>
                  <a:pt x="398" y="489"/>
                </a:cubicBezTo>
                <a:cubicBezTo>
                  <a:pt x="397" y="489"/>
                  <a:pt x="397" y="489"/>
                  <a:pt x="396" y="488"/>
                </a:cubicBezTo>
                <a:moveTo>
                  <a:pt x="500" y="340"/>
                </a:moveTo>
                <a:cubicBezTo>
                  <a:pt x="498" y="342"/>
                  <a:pt x="496" y="344"/>
                  <a:pt x="494" y="347"/>
                </a:cubicBezTo>
                <a:cubicBezTo>
                  <a:pt x="497" y="355"/>
                  <a:pt x="499" y="363"/>
                  <a:pt x="503" y="370"/>
                </a:cubicBezTo>
                <a:cubicBezTo>
                  <a:pt x="515" y="329"/>
                  <a:pt x="515" y="329"/>
                  <a:pt x="515" y="329"/>
                </a:cubicBezTo>
                <a:cubicBezTo>
                  <a:pt x="510" y="332"/>
                  <a:pt x="505" y="336"/>
                  <a:pt x="500" y="340"/>
                </a:cubicBezTo>
                <a:moveTo>
                  <a:pt x="432" y="501"/>
                </a:moveTo>
                <a:cubicBezTo>
                  <a:pt x="431" y="501"/>
                  <a:pt x="430" y="501"/>
                  <a:pt x="429" y="501"/>
                </a:cubicBezTo>
                <a:cubicBezTo>
                  <a:pt x="428" y="501"/>
                  <a:pt x="428" y="501"/>
                  <a:pt x="427" y="501"/>
                </a:cubicBezTo>
                <a:cubicBezTo>
                  <a:pt x="426" y="500"/>
                  <a:pt x="426" y="500"/>
                  <a:pt x="425" y="500"/>
                </a:cubicBezTo>
                <a:cubicBezTo>
                  <a:pt x="425" y="500"/>
                  <a:pt x="424" y="500"/>
                  <a:pt x="424" y="500"/>
                </a:cubicBezTo>
                <a:cubicBezTo>
                  <a:pt x="423" y="500"/>
                  <a:pt x="423" y="500"/>
                  <a:pt x="423" y="500"/>
                </a:cubicBezTo>
                <a:cubicBezTo>
                  <a:pt x="420" y="500"/>
                  <a:pt x="418" y="499"/>
                  <a:pt x="416" y="499"/>
                </a:cubicBezTo>
                <a:cubicBezTo>
                  <a:pt x="415" y="498"/>
                  <a:pt x="415" y="498"/>
                  <a:pt x="414" y="498"/>
                </a:cubicBezTo>
                <a:cubicBezTo>
                  <a:pt x="414" y="498"/>
                  <a:pt x="414" y="498"/>
                  <a:pt x="414" y="498"/>
                </a:cubicBezTo>
                <a:cubicBezTo>
                  <a:pt x="407" y="518"/>
                  <a:pt x="407" y="518"/>
                  <a:pt x="407" y="518"/>
                </a:cubicBezTo>
                <a:cubicBezTo>
                  <a:pt x="386" y="587"/>
                  <a:pt x="386" y="587"/>
                  <a:pt x="386" y="587"/>
                </a:cubicBezTo>
                <a:cubicBezTo>
                  <a:pt x="375" y="625"/>
                  <a:pt x="375" y="625"/>
                  <a:pt x="375" y="625"/>
                </a:cubicBezTo>
                <a:cubicBezTo>
                  <a:pt x="380" y="626"/>
                  <a:pt x="385" y="627"/>
                  <a:pt x="390" y="629"/>
                </a:cubicBezTo>
                <a:cubicBezTo>
                  <a:pt x="391" y="629"/>
                  <a:pt x="391" y="629"/>
                  <a:pt x="391" y="629"/>
                </a:cubicBezTo>
                <a:cubicBezTo>
                  <a:pt x="391" y="628"/>
                  <a:pt x="392" y="627"/>
                  <a:pt x="393" y="626"/>
                </a:cubicBezTo>
                <a:cubicBezTo>
                  <a:pt x="394" y="625"/>
                  <a:pt x="396" y="623"/>
                  <a:pt x="397" y="622"/>
                </a:cubicBezTo>
                <a:cubicBezTo>
                  <a:pt x="399" y="620"/>
                  <a:pt x="401" y="617"/>
                  <a:pt x="403" y="615"/>
                </a:cubicBezTo>
                <a:cubicBezTo>
                  <a:pt x="403" y="615"/>
                  <a:pt x="403" y="615"/>
                  <a:pt x="403" y="615"/>
                </a:cubicBezTo>
                <a:cubicBezTo>
                  <a:pt x="405" y="613"/>
                  <a:pt x="406" y="611"/>
                  <a:pt x="408" y="608"/>
                </a:cubicBezTo>
                <a:cubicBezTo>
                  <a:pt x="412" y="604"/>
                  <a:pt x="415" y="599"/>
                  <a:pt x="418" y="595"/>
                </a:cubicBezTo>
                <a:cubicBezTo>
                  <a:pt x="420" y="592"/>
                  <a:pt x="422" y="589"/>
                  <a:pt x="424" y="586"/>
                </a:cubicBezTo>
                <a:cubicBezTo>
                  <a:pt x="425" y="584"/>
                  <a:pt x="426" y="582"/>
                  <a:pt x="427" y="580"/>
                </a:cubicBezTo>
                <a:cubicBezTo>
                  <a:pt x="429" y="578"/>
                  <a:pt x="430" y="576"/>
                  <a:pt x="431" y="574"/>
                </a:cubicBezTo>
                <a:cubicBezTo>
                  <a:pt x="432" y="571"/>
                  <a:pt x="434" y="569"/>
                  <a:pt x="435" y="566"/>
                </a:cubicBezTo>
                <a:cubicBezTo>
                  <a:pt x="436" y="565"/>
                  <a:pt x="436" y="564"/>
                  <a:pt x="437" y="562"/>
                </a:cubicBezTo>
                <a:cubicBezTo>
                  <a:pt x="439" y="558"/>
                  <a:pt x="441" y="553"/>
                  <a:pt x="443" y="548"/>
                </a:cubicBezTo>
                <a:cubicBezTo>
                  <a:pt x="444" y="546"/>
                  <a:pt x="445" y="543"/>
                  <a:pt x="446" y="541"/>
                </a:cubicBezTo>
                <a:cubicBezTo>
                  <a:pt x="450" y="545"/>
                  <a:pt x="450" y="545"/>
                  <a:pt x="450" y="545"/>
                </a:cubicBezTo>
                <a:cubicBezTo>
                  <a:pt x="463" y="501"/>
                  <a:pt x="463" y="501"/>
                  <a:pt x="463" y="501"/>
                </a:cubicBezTo>
                <a:cubicBezTo>
                  <a:pt x="432" y="501"/>
                  <a:pt x="432" y="501"/>
                  <a:pt x="432" y="501"/>
                </a:cubicBezTo>
                <a:moveTo>
                  <a:pt x="398" y="691"/>
                </a:moveTo>
                <a:cubicBezTo>
                  <a:pt x="390" y="697"/>
                  <a:pt x="382" y="701"/>
                  <a:pt x="376" y="708"/>
                </a:cubicBezTo>
                <a:cubicBezTo>
                  <a:pt x="377" y="712"/>
                  <a:pt x="378" y="716"/>
                  <a:pt x="380" y="719"/>
                </a:cubicBezTo>
                <a:cubicBezTo>
                  <a:pt x="380" y="722"/>
                  <a:pt x="381" y="725"/>
                  <a:pt x="382" y="728"/>
                </a:cubicBezTo>
                <a:cubicBezTo>
                  <a:pt x="384" y="733"/>
                  <a:pt x="386" y="738"/>
                  <a:pt x="387" y="743"/>
                </a:cubicBezTo>
                <a:cubicBezTo>
                  <a:pt x="387" y="744"/>
                  <a:pt x="388" y="745"/>
                  <a:pt x="388" y="747"/>
                </a:cubicBezTo>
                <a:cubicBezTo>
                  <a:pt x="388" y="747"/>
                  <a:pt x="388" y="747"/>
                  <a:pt x="388" y="748"/>
                </a:cubicBezTo>
                <a:cubicBezTo>
                  <a:pt x="404" y="696"/>
                  <a:pt x="404" y="696"/>
                  <a:pt x="404" y="696"/>
                </a:cubicBezTo>
                <a:cubicBezTo>
                  <a:pt x="402" y="694"/>
                  <a:pt x="400" y="693"/>
                  <a:pt x="398" y="691"/>
                </a:cubicBezTo>
                <a:moveTo>
                  <a:pt x="375" y="625"/>
                </a:moveTo>
                <a:cubicBezTo>
                  <a:pt x="371" y="637"/>
                  <a:pt x="371" y="637"/>
                  <a:pt x="371" y="637"/>
                </a:cubicBezTo>
                <a:cubicBezTo>
                  <a:pt x="367" y="650"/>
                  <a:pt x="367" y="650"/>
                  <a:pt x="367" y="650"/>
                </a:cubicBezTo>
                <a:cubicBezTo>
                  <a:pt x="369" y="648"/>
                  <a:pt x="371" y="647"/>
                  <a:pt x="373" y="645"/>
                </a:cubicBezTo>
                <a:cubicBezTo>
                  <a:pt x="375" y="644"/>
                  <a:pt x="377" y="642"/>
                  <a:pt x="379" y="640"/>
                </a:cubicBezTo>
                <a:cubicBezTo>
                  <a:pt x="380" y="639"/>
                  <a:pt x="380" y="639"/>
                  <a:pt x="380" y="639"/>
                </a:cubicBezTo>
                <a:cubicBezTo>
                  <a:pt x="380" y="639"/>
                  <a:pt x="380" y="639"/>
                  <a:pt x="380" y="639"/>
                </a:cubicBezTo>
                <a:cubicBezTo>
                  <a:pt x="382" y="638"/>
                  <a:pt x="383" y="636"/>
                  <a:pt x="385" y="634"/>
                </a:cubicBezTo>
                <a:cubicBezTo>
                  <a:pt x="387" y="633"/>
                  <a:pt x="388" y="631"/>
                  <a:pt x="389" y="630"/>
                </a:cubicBezTo>
                <a:cubicBezTo>
                  <a:pt x="390" y="630"/>
                  <a:pt x="390" y="629"/>
                  <a:pt x="390" y="629"/>
                </a:cubicBezTo>
                <a:cubicBezTo>
                  <a:pt x="385" y="627"/>
                  <a:pt x="380" y="626"/>
                  <a:pt x="375" y="625"/>
                </a:cubicBezTo>
                <a:moveTo>
                  <a:pt x="396" y="488"/>
                </a:moveTo>
                <a:cubicBezTo>
                  <a:pt x="396" y="488"/>
                  <a:pt x="395" y="487"/>
                  <a:pt x="395" y="487"/>
                </a:cubicBezTo>
                <a:cubicBezTo>
                  <a:pt x="392" y="484"/>
                  <a:pt x="389" y="481"/>
                  <a:pt x="387" y="478"/>
                </a:cubicBezTo>
                <a:cubicBezTo>
                  <a:pt x="386" y="477"/>
                  <a:pt x="385" y="477"/>
                  <a:pt x="385" y="476"/>
                </a:cubicBezTo>
                <a:cubicBezTo>
                  <a:pt x="384" y="474"/>
                  <a:pt x="383" y="473"/>
                  <a:pt x="382" y="472"/>
                </a:cubicBezTo>
                <a:cubicBezTo>
                  <a:pt x="382" y="471"/>
                  <a:pt x="382" y="470"/>
                  <a:pt x="381" y="470"/>
                </a:cubicBezTo>
                <a:cubicBezTo>
                  <a:pt x="381" y="469"/>
                  <a:pt x="380" y="468"/>
                  <a:pt x="380" y="467"/>
                </a:cubicBezTo>
                <a:cubicBezTo>
                  <a:pt x="380" y="467"/>
                  <a:pt x="380" y="466"/>
                  <a:pt x="379" y="466"/>
                </a:cubicBezTo>
                <a:cubicBezTo>
                  <a:pt x="379" y="465"/>
                  <a:pt x="379" y="464"/>
                  <a:pt x="378" y="463"/>
                </a:cubicBezTo>
                <a:cubicBezTo>
                  <a:pt x="378" y="462"/>
                  <a:pt x="377" y="461"/>
                  <a:pt x="377" y="459"/>
                </a:cubicBezTo>
                <a:cubicBezTo>
                  <a:pt x="377" y="458"/>
                  <a:pt x="376" y="457"/>
                  <a:pt x="376" y="455"/>
                </a:cubicBezTo>
                <a:cubicBezTo>
                  <a:pt x="376" y="454"/>
                  <a:pt x="376" y="453"/>
                  <a:pt x="375" y="452"/>
                </a:cubicBezTo>
                <a:cubicBezTo>
                  <a:pt x="375" y="450"/>
                  <a:pt x="375" y="448"/>
                  <a:pt x="375" y="445"/>
                </a:cubicBezTo>
                <a:cubicBezTo>
                  <a:pt x="375" y="445"/>
                  <a:pt x="375" y="445"/>
                  <a:pt x="375" y="445"/>
                </a:cubicBezTo>
                <a:cubicBezTo>
                  <a:pt x="374" y="445"/>
                  <a:pt x="374" y="445"/>
                  <a:pt x="374" y="445"/>
                </a:cubicBezTo>
                <a:cubicBezTo>
                  <a:pt x="311" y="460"/>
                  <a:pt x="311" y="460"/>
                  <a:pt x="311" y="460"/>
                </a:cubicBezTo>
                <a:cubicBezTo>
                  <a:pt x="243" y="476"/>
                  <a:pt x="243" y="476"/>
                  <a:pt x="243" y="476"/>
                </a:cubicBezTo>
                <a:cubicBezTo>
                  <a:pt x="221" y="481"/>
                  <a:pt x="221" y="481"/>
                  <a:pt x="221" y="481"/>
                </a:cubicBezTo>
                <a:cubicBezTo>
                  <a:pt x="176" y="491"/>
                  <a:pt x="176" y="491"/>
                  <a:pt x="176" y="491"/>
                </a:cubicBezTo>
                <a:cubicBezTo>
                  <a:pt x="177" y="492"/>
                  <a:pt x="178" y="492"/>
                  <a:pt x="179" y="493"/>
                </a:cubicBezTo>
                <a:cubicBezTo>
                  <a:pt x="179" y="493"/>
                  <a:pt x="179" y="493"/>
                  <a:pt x="179" y="493"/>
                </a:cubicBezTo>
                <a:cubicBezTo>
                  <a:pt x="179" y="493"/>
                  <a:pt x="179" y="493"/>
                  <a:pt x="179" y="493"/>
                </a:cubicBezTo>
                <a:cubicBezTo>
                  <a:pt x="181" y="494"/>
                  <a:pt x="182" y="494"/>
                  <a:pt x="183" y="495"/>
                </a:cubicBezTo>
                <a:cubicBezTo>
                  <a:pt x="183" y="495"/>
                  <a:pt x="184" y="496"/>
                  <a:pt x="184" y="496"/>
                </a:cubicBezTo>
                <a:cubicBezTo>
                  <a:pt x="185" y="497"/>
                  <a:pt x="185" y="497"/>
                  <a:pt x="185" y="497"/>
                </a:cubicBezTo>
                <a:cubicBezTo>
                  <a:pt x="186" y="497"/>
                  <a:pt x="186" y="497"/>
                  <a:pt x="186" y="497"/>
                </a:cubicBezTo>
                <a:cubicBezTo>
                  <a:pt x="186" y="498"/>
                  <a:pt x="187" y="498"/>
                  <a:pt x="187" y="499"/>
                </a:cubicBezTo>
                <a:cubicBezTo>
                  <a:pt x="188" y="499"/>
                  <a:pt x="188" y="500"/>
                  <a:pt x="188" y="500"/>
                </a:cubicBezTo>
                <a:cubicBezTo>
                  <a:pt x="189" y="501"/>
                  <a:pt x="189" y="501"/>
                  <a:pt x="189" y="501"/>
                </a:cubicBezTo>
                <a:cubicBezTo>
                  <a:pt x="190" y="502"/>
                  <a:pt x="191" y="503"/>
                  <a:pt x="191" y="503"/>
                </a:cubicBezTo>
                <a:cubicBezTo>
                  <a:pt x="192" y="504"/>
                  <a:pt x="192" y="505"/>
                  <a:pt x="193" y="505"/>
                </a:cubicBezTo>
                <a:cubicBezTo>
                  <a:pt x="193" y="506"/>
                  <a:pt x="193" y="506"/>
                  <a:pt x="193" y="506"/>
                </a:cubicBezTo>
                <a:cubicBezTo>
                  <a:pt x="193" y="506"/>
                  <a:pt x="194" y="507"/>
                  <a:pt x="194" y="507"/>
                </a:cubicBezTo>
                <a:cubicBezTo>
                  <a:pt x="194" y="508"/>
                  <a:pt x="195" y="509"/>
                  <a:pt x="195" y="510"/>
                </a:cubicBezTo>
                <a:cubicBezTo>
                  <a:pt x="195" y="510"/>
                  <a:pt x="196" y="511"/>
                  <a:pt x="196" y="512"/>
                </a:cubicBezTo>
                <a:cubicBezTo>
                  <a:pt x="196" y="512"/>
                  <a:pt x="197" y="513"/>
                  <a:pt x="197" y="514"/>
                </a:cubicBezTo>
                <a:cubicBezTo>
                  <a:pt x="197" y="514"/>
                  <a:pt x="197" y="514"/>
                  <a:pt x="197" y="514"/>
                </a:cubicBezTo>
                <a:cubicBezTo>
                  <a:pt x="197" y="514"/>
                  <a:pt x="197" y="515"/>
                  <a:pt x="197" y="516"/>
                </a:cubicBezTo>
                <a:cubicBezTo>
                  <a:pt x="198" y="517"/>
                  <a:pt x="198" y="518"/>
                  <a:pt x="198" y="519"/>
                </a:cubicBezTo>
                <a:cubicBezTo>
                  <a:pt x="198" y="519"/>
                  <a:pt x="198" y="519"/>
                  <a:pt x="198" y="519"/>
                </a:cubicBezTo>
                <a:cubicBezTo>
                  <a:pt x="198" y="519"/>
                  <a:pt x="198" y="519"/>
                  <a:pt x="198" y="519"/>
                </a:cubicBezTo>
                <a:cubicBezTo>
                  <a:pt x="198" y="519"/>
                  <a:pt x="198" y="519"/>
                  <a:pt x="198" y="519"/>
                </a:cubicBezTo>
                <a:cubicBezTo>
                  <a:pt x="198" y="519"/>
                  <a:pt x="198" y="519"/>
                  <a:pt x="198" y="519"/>
                </a:cubicBezTo>
                <a:cubicBezTo>
                  <a:pt x="198" y="519"/>
                  <a:pt x="198" y="519"/>
                  <a:pt x="198" y="519"/>
                </a:cubicBezTo>
                <a:cubicBezTo>
                  <a:pt x="198" y="520"/>
                  <a:pt x="198" y="520"/>
                  <a:pt x="198" y="520"/>
                </a:cubicBezTo>
                <a:cubicBezTo>
                  <a:pt x="199" y="521"/>
                  <a:pt x="199" y="522"/>
                  <a:pt x="199" y="523"/>
                </a:cubicBezTo>
                <a:cubicBezTo>
                  <a:pt x="199" y="524"/>
                  <a:pt x="199" y="525"/>
                  <a:pt x="199" y="526"/>
                </a:cubicBezTo>
                <a:cubicBezTo>
                  <a:pt x="199" y="527"/>
                  <a:pt x="199" y="529"/>
                  <a:pt x="199" y="530"/>
                </a:cubicBezTo>
                <a:cubicBezTo>
                  <a:pt x="198" y="536"/>
                  <a:pt x="198" y="536"/>
                  <a:pt x="198" y="536"/>
                </a:cubicBezTo>
                <a:cubicBezTo>
                  <a:pt x="217" y="532"/>
                  <a:pt x="217" y="532"/>
                  <a:pt x="217" y="532"/>
                </a:cubicBezTo>
                <a:cubicBezTo>
                  <a:pt x="239" y="526"/>
                  <a:pt x="239" y="526"/>
                  <a:pt x="239" y="526"/>
                </a:cubicBezTo>
                <a:cubicBezTo>
                  <a:pt x="291" y="514"/>
                  <a:pt x="291" y="514"/>
                  <a:pt x="291" y="514"/>
                </a:cubicBezTo>
                <a:cubicBezTo>
                  <a:pt x="335" y="504"/>
                  <a:pt x="335" y="504"/>
                  <a:pt x="335" y="504"/>
                </a:cubicBezTo>
                <a:cubicBezTo>
                  <a:pt x="374" y="495"/>
                  <a:pt x="374" y="495"/>
                  <a:pt x="374" y="495"/>
                </a:cubicBezTo>
                <a:cubicBezTo>
                  <a:pt x="398" y="489"/>
                  <a:pt x="398" y="489"/>
                  <a:pt x="398" y="489"/>
                </a:cubicBezTo>
                <a:cubicBezTo>
                  <a:pt x="397" y="489"/>
                  <a:pt x="397" y="489"/>
                  <a:pt x="396" y="488"/>
                </a:cubicBezTo>
                <a:moveTo>
                  <a:pt x="500" y="340"/>
                </a:moveTo>
                <a:cubicBezTo>
                  <a:pt x="498" y="342"/>
                  <a:pt x="496" y="344"/>
                  <a:pt x="494" y="347"/>
                </a:cubicBezTo>
                <a:cubicBezTo>
                  <a:pt x="497" y="355"/>
                  <a:pt x="499" y="363"/>
                  <a:pt x="503" y="370"/>
                </a:cubicBezTo>
                <a:cubicBezTo>
                  <a:pt x="515" y="329"/>
                  <a:pt x="515" y="329"/>
                  <a:pt x="515" y="329"/>
                </a:cubicBezTo>
                <a:cubicBezTo>
                  <a:pt x="510" y="332"/>
                  <a:pt x="505" y="336"/>
                  <a:pt x="500" y="340"/>
                </a:cubicBezTo>
                <a:moveTo>
                  <a:pt x="432" y="501"/>
                </a:moveTo>
                <a:cubicBezTo>
                  <a:pt x="431" y="501"/>
                  <a:pt x="430" y="501"/>
                  <a:pt x="429" y="501"/>
                </a:cubicBezTo>
                <a:cubicBezTo>
                  <a:pt x="428" y="501"/>
                  <a:pt x="428" y="501"/>
                  <a:pt x="427" y="501"/>
                </a:cubicBezTo>
                <a:cubicBezTo>
                  <a:pt x="426" y="500"/>
                  <a:pt x="426" y="500"/>
                  <a:pt x="425" y="500"/>
                </a:cubicBezTo>
                <a:cubicBezTo>
                  <a:pt x="425" y="500"/>
                  <a:pt x="424" y="500"/>
                  <a:pt x="424" y="500"/>
                </a:cubicBezTo>
                <a:cubicBezTo>
                  <a:pt x="423" y="500"/>
                  <a:pt x="423" y="500"/>
                  <a:pt x="423" y="500"/>
                </a:cubicBezTo>
                <a:cubicBezTo>
                  <a:pt x="420" y="500"/>
                  <a:pt x="418" y="499"/>
                  <a:pt x="416" y="499"/>
                </a:cubicBezTo>
                <a:cubicBezTo>
                  <a:pt x="415" y="498"/>
                  <a:pt x="415" y="498"/>
                  <a:pt x="414" y="498"/>
                </a:cubicBezTo>
                <a:cubicBezTo>
                  <a:pt x="414" y="498"/>
                  <a:pt x="414" y="498"/>
                  <a:pt x="414" y="498"/>
                </a:cubicBezTo>
                <a:cubicBezTo>
                  <a:pt x="407" y="518"/>
                  <a:pt x="407" y="518"/>
                  <a:pt x="407" y="518"/>
                </a:cubicBezTo>
                <a:cubicBezTo>
                  <a:pt x="386" y="587"/>
                  <a:pt x="386" y="587"/>
                  <a:pt x="386" y="587"/>
                </a:cubicBezTo>
                <a:cubicBezTo>
                  <a:pt x="375" y="625"/>
                  <a:pt x="375" y="625"/>
                  <a:pt x="375" y="625"/>
                </a:cubicBezTo>
                <a:cubicBezTo>
                  <a:pt x="380" y="626"/>
                  <a:pt x="385" y="627"/>
                  <a:pt x="390" y="629"/>
                </a:cubicBezTo>
                <a:cubicBezTo>
                  <a:pt x="391" y="629"/>
                  <a:pt x="391" y="629"/>
                  <a:pt x="391" y="629"/>
                </a:cubicBezTo>
                <a:cubicBezTo>
                  <a:pt x="391" y="628"/>
                  <a:pt x="392" y="627"/>
                  <a:pt x="393" y="626"/>
                </a:cubicBezTo>
                <a:cubicBezTo>
                  <a:pt x="394" y="625"/>
                  <a:pt x="396" y="623"/>
                  <a:pt x="397" y="622"/>
                </a:cubicBezTo>
                <a:cubicBezTo>
                  <a:pt x="399" y="620"/>
                  <a:pt x="401" y="617"/>
                  <a:pt x="403" y="615"/>
                </a:cubicBezTo>
                <a:cubicBezTo>
                  <a:pt x="403" y="615"/>
                  <a:pt x="403" y="615"/>
                  <a:pt x="403" y="615"/>
                </a:cubicBezTo>
                <a:cubicBezTo>
                  <a:pt x="405" y="613"/>
                  <a:pt x="406" y="611"/>
                  <a:pt x="408" y="608"/>
                </a:cubicBezTo>
                <a:cubicBezTo>
                  <a:pt x="412" y="604"/>
                  <a:pt x="415" y="599"/>
                  <a:pt x="418" y="595"/>
                </a:cubicBezTo>
                <a:cubicBezTo>
                  <a:pt x="420" y="592"/>
                  <a:pt x="422" y="589"/>
                  <a:pt x="424" y="586"/>
                </a:cubicBezTo>
                <a:cubicBezTo>
                  <a:pt x="425" y="584"/>
                  <a:pt x="426" y="582"/>
                  <a:pt x="427" y="580"/>
                </a:cubicBezTo>
                <a:cubicBezTo>
                  <a:pt x="429" y="578"/>
                  <a:pt x="430" y="576"/>
                  <a:pt x="431" y="574"/>
                </a:cubicBezTo>
                <a:cubicBezTo>
                  <a:pt x="432" y="571"/>
                  <a:pt x="434" y="569"/>
                  <a:pt x="435" y="566"/>
                </a:cubicBezTo>
                <a:cubicBezTo>
                  <a:pt x="436" y="565"/>
                  <a:pt x="436" y="564"/>
                  <a:pt x="437" y="562"/>
                </a:cubicBezTo>
                <a:cubicBezTo>
                  <a:pt x="439" y="558"/>
                  <a:pt x="441" y="553"/>
                  <a:pt x="443" y="548"/>
                </a:cubicBezTo>
                <a:cubicBezTo>
                  <a:pt x="444" y="546"/>
                  <a:pt x="445" y="543"/>
                  <a:pt x="446" y="541"/>
                </a:cubicBezTo>
                <a:cubicBezTo>
                  <a:pt x="450" y="545"/>
                  <a:pt x="450" y="545"/>
                  <a:pt x="450" y="545"/>
                </a:cubicBezTo>
                <a:cubicBezTo>
                  <a:pt x="463" y="501"/>
                  <a:pt x="463" y="501"/>
                  <a:pt x="463" y="501"/>
                </a:cubicBezTo>
                <a:cubicBezTo>
                  <a:pt x="432" y="501"/>
                  <a:pt x="432" y="501"/>
                  <a:pt x="432" y="501"/>
                </a:cubicBezTo>
                <a:moveTo>
                  <a:pt x="398" y="691"/>
                </a:moveTo>
                <a:cubicBezTo>
                  <a:pt x="390" y="697"/>
                  <a:pt x="382" y="701"/>
                  <a:pt x="376" y="708"/>
                </a:cubicBezTo>
                <a:cubicBezTo>
                  <a:pt x="377" y="712"/>
                  <a:pt x="378" y="716"/>
                  <a:pt x="380" y="719"/>
                </a:cubicBezTo>
                <a:cubicBezTo>
                  <a:pt x="380" y="722"/>
                  <a:pt x="381" y="725"/>
                  <a:pt x="382" y="728"/>
                </a:cubicBezTo>
                <a:cubicBezTo>
                  <a:pt x="384" y="733"/>
                  <a:pt x="386" y="738"/>
                  <a:pt x="387" y="743"/>
                </a:cubicBezTo>
                <a:cubicBezTo>
                  <a:pt x="387" y="744"/>
                  <a:pt x="388" y="745"/>
                  <a:pt x="388" y="747"/>
                </a:cubicBezTo>
                <a:cubicBezTo>
                  <a:pt x="388" y="747"/>
                  <a:pt x="388" y="747"/>
                  <a:pt x="388" y="748"/>
                </a:cubicBezTo>
                <a:cubicBezTo>
                  <a:pt x="404" y="696"/>
                  <a:pt x="404" y="696"/>
                  <a:pt x="404" y="696"/>
                </a:cubicBezTo>
                <a:cubicBezTo>
                  <a:pt x="402" y="694"/>
                  <a:pt x="400" y="693"/>
                  <a:pt x="398" y="691"/>
                </a:cubicBezTo>
                <a:moveTo>
                  <a:pt x="375" y="625"/>
                </a:moveTo>
                <a:cubicBezTo>
                  <a:pt x="371" y="637"/>
                  <a:pt x="371" y="637"/>
                  <a:pt x="371" y="637"/>
                </a:cubicBezTo>
                <a:cubicBezTo>
                  <a:pt x="367" y="650"/>
                  <a:pt x="367" y="650"/>
                  <a:pt x="367" y="650"/>
                </a:cubicBezTo>
                <a:cubicBezTo>
                  <a:pt x="369" y="648"/>
                  <a:pt x="371" y="647"/>
                  <a:pt x="373" y="645"/>
                </a:cubicBezTo>
                <a:cubicBezTo>
                  <a:pt x="375" y="644"/>
                  <a:pt x="377" y="642"/>
                  <a:pt x="379" y="640"/>
                </a:cubicBezTo>
                <a:cubicBezTo>
                  <a:pt x="380" y="639"/>
                  <a:pt x="380" y="639"/>
                  <a:pt x="380" y="639"/>
                </a:cubicBezTo>
                <a:cubicBezTo>
                  <a:pt x="380" y="639"/>
                  <a:pt x="380" y="639"/>
                  <a:pt x="380" y="639"/>
                </a:cubicBezTo>
                <a:cubicBezTo>
                  <a:pt x="382" y="638"/>
                  <a:pt x="383" y="636"/>
                  <a:pt x="385" y="634"/>
                </a:cubicBezTo>
                <a:cubicBezTo>
                  <a:pt x="387" y="633"/>
                  <a:pt x="388" y="631"/>
                  <a:pt x="389" y="630"/>
                </a:cubicBezTo>
                <a:cubicBezTo>
                  <a:pt x="390" y="630"/>
                  <a:pt x="390" y="629"/>
                  <a:pt x="390" y="629"/>
                </a:cubicBezTo>
                <a:cubicBezTo>
                  <a:pt x="385" y="627"/>
                  <a:pt x="380" y="626"/>
                  <a:pt x="375" y="625"/>
                </a:cubicBezTo>
                <a:moveTo>
                  <a:pt x="396" y="488"/>
                </a:moveTo>
                <a:cubicBezTo>
                  <a:pt x="396" y="488"/>
                  <a:pt x="395" y="487"/>
                  <a:pt x="395" y="487"/>
                </a:cubicBezTo>
                <a:cubicBezTo>
                  <a:pt x="392" y="484"/>
                  <a:pt x="389" y="481"/>
                  <a:pt x="387" y="478"/>
                </a:cubicBezTo>
                <a:cubicBezTo>
                  <a:pt x="386" y="477"/>
                  <a:pt x="385" y="477"/>
                  <a:pt x="385" y="476"/>
                </a:cubicBezTo>
                <a:cubicBezTo>
                  <a:pt x="384" y="474"/>
                  <a:pt x="383" y="473"/>
                  <a:pt x="382" y="472"/>
                </a:cubicBezTo>
                <a:cubicBezTo>
                  <a:pt x="382" y="471"/>
                  <a:pt x="382" y="470"/>
                  <a:pt x="381" y="470"/>
                </a:cubicBezTo>
                <a:cubicBezTo>
                  <a:pt x="381" y="469"/>
                  <a:pt x="380" y="468"/>
                  <a:pt x="380" y="467"/>
                </a:cubicBezTo>
                <a:cubicBezTo>
                  <a:pt x="380" y="467"/>
                  <a:pt x="380" y="466"/>
                  <a:pt x="379" y="466"/>
                </a:cubicBezTo>
                <a:cubicBezTo>
                  <a:pt x="379" y="465"/>
                  <a:pt x="379" y="464"/>
                  <a:pt x="378" y="463"/>
                </a:cubicBezTo>
                <a:cubicBezTo>
                  <a:pt x="378" y="462"/>
                  <a:pt x="377" y="461"/>
                  <a:pt x="377" y="459"/>
                </a:cubicBezTo>
                <a:cubicBezTo>
                  <a:pt x="377" y="458"/>
                  <a:pt x="376" y="457"/>
                  <a:pt x="376" y="455"/>
                </a:cubicBezTo>
                <a:cubicBezTo>
                  <a:pt x="376" y="454"/>
                  <a:pt x="376" y="453"/>
                  <a:pt x="375" y="452"/>
                </a:cubicBezTo>
                <a:cubicBezTo>
                  <a:pt x="375" y="450"/>
                  <a:pt x="375" y="448"/>
                  <a:pt x="375" y="445"/>
                </a:cubicBezTo>
                <a:cubicBezTo>
                  <a:pt x="375" y="445"/>
                  <a:pt x="375" y="445"/>
                  <a:pt x="375" y="445"/>
                </a:cubicBezTo>
                <a:cubicBezTo>
                  <a:pt x="374" y="445"/>
                  <a:pt x="374" y="445"/>
                  <a:pt x="374" y="445"/>
                </a:cubicBezTo>
                <a:cubicBezTo>
                  <a:pt x="311" y="460"/>
                  <a:pt x="311" y="460"/>
                  <a:pt x="311" y="460"/>
                </a:cubicBezTo>
                <a:cubicBezTo>
                  <a:pt x="243" y="476"/>
                  <a:pt x="243" y="476"/>
                  <a:pt x="243" y="476"/>
                </a:cubicBezTo>
                <a:cubicBezTo>
                  <a:pt x="221" y="481"/>
                  <a:pt x="221" y="481"/>
                  <a:pt x="221" y="481"/>
                </a:cubicBezTo>
                <a:cubicBezTo>
                  <a:pt x="176" y="491"/>
                  <a:pt x="176" y="491"/>
                  <a:pt x="176" y="491"/>
                </a:cubicBezTo>
                <a:cubicBezTo>
                  <a:pt x="177" y="492"/>
                  <a:pt x="178" y="492"/>
                  <a:pt x="179" y="493"/>
                </a:cubicBezTo>
                <a:cubicBezTo>
                  <a:pt x="179" y="493"/>
                  <a:pt x="179" y="493"/>
                  <a:pt x="179" y="493"/>
                </a:cubicBezTo>
                <a:cubicBezTo>
                  <a:pt x="179" y="493"/>
                  <a:pt x="179" y="493"/>
                  <a:pt x="179" y="493"/>
                </a:cubicBezTo>
                <a:cubicBezTo>
                  <a:pt x="181" y="494"/>
                  <a:pt x="182" y="494"/>
                  <a:pt x="183" y="495"/>
                </a:cubicBezTo>
                <a:cubicBezTo>
                  <a:pt x="183" y="495"/>
                  <a:pt x="184" y="496"/>
                  <a:pt x="184" y="496"/>
                </a:cubicBezTo>
                <a:cubicBezTo>
                  <a:pt x="185" y="497"/>
                  <a:pt x="185" y="497"/>
                  <a:pt x="185" y="497"/>
                </a:cubicBezTo>
                <a:cubicBezTo>
                  <a:pt x="186" y="497"/>
                  <a:pt x="186" y="497"/>
                  <a:pt x="186" y="497"/>
                </a:cubicBezTo>
                <a:cubicBezTo>
                  <a:pt x="186" y="498"/>
                  <a:pt x="187" y="498"/>
                  <a:pt x="187" y="499"/>
                </a:cubicBezTo>
                <a:cubicBezTo>
                  <a:pt x="188" y="499"/>
                  <a:pt x="188" y="500"/>
                  <a:pt x="188" y="500"/>
                </a:cubicBezTo>
                <a:cubicBezTo>
                  <a:pt x="189" y="501"/>
                  <a:pt x="189" y="501"/>
                  <a:pt x="189" y="501"/>
                </a:cubicBezTo>
                <a:cubicBezTo>
                  <a:pt x="190" y="502"/>
                  <a:pt x="191" y="503"/>
                  <a:pt x="191" y="503"/>
                </a:cubicBezTo>
                <a:cubicBezTo>
                  <a:pt x="192" y="504"/>
                  <a:pt x="192" y="505"/>
                  <a:pt x="193" y="505"/>
                </a:cubicBezTo>
                <a:cubicBezTo>
                  <a:pt x="193" y="506"/>
                  <a:pt x="193" y="506"/>
                  <a:pt x="193" y="506"/>
                </a:cubicBezTo>
                <a:cubicBezTo>
                  <a:pt x="193" y="506"/>
                  <a:pt x="194" y="507"/>
                  <a:pt x="194" y="507"/>
                </a:cubicBezTo>
                <a:cubicBezTo>
                  <a:pt x="194" y="508"/>
                  <a:pt x="195" y="509"/>
                  <a:pt x="195" y="510"/>
                </a:cubicBezTo>
                <a:cubicBezTo>
                  <a:pt x="195" y="510"/>
                  <a:pt x="196" y="511"/>
                  <a:pt x="196" y="512"/>
                </a:cubicBezTo>
                <a:cubicBezTo>
                  <a:pt x="196" y="512"/>
                  <a:pt x="197" y="513"/>
                  <a:pt x="197" y="514"/>
                </a:cubicBezTo>
                <a:cubicBezTo>
                  <a:pt x="197" y="514"/>
                  <a:pt x="197" y="514"/>
                  <a:pt x="197" y="514"/>
                </a:cubicBezTo>
                <a:cubicBezTo>
                  <a:pt x="197" y="514"/>
                  <a:pt x="197" y="515"/>
                  <a:pt x="197" y="516"/>
                </a:cubicBezTo>
                <a:cubicBezTo>
                  <a:pt x="198" y="517"/>
                  <a:pt x="198" y="518"/>
                  <a:pt x="198" y="519"/>
                </a:cubicBezTo>
                <a:cubicBezTo>
                  <a:pt x="198" y="519"/>
                  <a:pt x="198" y="519"/>
                  <a:pt x="198" y="519"/>
                </a:cubicBezTo>
                <a:cubicBezTo>
                  <a:pt x="198" y="519"/>
                  <a:pt x="198" y="519"/>
                  <a:pt x="198" y="519"/>
                </a:cubicBezTo>
                <a:cubicBezTo>
                  <a:pt x="198" y="519"/>
                  <a:pt x="198" y="519"/>
                  <a:pt x="198" y="519"/>
                </a:cubicBezTo>
                <a:cubicBezTo>
                  <a:pt x="198" y="519"/>
                  <a:pt x="198" y="519"/>
                  <a:pt x="198" y="519"/>
                </a:cubicBezTo>
                <a:cubicBezTo>
                  <a:pt x="198" y="519"/>
                  <a:pt x="198" y="519"/>
                  <a:pt x="198" y="519"/>
                </a:cubicBezTo>
                <a:cubicBezTo>
                  <a:pt x="198" y="520"/>
                  <a:pt x="198" y="520"/>
                  <a:pt x="198" y="520"/>
                </a:cubicBezTo>
                <a:cubicBezTo>
                  <a:pt x="199" y="521"/>
                  <a:pt x="199" y="522"/>
                  <a:pt x="199" y="523"/>
                </a:cubicBezTo>
                <a:cubicBezTo>
                  <a:pt x="199" y="524"/>
                  <a:pt x="199" y="525"/>
                  <a:pt x="199" y="526"/>
                </a:cubicBezTo>
                <a:cubicBezTo>
                  <a:pt x="199" y="527"/>
                  <a:pt x="199" y="529"/>
                  <a:pt x="199" y="530"/>
                </a:cubicBezTo>
                <a:cubicBezTo>
                  <a:pt x="198" y="536"/>
                  <a:pt x="198" y="536"/>
                  <a:pt x="198" y="536"/>
                </a:cubicBezTo>
                <a:cubicBezTo>
                  <a:pt x="217" y="532"/>
                  <a:pt x="217" y="532"/>
                  <a:pt x="217" y="532"/>
                </a:cubicBezTo>
                <a:cubicBezTo>
                  <a:pt x="239" y="526"/>
                  <a:pt x="239" y="526"/>
                  <a:pt x="239" y="526"/>
                </a:cubicBezTo>
                <a:cubicBezTo>
                  <a:pt x="291" y="514"/>
                  <a:pt x="291" y="514"/>
                  <a:pt x="291" y="514"/>
                </a:cubicBezTo>
                <a:cubicBezTo>
                  <a:pt x="335" y="504"/>
                  <a:pt x="335" y="504"/>
                  <a:pt x="335" y="504"/>
                </a:cubicBezTo>
                <a:cubicBezTo>
                  <a:pt x="374" y="495"/>
                  <a:pt x="374" y="495"/>
                  <a:pt x="374" y="495"/>
                </a:cubicBezTo>
                <a:cubicBezTo>
                  <a:pt x="398" y="489"/>
                  <a:pt x="398" y="489"/>
                  <a:pt x="398" y="489"/>
                </a:cubicBezTo>
                <a:cubicBezTo>
                  <a:pt x="397" y="489"/>
                  <a:pt x="397" y="489"/>
                  <a:pt x="396" y="488"/>
                </a:cubicBezTo>
                <a:moveTo>
                  <a:pt x="500" y="340"/>
                </a:moveTo>
                <a:cubicBezTo>
                  <a:pt x="498" y="342"/>
                  <a:pt x="496" y="344"/>
                  <a:pt x="494" y="347"/>
                </a:cubicBezTo>
                <a:cubicBezTo>
                  <a:pt x="497" y="355"/>
                  <a:pt x="499" y="363"/>
                  <a:pt x="503" y="370"/>
                </a:cubicBezTo>
                <a:cubicBezTo>
                  <a:pt x="515" y="329"/>
                  <a:pt x="515" y="329"/>
                  <a:pt x="515" y="329"/>
                </a:cubicBezTo>
                <a:cubicBezTo>
                  <a:pt x="510" y="332"/>
                  <a:pt x="505" y="336"/>
                  <a:pt x="500" y="340"/>
                </a:cubicBezTo>
                <a:moveTo>
                  <a:pt x="902" y="459"/>
                </a:moveTo>
                <a:cubicBezTo>
                  <a:pt x="901" y="457"/>
                  <a:pt x="898" y="457"/>
                  <a:pt x="896" y="456"/>
                </a:cubicBezTo>
                <a:cubicBezTo>
                  <a:pt x="891" y="456"/>
                  <a:pt x="887" y="455"/>
                  <a:pt x="882" y="455"/>
                </a:cubicBezTo>
                <a:cubicBezTo>
                  <a:pt x="877" y="454"/>
                  <a:pt x="871" y="453"/>
                  <a:pt x="866" y="453"/>
                </a:cubicBezTo>
                <a:cubicBezTo>
                  <a:pt x="865" y="436"/>
                  <a:pt x="864" y="420"/>
                  <a:pt x="864" y="404"/>
                </a:cubicBezTo>
                <a:cubicBezTo>
                  <a:pt x="864" y="404"/>
                  <a:pt x="865" y="404"/>
                  <a:pt x="866" y="404"/>
                </a:cubicBezTo>
                <a:cubicBezTo>
                  <a:pt x="874" y="402"/>
                  <a:pt x="883" y="400"/>
                  <a:pt x="892" y="398"/>
                </a:cubicBezTo>
                <a:cubicBezTo>
                  <a:pt x="898" y="396"/>
                  <a:pt x="900" y="394"/>
                  <a:pt x="899" y="387"/>
                </a:cubicBezTo>
                <a:cubicBezTo>
                  <a:pt x="898" y="384"/>
                  <a:pt x="898" y="382"/>
                  <a:pt x="898" y="379"/>
                </a:cubicBezTo>
                <a:cubicBezTo>
                  <a:pt x="896" y="373"/>
                  <a:pt x="895" y="367"/>
                  <a:pt x="894" y="360"/>
                </a:cubicBezTo>
                <a:cubicBezTo>
                  <a:pt x="893" y="355"/>
                  <a:pt x="890" y="353"/>
                  <a:pt x="885" y="354"/>
                </a:cubicBezTo>
                <a:cubicBezTo>
                  <a:pt x="881" y="354"/>
                  <a:pt x="877" y="355"/>
                  <a:pt x="872" y="355"/>
                </a:cubicBezTo>
                <a:cubicBezTo>
                  <a:pt x="868" y="356"/>
                  <a:pt x="863" y="356"/>
                  <a:pt x="858" y="357"/>
                </a:cubicBezTo>
                <a:cubicBezTo>
                  <a:pt x="857" y="357"/>
                  <a:pt x="856" y="357"/>
                  <a:pt x="855" y="357"/>
                </a:cubicBezTo>
                <a:cubicBezTo>
                  <a:pt x="851" y="341"/>
                  <a:pt x="846" y="326"/>
                  <a:pt x="842" y="310"/>
                </a:cubicBezTo>
                <a:cubicBezTo>
                  <a:pt x="850" y="306"/>
                  <a:pt x="859" y="302"/>
                  <a:pt x="868" y="297"/>
                </a:cubicBezTo>
                <a:cubicBezTo>
                  <a:pt x="873" y="295"/>
                  <a:pt x="874" y="292"/>
                  <a:pt x="872" y="287"/>
                </a:cubicBezTo>
                <a:cubicBezTo>
                  <a:pt x="869" y="278"/>
                  <a:pt x="865" y="269"/>
                  <a:pt x="861" y="260"/>
                </a:cubicBezTo>
                <a:cubicBezTo>
                  <a:pt x="859" y="256"/>
                  <a:pt x="856" y="255"/>
                  <a:pt x="851" y="256"/>
                </a:cubicBezTo>
                <a:cubicBezTo>
                  <a:pt x="847" y="258"/>
                  <a:pt x="843" y="259"/>
                  <a:pt x="840" y="261"/>
                </a:cubicBezTo>
                <a:cubicBezTo>
                  <a:pt x="834" y="263"/>
                  <a:pt x="828" y="265"/>
                  <a:pt x="823" y="267"/>
                </a:cubicBezTo>
                <a:cubicBezTo>
                  <a:pt x="815" y="253"/>
                  <a:pt x="807" y="239"/>
                  <a:pt x="799" y="224"/>
                </a:cubicBezTo>
                <a:cubicBezTo>
                  <a:pt x="799" y="224"/>
                  <a:pt x="800" y="223"/>
                  <a:pt x="801" y="222"/>
                </a:cubicBezTo>
                <a:cubicBezTo>
                  <a:pt x="808" y="217"/>
                  <a:pt x="815" y="211"/>
                  <a:pt x="822" y="205"/>
                </a:cubicBezTo>
                <a:cubicBezTo>
                  <a:pt x="826" y="202"/>
                  <a:pt x="826" y="199"/>
                  <a:pt x="823" y="194"/>
                </a:cubicBezTo>
                <a:cubicBezTo>
                  <a:pt x="817" y="187"/>
                  <a:pt x="812" y="179"/>
                  <a:pt x="806" y="171"/>
                </a:cubicBezTo>
                <a:cubicBezTo>
                  <a:pt x="803" y="167"/>
                  <a:pt x="799" y="167"/>
                  <a:pt x="795" y="170"/>
                </a:cubicBezTo>
                <a:cubicBezTo>
                  <a:pt x="787" y="175"/>
                  <a:pt x="780" y="180"/>
                  <a:pt x="772" y="185"/>
                </a:cubicBezTo>
                <a:cubicBezTo>
                  <a:pt x="771" y="186"/>
                  <a:pt x="771" y="186"/>
                  <a:pt x="770" y="186"/>
                </a:cubicBezTo>
                <a:cubicBezTo>
                  <a:pt x="769" y="184"/>
                  <a:pt x="767" y="183"/>
                  <a:pt x="765" y="181"/>
                </a:cubicBezTo>
                <a:cubicBezTo>
                  <a:pt x="756" y="171"/>
                  <a:pt x="746" y="161"/>
                  <a:pt x="737" y="151"/>
                </a:cubicBezTo>
                <a:cubicBezTo>
                  <a:pt x="737" y="150"/>
                  <a:pt x="738" y="149"/>
                  <a:pt x="738" y="149"/>
                </a:cubicBezTo>
                <a:cubicBezTo>
                  <a:pt x="744" y="141"/>
                  <a:pt x="750" y="134"/>
                  <a:pt x="755" y="126"/>
                </a:cubicBezTo>
                <a:cubicBezTo>
                  <a:pt x="758" y="123"/>
                  <a:pt x="758" y="119"/>
                  <a:pt x="755" y="117"/>
                </a:cubicBezTo>
                <a:cubicBezTo>
                  <a:pt x="747" y="110"/>
                  <a:pt x="739" y="103"/>
                  <a:pt x="731" y="97"/>
                </a:cubicBezTo>
                <a:cubicBezTo>
                  <a:pt x="728" y="94"/>
                  <a:pt x="724" y="95"/>
                  <a:pt x="721" y="98"/>
                </a:cubicBezTo>
                <a:cubicBezTo>
                  <a:pt x="717" y="103"/>
                  <a:pt x="712" y="107"/>
                  <a:pt x="708" y="112"/>
                </a:cubicBezTo>
                <a:cubicBezTo>
                  <a:pt x="705" y="115"/>
                  <a:pt x="703" y="117"/>
                  <a:pt x="701" y="120"/>
                </a:cubicBezTo>
                <a:cubicBezTo>
                  <a:pt x="687" y="111"/>
                  <a:pt x="674" y="102"/>
                  <a:pt x="660" y="93"/>
                </a:cubicBezTo>
                <a:cubicBezTo>
                  <a:pt x="660" y="93"/>
                  <a:pt x="660" y="93"/>
                  <a:pt x="660" y="93"/>
                </a:cubicBezTo>
                <a:cubicBezTo>
                  <a:pt x="660" y="93"/>
                  <a:pt x="660" y="93"/>
                  <a:pt x="660" y="93"/>
                </a:cubicBezTo>
                <a:cubicBezTo>
                  <a:pt x="661" y="91"/>
                  <a:pt x="661" y="90"/>
                  <a:pt x="662" y="89"/>
                </a:cubicBezTo>
                <a:cubicBezTo>
                  <a:pt x="665" y="81"/>
                  <a:pt x="669" y="73"/>
                  <a:pt x="672" y="65"/>
                </a:cubicBezTo>
                <a:cubicBezTo>
                  <a:pt x="674" y="61"/>
                  <a:pt x="673" y="58"/>
                  <a:pt x="669" y="56"/>
                </a:cubicBezTo>
                <a:cubicBezTo>
                  <a:pt x="665" y="53"/>
                  <a:pt x="660" y="51"/>
                  <a:pt x="656" y="49"/>
                </a:cubicBezTo>
                <a:cubicBezTo>
                  <a:pt x="651" y="46"/>
                  <a:pt x="647" y="44"/>
                  <a:pt x="642" y="42"/>
                </a:cubicBezTo>
                <a:cubicBezTo>
                  <a:pt x="638" y="40"/>
                  <a:pt x="635" y="42"/>
                  <a:pt x="632" y="45"/>
                </a:cubicBezTo>
                <a:cubicBezTo>
                  <a:pt x="630" y="49"/>
                  <a:pt x="628" y="53"/>
                  <a:pt x="626" y="57"/>
                </a:cubicBezTo>
                <a:cubicBezTo>
                  <a:pt x="624" y="59"/>
                  <a:pt x="623" y="62"/>
                  <a:pt x="621" y="65"/>
                </a:cubicBezTo>
                <a:cubicBezTo>
                  <a:pt x="620" y="67"/>
                  <a:pt x="619" y="69"/>
                  <a:pt x="617" y="72"/>
                </a:cubicBezTo>
                <a:cubicBezTo>
                  <a:pt x="603" y="66"/>
                  <a:pt x="589" y="61"/>
                  <a:pt x="574" y="56"/>
                </a:cubicBezTo>
                <a:cubicBezTo>
                  <a:pt x="573" y="55"/>
                  <a:pt x="572" y="55"/>
                  <a:pt x="572" y="55"/>
                </a:cubicBezTo>
                <a:cubicBezTo>
                  <a:pt x="572" y="50"/>
                  <a:pt x="573" y="45"/>
                  <a:pt x="574" y="40"/>
                </a:cubicBezTo>
                <a:cubicBezTo>
                  <a:pt x="575" y="36"/>
                  <a:pt x="576" y="31"/>
                  <a:pt x="577" y="26"/>
                </a:cubicBezTo>
                <a:cubicBezTo>
                  <a:pt x="578" y="23"/>
                  <a:pt x="577" y="20"/>
                  <a:pt x="574" y="17"/>
                </a:cubicBezTo>
                <a:cubicBezTo>
                  <a:pt x="574" y="17"/>
                  <a:pt x="574" y="17"/>
                  <a:pt x="574" y="17"/>
                </a:cubicBezTo>
                <a:cubicBezTo>
                  <a:pt x="570" y="16"/>
                  <a:pt x="566" y="14"/>
                  <a:pt x="562" y="13"/>
                </a:cubicBezTo>
                <a:cubicBezTo>
                  <a:pt x="556" y="12"/>
                  <a:pt x="550" y="11"/>
                  <a:pt x="544" y="9"/>
                </a:cubicBezTo>
                <a:cubicBezTo>
                  <a:pt x="538" y="8"/>
                  <a:pt x="536" y="10"/>
                  <a:pt x="534" y="15"/>
                </a:cubicBezTo>
                <a:cubicBezTo>
                  <a:pt x="531" y="24"/>
                  <a:pt x="529" y="33"/>
                  <a:pt x="526" y="42"/>
                </a:cubicBezTo>
                <a:cubicBezTo>
                  <a:pt x="525" y="44"/>
                  <a:pt x="525" y="44"/>
                  <a:pt x="523" y="44"/>
                </a:cubicBezTo>
                <a:cubicBezTo>
                  <a:pt x="521" y="43"/>
                  <a:pt x="519" y="43"/>
                  <a:pt x="517" y="43"/>
                </a:cubicBezTo>
                <a:cubicBezTo>
                  <a:pt x="510" y="42"/>
                  <a:pt x="503" y="41"/>
                  <a:pt x="496" y="40"/>
                </a:cubicBezTo>
                <a:cubicBezTo>
                  <a:pt x="490" y="39"/>
                  <a:pt x="483" y="39"/>
                  <a:pt x="477" y="38"/>
                </a:cubicBezTo>
                <a:cubicBezTo>
                  <a:pt x="477" y="37"/>
                  <a:pt x="477" y="36"/>
                  <a:pt x="477" y="35"/>
                </a:cubicBezTo>
                <a:cubicBezTo>
                  <a:pt x="476" y="26"/>
                  <a:pt x="476" y="17"/>
                  <a:pt x="475" y="8"/>
                </a:cubicBezTo>
                <a:cubicBezTo>
                  <a:pt x="475" y="3"/>
                  <a:pt x="473" y="0"/>
                  <a:pt x="468" y="0"/>
                </a:cubicBezTo>
                <a:cubicBezTo>
                  <a:pt x="458" y="0"/>
                  <a:pt x="449" y="0"/>
                  <a:pt x="439" y="0"/>
                </a:cubicBezTo>
                <a:cubicBezTo>
                  <a:pt x="434" y="0"/>
                  <a:pt x="431" y="3"/>
                  <a:pt x="431" y="8"/>
                </a:cubicBezTo>
                <a:cubicBezTo>
                  <a:pt x="431" y="17"/>
                  <a:pt x="430" y="26"/>
                  <a:pt x="430" y="35"/>
                </a:cubicBezTo>
                <a:cubicBezTo>
                  <a:pt x="430" y="38"/>
                  <a:pt x="429" y="38"/>
                  <a:pt x="427" y="38"/>
                </a:cubicBezTo>
                <a:cubicBezTo>
                  <a:pt x="416" y="39"/>
                  <a:pt x="406" y="40"/>
                  <a:pt x="396" y="41"/>
                </a:cubicBezTo>
                <a:cubicBezTo>
                  <a:pt x="391" y="42"/>
                  <a:pt x="386" y="43"/>
                  <a:pt x="381" y="44"/>
                </a:cubicBezTo>
                <a:cubicBezTo>
                  <a:pt x="378" y="34"/>
                  <a:pt x="375" y="24"/>
                  <a:pt x="373" y="14"/>
                </a:cubicBezTo>
                <a:cubicBezTo>
                  <a:pt x="371" y="10"/>
                  <a:pt x="368" y="8"/>
                  <a:pt x="364" y="9"/>
                </a:cubicBezTo>
                <a:cubicBezTo>
                  <a:pt x="354" y="11"/>
                  <a:pt x="344" y="13"/>
                  <a:pt x="334" y="16"/>
                </a:cubicBezTo>
                <a:cubicBezTo>
                  <a:pt x="330" y="17"/>
                  <a:pt x="329" y="20"/>
                  <a:pt x="329" y="24"/>
                </a:cubicBezTo>
                <a:cubicBezTo>
                  <a:pt x="331" y="32"/>
                  <a:pt x="332" y="39"/>
                  <a:pt x="333" y="47"/>
                </a:cubicBezTo>
                <a:cubicBezTo>
                  <a:pt x="334" y="49"/>
                  <a:pt x="334" y="52"/>
                  <a:pt x="335" y="54"/>
                </a:cubicBezTo>
                <a:cubicBezTo>
                  <a:pt x="319" y="60"/>
                  <a:pt x="304" y="65"/>
                  <a:pt x="289" y="71"/>
                </a:cubicBezTo>
                <a:cubicBezTo>
                  <a:pt x="288" y="70"/>
                  <a:pt x="288" y="70"/>
                  <a:pt x="288" y="70"/>
                </a:cubicBezTo>
                <a:cubicBezTo>
                  <a:pt x="284" y="62"/>
                  <a:pt x="279" y="53"/>
                  <a:pt x="274" y="45"/>
                </a:cubicBezTo>
                <a:cubicBezTo>
                  <a:pt x="272" y="40"/>
                  <a:pt x="268" y="39"/>
                  <a:pt x="263" y="41"/>
                </a:cubicBezTo>
                <a:cubicBezTo>
                  <a:pt x="255" y="45"/>
                  <a:pt x="247" y="49"/>
                  <a:pt x="239" y="53"/>
                </a:cubicBezTo>
                <a:cubicBezTo>
                  <a:pt x="233" y="56"/>
                  <a:pt x="232" y="59"/>
                  <a:pt x="235" y="66"/>
                </a:cubicBezTo>
                <a:cubicBezTo>
                  <a:pt x="239" y="74"/>
                  <a:pt x="242" y="82"/>
                  <a:pt x="246" y="90"/>
                </a:cubicBezTo>
                <a:cubicBezTo>
                  <a:pt x="246" y="91"/>
                  <a:pt x="246" y="91"/>
                  <a:pt x="246" y="92"/>
                </a:cubicBezTo>
                <a:cubicBezTo>
                  <a:pt x="244" y="93"/>
                  <a:pt x="242" y="95"/>
                  <a:pt x="240" y="96"/>
                </a:cubicBezTo>
                <a:cubicBezTo>
                  <a:pt x="228" y="104"/>
                  <a:pt x="217" y="111"/>
                  <a:pt x="205" y="119"/>
                </a:cubicBezTo>
                <a:cubicBezTo>
                  <a:pt x="199" y="111"/>
                  <a:pt x="192" y="104"/>
                  <a:pt x="185" y="97"/>
                </a:cubicBezTo>
                <a:cubicBezTo>
                  <a:pt x="182" y="93"/>
                  <a:pt x="179" y="93"/>
                  <a:pt x="175" y="95"/>
                </a:cubicBezTo>
                <a:cubicBezTo>
                  <a:pt x="175" y="95"/>
                  <a:pt x="174" y="96"/>
                  <a:pt x="174" y="96"/>
                </a:cubicBezTo>
                <a:cubicBezTo>
                  <a:pt x="166" y="102"/>
                  <a:pt x="159" y="108"/>
                  <a:pt x="152" y="114"/>
                </a:cubicBezTo>
                <a:cubicBezTo>
                  <a:pt x="148" y="117"/>
                  <a:pt x="148" y="121"/>
                  <a:pt x="151" y="125"/>
                </a:cubicBezTo>
                <a:cubicBezTo>
                  <a:pt x="156" y="132"/>
                  <a:pt x="162" y="140"/>
                  <a:pt x="167" y="147"/>
                </a:cubicBezTo>
                <a:cubicBezTo>
                  <a:pt x="168" y="148"/>
                  <a:pt x="168" y="148"/>
                  <a:pt x="169" y="149"/>
                </a:cubicBezTo>
                <a:cubicBezTo>
                  <a:pt x="157" y="161"/>
                  <a:pt x="146" y="172"/>
                  <a:pt x="135" y="184"/>
                </a:cubicBezTo>
                <a:cubicBezTo>
                  <a:pt x="135" y="184"/>
                  <a:pt x="135" y="184"/>
                  <a:pt x="134" y="184"/>
                </a:cubicBezTo>
                <a:cubicBezTo>
                  <a:pt x="126" y="178"/>
                  <a:pt x="119" y="173"/>
                  <a:pt x="111" y="168"/>
                </a:cubicBezTo>
                <a:cubicBezTo>
                  <a:pt x="106" y="165"/>
                  <a:pt x="103" y="165"/>
                  <a:pt x="99" y="170"/>
                </a:cubicBezTo>
                <a:cubicBezTo>
                  <a:pt x="96" y="174"/>
                  <a:pt x="92" y="179"/>
                  <a:pt x="89" y="184"/>
                </a:cubicBezTo>
                <a:cubicBezTo>
                  <a:pt x="87" y="186"/>
                  <a:pt x="85" y="189"/>
                  <a:pt x="82" y="192"/>
                </a:cubicBezTo>
                <a:cubicBezTo>
                  <a:pt x="79" y="196"/>
                  <a:pt x="80" y="200"/>
                  <a:pt x="84" y="203"/>
                </a:cubicBezTo>
                <a:cubicBezTo>
                  <a:pt x="88" y="207"/>
                  <a:pt x="92" y="210"/>
                  <a:pt x="96" y="213"/>
                </a:cubicBezTo>
                <a:cubicBezTo>
                  <a:pt x="99" y="215"/>
                  <a:pt x="101" y="218"/>
                  <a:pt x="104" y="220"/>
                </a:cubicBezTo>
                <a:cubicBezTo>
                  <a:pt x="104" y="220"/>
                  <a:pt x="104" y="220"/>
                  <a:pt x="104" y="220"/>
                </a:cubicBezTo>
                <a:cubicBezTo>
                  <a:pt x="105" y="221"/>
                  <a:pt x="105" y="221"/>
                  <a:pt x="105" y="221"/>
                </a:cubicBezTo>
                <a:cubicBezTo>
                  <a:pt x="106" y="221"/>
                  <a:pt x="106" y="222"/>
                  <a:pt x="107" y="223"/>
                </a:cubicBezTo>
                <a:cubicBezTo>
                  <a:pt x="107" y="223"/>
                  <a:pt x="107" y="224"/>
                  <a:pt x="106" y="224"/>
                </a:cubicBezTo>
                <a:cubicBezTo>
                  <a:pt x="99" y="237"/>
                  <a:pt x="91" y="250"/>
                  <a:pt x="84" y="263"/>
                </a:cubicBezTo>
                <a:cubicBezTo>
                  <a:pt x="83" y="265"/>
                  <a:pt x="82" y="264"/>
                  <a:pt x="80" y="264"/>
                </a:cubicBezTo>
                <a:cubicBezTo>
                  <a:pt x="72" y="261"/>
                  <a:pt x="63" y="257"/>
                  <a:pt x="54" y="254"/>
                </a:cubicBezTo>
                <a:cubicBezTo>
                  <a:pt x="52" y="253"/>
                  <a:pt x="51" y="253"/>
                  <a:pt x="50" y="254"/>
                </a:cubicBezTo>
                <a:cubicBezTo>
                  <a:pt x="49" y="253"/>
                  <a:pt x="49" y="253"/>
                  <a:pt x="49" y="253"/>
                </a:cubicBezTo>
                <a:cubicBezTo>
                  <a:pt x="49" y="254"/>
                  <a:pt x="49" y="254"/>
                  <a:pt x="49" y="254"/>
                </a:cubicBezTo>
                <a:cubicBezTo>
                  <a:pt x="47" y="254"/>
                  <a:pt x="45" y="255"/>
                  <a:pt x="44" y="258"/>
                </a:cubicBezTo>
                <a:cubicBezTo>
                  <a:pt x="44" y="258"/>
                  <a:pt x="44" y="258"/>
                  <a:pt x="44" y="258"/>
                </a:cubicBezTo>
                <a:cubicBezTo>
                  <a:pt x="44" y="258"/>
                  <a:pt x="44" y="258"/>
                  <a:pt x="44" y="258"/>
                </a:cubicBezTo>
                <a:cubicBezTo>
                  <a:pt x="43" y="261"/>
                  <a:pt x="41" y="264"/>
                  <a:pt x="40" y="266"/>
                </a:cubicBezTo>
                <a:cubicBezTo>
                  <a:pt x="38" y="272"/>
                  <a:pt x="36" y="277"/>
                  <a:pt x="33" y="282"/>
                </a:cubicBezTo>
                <a:cubicBezTo>
                  <a:pt x="33" y="284"/>
                  <a:pt x="32" y="286"/>
                  <a:pt x="32" y="288"/>
                </a:cubicBezTo>
                <a:cubicBezTo>
                  <a:pt x="32" y="291"/>
                  <a:pt x="33" y="293"/>
                  <a:pt x="36" y="295"/>
                </a:cubicBezTo>
                <a:cubicBezTo>
                  <a:pt x="41" y="297"/>
                  <a:pt x="45" y="299"/>
                  <a:pt x="49" y="301"/>
                </a:cubicBezTo>
                <a:cubicBezTo>
                  <a:pt x="54" y="303"/>
                  <a:pt x="59" y="306"/>
                  <a:pt x="63" y="308"/>
                </a:cubicBezTo>
                <a:cubicBezTo>
                  <a:pt x="63" y="310"/>
                  <a:pt x="62" y="312"/>
                  <a:pt x="62" y="314"/>
                </a:cubicBezTo>
                <a:cubicBezTo>
                  <a:pt x="57" y="328"/>
                  <a:pt x="53" y="341"/>
                  <a:pt x="49" y="355"/>
                </a:cubicBezTo>
                <a:cubicBezTo>
                  <a:pt x="48" y="355"/>
                  <a:pt x="48" y="355"/>
                  <a:pt x="47" y="355"/>
                </a:cubicBezTo>
                <a:cubicBezTo>
                  <a:pt x="38" y="354"/>
                  <a:pt x="29" y="353"/>
                  <a:pt x="21" y="351"/>
                </a:cubicBezTo>
                <a:cubicBezTo>
                  <a:pt x="17" y="351"/>
                  <a:pt x="14" y="351"/>
                  <a:pt x="11" y="354"/>
                </a:cubicBezTo>
                <a:cubicBezTo>
                  <a:pt x="10" y="360"/>
                  <a:pt x="10" y="360"/>
                  <a:pt x="10" y="360"/>
                </a:cubicBezTo>
                <a:cubicBezTo>
                  <a:pt x="10" y="360"/>
                  <a:pt x="10" y="361"/>
                  <a:pt x="10" y="361"/>
                </a:cubicBezTo>
                <a:cubicBezTo>
                  <a:pt x="8" y="368"/>
                  <a:pt x="7" y="375"/>
                  <a:pt x="6" y="382"/>
                </a:cubicBezTo>
                <a:cubicBezTo>
                  <a:pt x="6" y="383"/>
                  <a:pt x="6" y="384"/>
                  <a:pt x="5" y="385"/>
                </a:cubicBezTo>
                <a:cubicBezTo>
                  <a:pt x="5" y="390"/>
                  <a:pt x="7" y="394"/>
                  <a:pt x="12" y="395"/>
                </a:cubicBezTo>
                <a:cubicBezTo>
                  <a:pt x="13" y="395"/>
                  <a:pt x="14" y="395"/>
                  <a:pt x="15" y="396"/>
                </a:cubicBezTo>
                <a:cubicBezTo>
                  <a:pt x="23" y="397"/>
                  <a:pt x="31" y="399"/>
                  <a:pt x="39" y="401"/>
                </a:cubicBezTo>
                <a:cubicBezTo>
                  <a:pt x="41" y="402"/>
                  <a:pt x="41" y="402"/>
                  <a:pt x="41" y="404"/>
                </a:cubicBezTo>
                <a:cubicBezTo>
                  <a:pt x="41" y="406"/>
                  <a:pt x="41" y="408"/>
                  <a:pt x="41" y="410"/>
                </a:cubicBezTo>
                <a:cubicBezTo>
                  <a:pt x="40" y="420"/>
                  <a:pt x="39" y="430"/>
                  <a:pt x="38" y="440"/>
                </a:cubicBezTo>
                <a:cubicBezTo>
                  <a:pt x="38" y="444"/>
                  <a:pt x="38" y="447"/>
                  <a:pt x="38" y="450"/>
                </a:cubicBezTo>
                <a:cubicBezTo>
                  <a:pt x="28" y="451"/>
                  <a:pt x="18" y="452"/>
                  <a:pt x="8" y="454"/>
                </a:cubicBezTo>
                <a:cubicBezTo>
                  <a:pt x="3" y="454"/>
                  <a:pt x="0" y="457"/>
                  <a:pt x="1" y="462"/>
                </a:cubicBezTo>
                <a:cubicBezTo>
                  <a:pt x="1" y="472"/>
                  <a:pt x="2" y="481"/>
                  <a:pt x="2" y="490"/>
                </a:cubicBezTo>
                <a:cubicBezTo>
                  <a:pt x="3" y="496"/>
                  <a:pt x="5" y="498"/>
                  <a:pt x="11" y="498"/>
                </a:cubicBezTo>
                <a:cubicBezTo>
                  <a:pt x="18" y="498"/>
                  <a:pt x="24" y="498"/>
                  <a:pt x="31" y="498"/>
                </a:cubicBezTo>
                <a:cubicBezTo>
                  <a:pt x="34" y="498"/>
                  <a:pt x="36" y="498"/>
                  <a:pt x="38" y="498"/>
                </a:cubicBezTo>
                <a:cubicBezTo>
                  <a:pt x="40" y="498"/>
                  <a:pt x="41" y="498"/>
                  <a:pt x="41" y="500"/>
                </a:cubicBezTo>
                <a:cubicBezTo>
                  <a:pt x="44" y="515"/>
                  <a:pt x="46" y="529"/>
                  <a:pt x="49" y="544"/>
                </a:cubicBezTo>
                <a:cubicBezTo>
                  <a:pt x="49" y="545"/>
                  <a:pt x="49" y="545"/>
                  <a:pt x="49" y="546"/>
                </a:cubicBezTo>
                <a:cubicBezTo>
                  <a:pt x="39" y="549"/>
                  <a:pt x="30" y="553"/>
                  <a:pt x="21" y="556"/>
                </a:cubicBezTo>
                <a:cubicBezTo>
                  <a:pt x="16" y="558"/>
                  <a:pt x="14" y="561"/>
                  <a:pt x="15" y="566"/>
                </a:cubicBezTo>
                <a:cubicBezTo>
                  <a:pt x="17" y="571"/>
                  <a:pt x="18" y="576"/>
                  <a:pt x="20" y="582"/>
                </a:cubicBezTo>
                <a:cubicBezTo>
                  <a:pt x="21" y="585"/>
                  <a:pt x="22" y="589"/>
                  <a:pt x="23" y="593"/>
                </a:cubicBezTo>
                <a:cubicBezTo>
                  <a:pt x="25" y="598"/>
                  <a:pt x="28" y="600"/>
                  <a:pt x="34" y="598"/>
                </a:cubicBezTo>
                <a:cubicBezTo>
                  <a:pt x="43" y="596"/>
                  <a:pt x="53" y="594"/>
                  <a:pt x="62" y="591"/>
                </a:cubicBezTo>
                <a:cubicBezTo>
                  <a:pt x="69" y="606"/>
                  <a:pt x="75" y="621"/>
                  <a:pt x="81" y="636"/>
                </a:cubicBezTo>
                <a:cubicBezTo>
                  <a:pt x="73" y="642"/>
                  <a:pt x="65" y="647"/>
                  <a:pt x="56" y="653"/>
                </a:cubicBezTo>
                <a:cubicBezTo>
                  <a:pt x="55" y="653"/>
                  <a:pt x="54" y="654"/>
                  <a:pt x="54" y="655"/>
                </a:cubicBezTo>
                <a:cubicBezTo>
                  <a:pt x="52" y="657"/>
                  <a:pt x="52" y="660"/>
                  <a:pt x="53" y="662"/>
                </a:cubicBezTo>
                <a:cubicBezTo>
                  <a:pt x="54" y="665"/>
                  <a:pt x="56" y="667"/>
                  <a:pt x="57" y="669"/>
                </a:cubicBezTo>
                <a:cubicBezTo>
                  <a:pt x="61" y="676"/>
                  <a:pt x="64" y="682"/>
                  <a:pt x="68" y="689"/>
                </a:cubicBezTo>
                <a:cubicBezTo>
                  <a:pt x="71" y="692"/>
                  <a:pt x="74" y="693"/>
                  <a:pt x="78" y="691"/>
                </a:cubicBezTo>
                <a:cubicBezTo>
                  <a:pt x="81" y="690"/>
                  <a:pt x="84" y="688"/>
                  <a:pt x="87" y="687"/>
                </a:cubicBezTo>
                <a:cubicBezTo>
                  <a:pt x="88" y="686"/>
                  <a:pt x="90" y="685"/>
                  <a:pt x="91" y="685"/>
                </a:cubicBezTo>
                <a:cubicBezTo>
                  <a:pt x="93" y="684"/>
                  <a:pt x="95" y="683"/>
                  <a:pt x="97" y="681"/>
                </a:cubicBezTo>
                <a:cubicBezTo>
                  <a:pt x="100" y="680"/>
                  <a:pt x="103" y="679"/>
                  <a:pt x="105" y="678"/>
                </a:cubicBezTo>
                <a:cubicBezTo>
                  <a:pt x="106" y="679"/>
                  <a:pt x="107" y="680"/>
                  <a:pt x="108" y="682"/>
                </a:cubicBezTo>
                <a:cubicBezTo>
                  <a:pt x="110" y="684"/>
                  <a:pt x="111" y="686"/>
                  <a:pt x="113" y="688"/>
                </a:cubicBezTo>
                <a:cubicBezTo>
                  <a:pt x="117" y="693"/>
                  <a:pt x="120" y="698"/>
                  <a:pt x="124" y="703"/>
                </a:cubicBezTo>
                <a:cubicBezTo>
                  <a:pt x="127" y="707"/>
                  <a:pt x="131" y="712"/>
                  <a:pt x="134" y="717"/>
                </a:cubicBezTo>
                <a:cubicBezTo>
                  <a:pt x="134" y="717"/>
                  <a:pt x="133" y="718"/>
                  <a:pt x="133" y="718"/>
                </a:cubicBezTo>
                <a:cubicBezTo>
                  <a:pt x="126" y="725"/>
                  <a:pt x="120" y="732"/>
                  <a:pt x="113" y="739"/>
                </a:cubicBezTo>
                <a:cubicBezTo>
                  <a:pt x="112" y="740"/>
                  <a:pt x="112" y="741"/>
                  <a:pt x="111" y="742"/>
                </a:cubicBezTo>
                <a:cubicBezTo>
                  <a:pt x="110" y="744"/>
                  <a:pt x="111" y="747"/>
                  <a:pt x="113" y="749"/>
                </a:cubicBezTo>
                <a:cubicBezTo>
                  <a:pt x="117" y="754"/>
                  <a:pt x="122" y="759"/>
                  <a:pt x="126" y="764"/>
                </a:cubicBezTo>
                <a:cubicBezTo>
                  <a:pt x="128" y="766"/>
                  <a:pt x="130" y="768"/>
                  <a:pt x="133" y="770"/>
                </a:cubicBezTo>
                <a:cubicBezTo>
                  <a:pt x="135" y="773"/>
                  <a:pt x="137" y="774"/>
                  <a:pt x="140" y="773"/>
                </a:cubicBezTo>
                <a:cubicBezTo>
                  <a:pt x="141" y="773"/>
                  <a:pt x="143" y="772"/>
                  <a:pt x="144" y="771"/>
                </a:cubicBezTo>
                <a:cubicBezTo>
                  <a:pt x="152" y="764"/>
                  <a:pt x="159" y="758"/>
                  <a:pt x="167" y="751"/>
                </a:cubicBezTo>
                <a:cubicBezTo>
                  <a:pt x="167" y="752"/>
                  <a:pt x="167" y="752"/>
                  <a:pt x="167" y="752"/>
                </a:cubicBezTo>
                <a:cubicBezTo>
                  <a:pt x="171" y="755"/>
                  <a:pt x="174" y="758"/>
                  <a:pt x="178" y="761"/>
                </a:cubicBezTo>
                <a:cubicBezTo>
                  <a:pt x="182" y="764"/>
                  <a:pt x="186" y="767"/>
                  <a:pt x="190" y="770"/>
                </a:cubicBezTo>
                <a:cubicBezTo>
                  <a:pt x="194" y="774"/>
                  <a:pt x="198" y="778"/>
                  <a:pt x="203" y="781"/>
                </a:cubicBezTo>
                <a:cubicBezTo>
                  <a:pt x="204" y="783"/>
                  <a:pt x="204" y="783"/>
                  <a:pt x="203" y="785"/>
                </a:cubicBezTo>
                <a:cubicBezTo>
                  <a:pt x="198" y="793"/>
                  <a:pt x="194" y="801"/>
                  <a:pt x="189" y="809"/>
                </a:cubicBezTo>
                <a:cubicBezTo>
                  <a:pt x="186" y="813"/>
                  <a:pt x="187" y="817"/>
                  <a:pt x="191" y="819"/>
                </a:cubicBezTo>
                <a:cubicBezTo>
                  <a:pt x="194" y="821"/>
                  <a:pt x="196" y="823"/>
                  <a:pt x="199" y="825"/>
                </a:cubicBezTo>
                <a:cubicBezTo>
                  <a:pt x="199" y="825"/>
                  <a:pt x="199" y="825"/>
                  <a:pt x="199" y="825"/>
                </a:cubicBezTo>
                <a:cubicBezTo>
                  <a:pt x="203" y="828"/>
                  <a:pt x="207" y="830"/>
                  <a:pt x="211" y="833"/>
                </a:cubicBezTo>
                <a:cubicBezTo>
                  <a:pt x="213" y="834"/>
                  <a:pt x="214" y="835"/>
                  <a:pt x="215" y="836"/>
                </a:cubicBezTo>
                <a:cubicBezTo>
                  <a:pt x="219" y="838"/>
                  <a:pt x="223" y="837"/>
                  <a:pt x="226" y="834"/>
                </a:cubicBezTo>
                <a:cubicBezTo>
                  <a:pt x="227" y="832"/>
                  <a:pt x="228" y="830"/>
                  <a:pt x="229" y="828"/>
                </a:cubicBezTo>
                <a:cubicBezTo>
                  <a:pt x="230" y="828"/>
                  <a:pt x="230" y="828"/>
                  <a:pt x="230" y="828"/>
                </a:cubicBezTo>
                <a:cubicBezTo>
                  <a:pt x="234" y="822"/>
                  <a:pt x="238" y="817"/>
                  <a:pt x="241" y="812"/>
                </a:cubicBezTo>
                <a:cubicBezTo>
                  <a:pt x="242" y="811"/>
                  <a:pt x="243" y="810"/>
                  <a:pt x="244" y="809"/>
                </a:cubicBezTo>
                <a:cubicBezTo>
                  <a:pt x="246" y="811"/>
                  <a:pt x="249" y="812"/>
                  <a:pt x="252" y="814"/>
                </a:cubicBezTo>
                <a:cubicBezTo>
                  <a:pt x="264" y="819"/>
                  <a:pt x="275" y="825"/>
                  <a:pt x="287" y="831"/>
                </a:cubicBezTo>
                <a:cubicBezTo>
                  <a:pt x="287" y="832"/>
                  <a:pt x="287" y="833"/>
                  <a:pt x="286" y="834"/>
                </a:cubicBezTo>
                <a:cubicBezTo>
                  <a:pt x="284" y="842"/>
                  <a:pt x="281" y="851"/>
                  <a:pt x="278" y="860"/>
                </a:cubicBezTo>
                <a:cubicBezTo>
                  <a:pt x="277" y="865"/>
                  <a:pt x="278" y="868"/>
                  <a:pt x="284" y="870"/>
                </a:cubicBezTo>
                <a:cubicBezTo>
                  <a:pt x="290" y="873"/>
                  <a:pt x="297" y="875"/>
                  <a:pt x="303" y="878"/>
                </a:cubicBezTo>
                <a:cubicBezTo>
                  <a:pt x="306" y="879"/>
                  <a:pt x="309" y="880"/>
                  <a:pt x="313" y="880"/>
                </a:cubicBezTo>
                <a:cubicBezTo>
                  <a:pt x="317" y="880"/>
                  <a:pt x="319" y="878"/>
                  <a:pt x="320" y="874"/>
                </a:cubicBezTo>
                <a:cubicBezTo>
                  <a:pt x="323" y="866"/>
                  <a:pt x="327" y="858"/>
                  <a:pt x="330" y="851"/>
                </a:cubicBezTo>
                <a:cubicBezTo>
                  <a:pt x="332" y="847"/>
                  <a:pt x="332" y="847"/>
                  <a:pt x="336" y="848"/>
                </a:cubicBezTo>
                <a:cubicBezTo>
                  <a:pt x="344" y="850"/>
                  <a:pt x="352" y="853"/>
                  <a:pt x="361" y="855"/>
                </a:cubicBezTo>
                <a:cubicBezTo>
                  <a:pt x="367" y="856"/>
                  <a:pt x="373" y="857"/>
                  <a:pt x="379" y="859"/>
                </a:cubicBezTo>
                <a:cubicBezTo>
                  <a:pt x="379" y="860"/>
                  <a:pt x="379" y="861"/>
                  <a:pt x="379" y="862"/>
                </a:cubicBezTo>
                <a:cubicBezTo>
                  <a:pt x="378" y="870"/>
                  <a:pt x="378" y="879"/>
                  <a:pt x="377" y="888"/>
                </a:cubicBezTo>
                <a:cubicBezTo>
                  <a:pt x="377" y="893"/>
                  <a:pt x="379" y="897"/>
                  <a:pt x="385" y="898"/>
                </a:cubicBezTo>
                <a:cubicBezTo>
                  <a:pt x="394" y="899"/>
                  <a:pt x="404" y="900"/>
                  <a:pt x="413" y="901"/>
                </a:cubicBezTo>
                <a:cubicBezTo>
                  <a:pt x="417" y="901"/>
                  <a:pt x="420" y="899"/>
                  <a:pt x="421" y="895"/>
                </a:cubicBezTo>
                <a:cubicBezTo>
                  <a:pt x="422" y="889"/>
                  <a:pt x="423" y="883"/>
                  <a:pt x="424" y="878"/>
                </a:cubicBezTo>
                <a:cubicBezTo>
                  <a:pt x="425" y="873"/>
                  <a:pt x="426" y="869"/>
                  <a:pt x="426" y="865"/>
                </a:cubicBezTo>
                <a:cubicBezTo>
                  <a:pt x="443" y="865"/>
                  <a:pt x="459" y="865"/>
                  <a:pt x="475" y="865"/>
                </a:cubicBezTo>
                <a:cubicBezTo>
                  <a:pt x="477" y="875"/>
                  <a:pt x="478" y="885"/>
                  <a:pt x="480" y="894"/>
                </a:cubicBezTo>
                <a:cubicBezTo>
                  <a:pt x="481" y="899"/>
                  <a:pt x="484" y="902"/>
                  <a:pt x="488" y="901"/>
                </a:cubicBezTo>
                <a:cubicBezTo>
                  <a:pt x="498" y="900"/>
                  <a:pt x="508" y="899"/>
                  <a:pt x="518" y="898"/>
                </a:cubicBezTo>
                <a:cubicBezTo>
                  <a:pt x="522" y="897"/>
                  <a:pt x="524" y="894"/>
                  <a:pt x="524" y="890"/>
                </a:cubicBezTo>
                <a:cubicBezTo>
                  <a:pt x="524" y="887"/>
                  <a:pt x="524" y="884"/>
                  <a:pt x="524" y="881"/>
                </a:cubicBezTo>
                <a:cubicBezTo>
                  <a:pt x="523" y="874"/>
                  <a:pt x="523" y="866"/>
                  <a:pt x="522" y="860"/>
                </a:cubicBezTo>
                <a:cubicBezTo>
                  <a:pt x="538" y="856"/>
                  <a:pt x="554" y="852"/>
                  <a:pt x="570" y="848"/>
                </a:cubicBezTo>
                <a:cubicBezTo>
                  <a:pt x="570" y="849"/>
                  <a:pt x="571" y="850"/>
                  <a:pt x="571" y="851"/>
                </a:cubicBezTo>
                <a:cubicBezTo>
                  <a:pt x="574" y="859"/>
                  <a:pt x="578" y="868"/>
                  <a:pt x="582" y="876"/>
                </a:cubicBezTo>
                <a:cubicBezTo>
                  <a:pt x="584" y="880"/>
                  <a:pt x="587" y="882"/>
                  <a:pt x="591" y="880"/>
                </a:cubicBezTo>
                <a:cubicBezTo>
                  <a:pt x="601" y="877"/>
                  <a:pt x="610" y="874"/>
                  <a:pt x="619" y="871"/>
                </a:cubicBezTo>
                <a:cubicBezTo>
                  <a:pt x="623" y="869"/>
                  <a:pt x="625" y="866"/>
                  <a:pt x="623" y="861"/>
                </a:cubicBezTo>
                <a:cubicBezTo>
                  <a:pt x="621" y="852"/>
                  <a:pt x="618" y="844"/>
                  <a:pt x="615" y="835"/>
                </a:cubicBezTo>
                <a:cubicBezTo>
                  <a:pt x="615" y="834"/>
                  <a:pt x="615" y="833"/>
                  <a:pt x="615" y="832"/>
                </a:cubicBezTo>
                <a:cubicBezTo>
                  <a:pt x="629" y="825"/>
                  <a:pt x="644" y="818"/>
                  <a:pt x="658" y="810"/>
                </a:cubicBezTo>
                <a:cubicBezTo>
                  <a:pt x="664" y="818"/>
                  <a:pt x="670" y="827"/>
                  <a:pt x="676" y="835"/>
                </a:cubicBezTo>
                <a:cubicBezTo>
                  <a:pt x="679" y="838"/>
                  <a:pt x="683" y="839"/>
                  <a:pt x="686" y="837"/>
                </a:cubicBezTo>
                <a:cubicBezTo>
                  <a:pt x="695" y="832"/>
                  <a:pt x="703" y="826"/>
                  <a:pt x="711" y="821"/>
                </a:cubicBezTo>
                <a:cubicBezTo>
                  <a:pt x="714" y="819"/>
                  <a:pt x="715" y="816"/>
                  <a:pt x="714" y="814"/>
                </a:cubicBezTo>
                <a:cubicBezTo>
                  <a:pt x="714" y="814"/>
                  <a:pt x="714" y="814"/>
                  <a:pt x="714" y="814"/>
                </a:cubicBezTo>
                <a:cubicBezTo>
                  <a:pt x="714" y="813"/>
                  <a:pt x="714" y="812"/>
                  <a:pt x="713" y="811"/>
                </a:cubicBezTo>
                <a:cubicBezTo>
                  <a:pt x="713" y="810"/>
                  <a:pt x="713" y="810"/>
                  <a:pt x="713" y="810"/>
                </a:cubicBezTo>
                <a:cubicBezTo>
                  <a:pt x="712" y="808"/>
                  <a:pt x="710" y="805"/>
                  <a:pt x="709" y="803"/>
                </a:cubicBezTo>
                <a:cubicBezTo>
                  <a:pt x="705" y="797"/>
                  <a:pt x="702" y="790"/>
                  <a:pt x="698" y="784"/>
                </a:cubicBezTo>
                <a:cubicBezTo>
                  <a:pt x="708" y="776"/>
                  <a:pt x="718" y="768"/>
                  <a:pt x="728" y="760"/>
                </a:cubicBezTo>
                <a:cubicBezTo>
                  <a:pt x="730" y="757"/>
                  <a:pt x="733" y="755"/>
                  <a:pt x="736" y="753"/>
                </a:cubicBezTo>
                <a:cubicBezTo>
                  <a:pt x="736" y="754"/>
                  <a:pt x="737" y="754"/>
                  <a:pt x="738" y="755"/>
                </a:cubicBezTo>
                <a:cubicBezTo>
                  <a:pt x="739" y="756"/>
                  <a:pt x="741" y="758"/>
                  <a:pt x="742" y="759"/>
                </a:cubicBezTo>
                <a:cubicBezTo>
                  <a:pt x="744" y="760"/>
                  <a:pt x="745" y="761"/>
                  <a:pt x="747" y="763"/>
                </a:cubicBezTo>
                <a:cubicBezTo>
                  <a:pt x="750" y="766"/>
                  <a:pt x="754" y="769"/>
                  <a:pt x="758" y="773"/>
                </a:cubicBezTo>
                <a:cubicBezTo>
                  <a:pt x="762" y="776"/>
                  <a:pt x="766" y="776"/>
                  <a:pt x="770" y="772"/>
                </a:cubicBezTo>
                <a:cubicBezTo>
                  <a:pt x="771" y="771"/>
                  <a:pt x="773" y="769"/>
                  <a:pt x="775" y="767"/>
                </a:cubicBezTo>
                <a:cubicBezTo>
                  <a:pt x="778" y="764"/>
                  <a:pt x="780" y="761"/>
                  <a:pt x="783" y="758"/>
                </a:cubicBezTo>
                <a:cubicBezTo>
                  <a:pt x="785" y="756"/>
                  <a:pt x="787" y="754"/>
                  <a:pt x="789" y="752"/>
                </a:cubicBezTo>
                <a:cubicBezTo>
                  <a:pt x="790" y="751"/>
                  <a:pt x="790" y="750"/>
                  <a:pt x="790" y="750"/>
                </a:cubicBezTo>
                <a:cubicBezTo>
                  <a:pt x="792" y="746"/>
                  <a:pt x="792" y="743"/>
                  <a:pt x="789" y="740"/>
                </a:cubicBezTo>
                <a:cubicBezTo>
                  <a:pt x="787" y="738"/>
                  <a:pt x="785" y="736"/>
                  <a:pt x="783" y="734"/>
                </a:cubicBezTo>
                <a:cubicBezTo>
                  <a:pt x="783" y="734"/>
                  <a:pt x="783" y="734"/>
                  <a:pt x="783" y="734"/>
                </a:cubicBezTo>
                <a:cubicBezTo>
                  <a:pt x="781" y="732"/>
                  <a:pt x="779" y="729"/>
                  <a:pt x="776" y="727"/>
                </a:cubicBezTo>
                <a:cubicBezTo>
                  <a:pt x="774" y="725"/>
                  <a:pt x="772" y="722"/>
                  <a:pt x="769" y="720"/>
                </a:cubicBezTo>
                <a:cubicBezTo>
                  <a:pt x="769" y="719"/>
                  <a:pt x="769" y="719"/>
                  <a:pt x="768" y="719"/>
                </a:cubicBezTo>
                <a:cubicBezTo>
                  <a:pt x="771" y="716"/>
                  <a:pt x="773" y="713"/>
                  <a:pt x="775" y="710"/>
                </a:cubicBezTo>
                <a:cubicBezTo>
                  <a:pt x="783" y="700"/>
                  <a:pt x="790" y="690"/>
                  <a:pt x="798" y="680"/>
                </a:cubicBezTo>
                <a:cubicBezTo>
                  <a:pt x="798" y="680"/>
                  <a:pt x="798" y="680"/>
                  <a:pt x="798" y="680"/>
                </a:cubicBezTo>
                <a:cubicBezTo>
                  <a:pt x="807" y="684"/>
                  <a:pt x="815" y="689"/>
                  <a:pt x="824" y="693"/>
                </a:cubicBezTo>
                <a:cubicBezTo>
                  <a:pt x="829" y="696"/>
                  <a:pt x="832" y="695"/>
                  <a:pt x="835" y="690"/>
                </a:cubicBezTo>
                <a:cubicBezTo>
                  <a:pt x="838" y="686"/>
                  <a:pt x="841" y="681"/>
                  <a:pt x="843" y="676"/>
                </a:cubicBezTo>
                <a:cubicBezTo>
                  <a:pt x="845" y="673"/>
                  <a:pt x="847" y="670"/>
                  <a:pt x="849" y="666"/>
                </a:cubicBezTo>
                <a:cubicBezTo>
                  <a:pt x="852" y="661"/>
                  <a:pt x="851" y="658"/>
                  <a:pt x="846" y="655"/>
                </a:cubicBezTo>
                <a:cubicBezTo>
                  <a:pt x="844" y="653"/>
                  <a:pt x="842" y="652"/>
                  <a:pt x="840" y="651"/>
                </a:cubicBezTo>
                <a:cubicBezTo>
                  <a:pt x="840" y="650"/>
                  <a:pt x="839" y="650"/>
                  <a:pt x="839" y="650"/>
                </a:cubicBezTo>
                <a:cubicBezTo>
                  <a:pt x="833" y="646"/>
                  <a:pt x="827" y="642"/>
                  <a:pt x="821" y="639"/>
                </a:cubicBezTo>
                <a:cubicBezTo>
                  <a:pt x="822" y="638"/>
                  <a:pt x="822" y="637"/>
                  <a:pt x="823" y="636"/>
                </a:cubicBezTo>
                <a:cubicBezTo>
                  <a:pt x="823" y="634"/>
                  <a:pt x="824" y="632"/>
                  <a:pt x="825" y="630"/>
                </a:cubicBezTo>
                <a:cubicBezTo>
                  <a:pt x="829" y="620"/>
                  <a:pt x="834" y="611"/>
                  <a:pt x="838" y="601"/>
                </a:cubicBezTo>
                <a:cubicBezTo>
                  <a:pt x="839" y="599"/>
                  <a:pt x="840" y="596"/>
                  <a:pt x="841" y="594"/>
                </a:cubicBezTo>
                <a:cubicBezTo>
                  <a:pt x="849" y="596"/>
                  <a:pt x="856" y="597"/>
                  <a:pt x="864" y="599"/>
                </a:cubicBezTo>
                <a:cubicBezTo>
                  <a:pt x="864" y="599"/>
                  <a:pt x="864" y="599"/>
                  <a:pt x="864" y="599"/>
                </a:cubicBezTo>
                <a:cubicBezTo>
                  <a:pt x="866" y="600"/>
                  <a:pt x="868" y="600"/>
                  <a:pt x="870" y="601"/>
                </a:cubicBezTo>
                <a:cubicBezTo>
                  <a:pt x="874" y="602"/>
                  <a:pt x="878" y="600"/>
                  <a:pt x="879" y="596"/>
                </a:cubicBezTo>
                <a:cubicBezTo>
                  <a:pt x="880" y="595"/>
                  <a:pt x="880" y="594"/>
                  <a:pt x="881" y="593"/>
                </a:cubicBezTo>
                <a:cubicBezTo>
                  <a:pt x="883" y="586"/>
                  <a:pt x="885" y="578"/>
                  <a:pt x="887" y="571"/>
                </a:cubicBezTo>
                <a:cubicBezTo>
                  <a:pt x="888" y="570"/>
                  <a:pt x="888" y="569"/>
                  <a:pt x="888" y="568"/>
                </a:cubicBezTo>
                <a:cubicBezTo>
                  <a:pt x="889" y="563"/>
                  <a:pt x="887" y="560"/>
                  <a:pt x="883" y="558"/>
                </a:cubicBezTo>
                <a:cubicBezTo>
                  <a:pt x="879" y="557"/>
                  <a:pt x="876" y="556"/>
                  <a:pt x="873" y="555"/>
                </a:cubicBezTo>
                <a:cubicBezTo>
                  <a:pt x="872" y="555"/>
                  <a:pt x="872" y="555"/>
                  <a:pt x="872" y="555"/>
                </a:cubicBezTo>
                <a:cubicBezTo>
                  <a:pt x="867" y="553"/>
                  <a:pt x="862" y="551"/>
                  <a:pt x="857" y="549"/>
                </a:cubicBezTo>
                <a:cubicBezTo>
                  <a:pt x="856" y="549"/>
                  <a:pt x="855" y="549"/>
                  <a:pt x="854" y="548"/>
                </a:cubicBezTo>
                <a:cubicBezTo>
                  <a:pt x="854" y="547"/>
                  <a:pt x="855" y="546"/>
                  <a:pt x="855" y="545"/>
                </a:cubicBezTo>
                <a:cubicBezTo>
                  <a:pt x="857" y="533"/>
                  <a:pt x="859" y="520"/>
                  <a:pt x="862" y="508"/>
                </a:cubicBezTo>
                <a:cubicBezTo>
                  <a:pt x="862" y="506"/>
                  <a:pt x="862" y="504"/>
                  <a:pt x="862" y="502"/>
                </a:cubicBezTo>
                <a:cubicBezTo>
                  <a:pt x="863" y="501"/>
                  <a:pt x="863" y="500"/>
                  <a:pt x="865" y="500"/>
                </a:cubicBezTo>
                <a:cubicBezTo>
                  <a:pt x="872" y="500"/>
                  <a:pt x="878" y="500"/>
                  <a:pt x="885" y="500"/>
                </a:cubicBezTo>
                <a:cubicBezTo>
                  <a:pt x="888" y="500"/>
                  <a:pt x="890" y="500"/>
                  <a:pt x="893" y="500"/>
                </a:cubicBezTo>
                <a:cubicBezTo>
                  <a:pt x="898" y="501"/>
                  <a:pt x="901" y="498"/>
                  <a:pt x="902" y="493"/>
                </a:cubicBezTo>
                <a:cubicBezTo>
                  <a:pt x="902" y="484"/>
                  <a:pt x="903" y="474"/>
                  <a:pt x="903" y="465"/>
                </a:cubicBezTo>
                <a:cubicBezTo>
                  <a:pt x="903" y="462"/>
                  <a:pt x="903" y="460"/>
                  <a:pt x="902" y="459"/>
                </a:cubicBezTo>
                <a:moveTo>
                  <a:pt x="574" y="134"/>
                </a:moveTo>
                <a:cubicBezTo>
                  <a:pt x="580" y="114"/>
                  <a:pt x="580" y="114"/>
                  <a:pt x="580" y="114"/>
                </a:cubicBezTo>
                <a:cubicBezTo>
                  <a:pt x="594" y="120"/>
                  <a:pt x="608" y="126"/>
                  <a:pt x="621" y="133"/>
                </a:cubicBezTo>
                <a:cubicBezTo>
                  <a:pt x="638" y="141"/>
                  <a:pt x="653" y="151"/>
                  <a:pt x="667" y="162"/>
                </a:cubicBezTo>
                <a:cubicBezTo>
                  <a:pt x="708" y="192"/>
                  <a:pt x="741" y="230"/>
                  <a:pt x="765" y="273"/>
                </a:cubicBezTo>
                <a:cubicBezTo>
                  <a:pt x="779" y="296"/>
                  <a:pt x="789" y="321"/>
                  <a:pt x="797" y="346"/>
                </a:cubicBezTo>
                <a:cubicBezTo>
                  <a:pt x="765" y="354"/>
                  <a:pt x="765" y="354"/>
                  <a:pt x="765" y="354"/>
                </a:cubicBezTo>
                <a:cubicBezTo>
                  <a:pt x="568" y="400"/>
                  <a:pt x="568" y="400"/>
                  <a:pt x="568" y="400"/>
                </a:cubicBezTo>
                <a:cubicBezTo>
                  <a:pt x="524" y="410"/>
                  <a:pt x="524" y="410"/>
                  <a:pt x="524" y="410"/>
                </a:cubicBezTo>
                <a:cubicBezTo>
                  <a:pt x="488" y="418"/>
                  <a:pt x="488" y="418"/>
                  <a:pt x="488" y="418"/>
                </a:cubicBezTo>
                <a:cubicBezTo>
                  <a:pt x="503" y="370"/>
                  <a:pt x="503" y="370"/>
                  <a:pt x="503" y="370"/>
                </a:cubicBezTo>
                <a:cubicBezTo>
                  <a:pt x="515" y="329"/>
                  <a:pt x="515" y="329"/>
                  <a:pt x="515" y="329"/>
                </a:cubicBezTo>
                <a:cubicBezTo>
                  <a:pt x="521" y="310"/>
                  <a:pt x="521" y="310"/>
                  <a:pt x="521" y="310"/>
                </a:cubicBezTo>
                <a:cubicBezTo>
                  <a:pt x="529" y="282"/>
                  <a:pt x="529" y="282"/>
                  <a:pt x="529" y="282"/>
                </a:cubicBezTo>
                <a:cubicBezTo>
                  <a:pt x="531" y="275"/>
                  <a:pt x="531" y="275"/>
                  <a:pt x="531" y="275"/>
                </a:cubicBezTo>
                <a:cubicBezTo>
                  <a:pt x="574" y="134"/>
                  <a:pt x="574" y="134"/>
                  <a:pt x="574" y="134"/>
                </a:cubicBezTo>
                <a:moveTo>
                  <a:pt x="289" y="130"/>
                </a:moveTo>
                <a:cubicBezTo>
                  <a:pt x="359" y="94"/>
                  <a:pt x="441" y="81"/>
                  <a:pt x="523" y="98"/>
                </a:cubicBezTo>
                <a:cubicBezTo>
                  <a:pt x="527" y="98"/>
                  <a:pt x="530" y="99"/>
                  <a:pt x="534" y="100"/>
                </a:cubicBezTo>
                <a:cubicBezTo>
                  <a:pt x="525" y="128"/>
                  <a:pt x="525" y="128"/>
                  <a:pt x="525" y="128"/>
                </a:cubicBezTo>
                <a:cubicBezTo>
                  <a:pt x="480" y="279"/>
                  <a:pt x="480" y="279"/>
                  <a:pt x="480" y="279"/>
                </a:cubicBezTo>
                <a:cubicBezTo>
                  <a:pt x="470" y="310"/>
                  <a:pt x="470" y="310"/>
                  <a:pt x="470" y="310"/>
                </a:cubicBezTo>
                <a:cubicBezTo>
                  <a:pt x="455" y="361"/>
                  <a:pt x="455" y="361"/>
                  <a:pt x="455" y="361"/>
                </a:cubicBezTo>
                <a:cubicBezTo>
                  <a:pt x="450" y="376"/>
                  <a:pt x="450" y="376"/>
                  <a:pt x="450" y="376"/>
                </a:cubicBezTo>
                <a:cubicBezTo>
                  <a:pt x="442" y="404"/>
                  <a:pt x="442" y="404"/>
                  <a:pt x="442" y="404"/>
                </a:cubicBezTo>
                <a:cubicBezTo>
                  <a:pt x="412" y="373"/>
                  <a:pt x="412" y="373"/>
                  <a:pt x="412" y="373"/>
                </a:cubicBezTo>
                <a:cubicBezTo>
                  <a:pt x="381" y="340"/>
                  <a:pt x="381" y="340"/>
                  <a:pt x="381" y="340"/>
                </a:cubicBezTo>
                <a:cubicBezTo>
                  <a:pt x="356" y="313"/>
                  <a:pt x="356" y="313"/>
                  <a:pt x="356" y="313"/>
                </a:cubicBezTo>
                <a:cubicBezTo>
                  <a:pt x="252" y="202"/>
                  <a:pt x="252" y="202"/>
                  <a:pt x="252" y="202"/>
                </a:cubicBezTo>
                <a:cubicBezTo>
                  <a:pt x="241" y="191"/>
                  <a:pt x="241" y="191"/>
                  <a:pt x="241" y="191"/>
                </a:cubicBezTo>
                <a:cubicBezTo>
                  <a:pt x="224" y="172"/>
                  <a:pt x="224" y="172"/>
                  <a:pt x="224" y="172"/>
                </a:cubicBezTo>
                <a:cubicBezTo>
                  <a:pt x="244" y="156"/>
                  <a:pt x="266" y="141"/>
                  <a:pt x="289" y="130"/>
                </a:cubicBezTo>
                <a:moveTo>
                  <a:pt x="101" y="509"/>
                </a:moveTo>
                <a:cubicBezTo>
                  <a:pt x="96" y="510"/>
                  <a:pt x="96" y="510"/>
                  <a:pt x="96" y="510"/>
                </a:cubicBezTo>
                <a:cubicBezTo>
                  <a:pt x="95" y="503"/>
                  <a:pt x="94" y="496"/>
                  <a:pt x="93" y="488"/>
                </a:cubicBezTo>
                <a:cubicBezTo>
                  <a:pt x="93" y="488"/>
                  <a:pt x="93" y="488"/>
                  <a:pt x="93" y="488"/>
                </a:cubicBezTo>
                <a:cubicBezTo>
                  <a:pt x="90" y="462"/>
                  <a:pt x="91" y="435"/>
                  <a:pt x="94" y="408"/>
                </a:cubicBezTo>
                <a:cubicBezTo>
                  <a:pt x="94" y="405"/>
                  <a:pt x="95" y="402"/>
                  <a:pt x="95" y="399"/>
                </a:cubicBezTo>
                <a:cubicBezTo>
                  <a:pt x="98" y="382"/>
                  <a:pt x="102" y="364"/>
                  <a:pt x="107" y="346"/>
                </a:cubicBezTo>
                <a:cubicBezTo>
                  <a:pt x="124" y="292"/>
                  <a:pt x="152" y="244"/>
                  <a:pt x="188" y="205"/>
                </a:cubicBezTo>
                <a:cubicBezTo>
                  <a:pt x="204" y="222"/>
                  <a:pt x="204" y="222"/>
                  <a:pt x="204" y="222"/>
                </a:cubicBezTo>
                <a:cubicBezTo>
                  <a:pt x="256" y="278"/>
                  <a:pt x="256" y="278"/>
                  <a:pt x="256" y="278"/>
                </a:cubicBezTo>
                <a:cubicBezTo>
                  <a:pt x="319" y="344"/>
                  <a:pt x="319" y="344"/>
                  <a:pt x="319" y="344"/>
                </a:cubicBezTo>
                <a:cubicBezTo>
                  <a:pt x="355" y="383"/>
                  <a:pt x="355" y="383"/>
                  <a:pt x="355" y="383"/>
                </a:cubicBezTo>
                <a:cubicBezTo>
                  <a:pt x="375" y="404"/>
                  <a:pt x="375" y="404"/>
                  <a:pt x="375" y="404"/>
                </a:cubicBezTo>
                <a:cubicBezTo>
                  <a:pt x="375" y="404"/>
                  <a:pt x="375" y="404"/>
                  <a:pt x="375" y="404"/>
                </a:cubicBezTo>
                <a:cubicBezTo>
                  <a:pt x="379" y="409"/>
                  <a:pt x="379" y="409"/>
                  <a:pt x="379" y="409"/>
                </a:cubicBezTo>
                <a:cubicBezTo>
                  <a:pt x="380" y="409"/>
                  <a:pt x="380" y="409"/>
                  <a:pt x="380" y="409"/>
                </a:cubicBezTo>
                <a:cubicBezTo>
                  <a:pt x="406" y="437"/>
                  <a:pt x="406" y="437"/>
                  <a:pt x="406" y="437"/>
                </a:cubicBezTo>
                <a:cubicBezTo>
                  <a:pt x="406" y="437"/>
                  <a:pt x="406" y="437"/>
                  <a:pt x="406" y="437"/>
                </a:cubicBezTo>
                <a:cubicBezTo>
                  <a:pt x="406" y="438"/>
                  <a:pt x="406" y="438"/>
                  <a:pt x="406" y="438"/>
                </a:cubicBezTo>
                <a:cubicBezTo>
                  <a:pt x="375" y="445"/>
                  <a:pt x="375" y="445"/>
                  <a:pt x="375" y="445"/>
                </a:cubicBezTo>
                <a:cubicBezTo>
                  <a:pt x="374" y="445"/>
                  <a:pt x="374" y="445"/>
                  <a:pt x="374" y="445"/>
                </a:cubicBezTo>
                <a:cubicBezTo>
                  <a:pt x="311" y="460"/>
                  <a:pt x="311" y="460"/>
                  <a:pt x="311" y="460"/>
                </a:cubicBezTo>
                <a:cubicBezTo>
                  <a:pt x="243" y="476"/>
                  <a:pt x="243" y="476"/>
                  <a:pt x="243" y="476"/>
                </a:cubicBezTo>
                <a:cubicBezTo>
                  <a:pt x="221" y="481"/>
                  <a:pt x="221" y="481"/>
                  <a:pt x="221" y="481"/>
                </a:cubicBezTo>
                <a:cubicBezTo>
                  <a:pt x="176" y="491"/>
                  <a:pt x="176" y="491"/>
                  <a:pt x="176" y="491"/>
                </a:cubicBezTo>
                <a:cubicBezTo>
                  <a:pt x="165" y="494"/>
                  <a:pt x="165" y="494"/>
                  <a:pt x="165" y="494"/>
                </a:cubicBezTo>
                <a:cubicBezTo>
                  <a:pt x="143" y="499"/>
                  <a:pt x="143" y="499"/>
                  <a:pt x="143" y="499"/>
                </a:cubicBezTo>
                <a:cubicBezTo>
                  <a:pt x="131" y="502"/>
                  <a:pt x="131" y="502"/>
                  <a:pt x="131" y="502"/>
                </a:cubicBezTo>
                <a:cubicBezTo>
                  <a:pt x="131" y="502"/>
                  <a:pt x="131" y="502"/>
                  <a:pt x="131" y="502"/>
                </a:cubicBezTo>
                <a:cubicBezTo>
                  <a:pt x="118" y="505"/>
                  <a:pt x="118" y="505"/>
                  <a:pt x="118" y="505"/>
                </a:cubicBezTo>
                <a:cubicBezTo>
                  <a:pt x="109" y="507"/>
                  <a:pt x="109" y="507"/>
                  <a:pt x="109" y="507"/>
                </a:cubicBezTo>
                <a:cubicBezTo>
                  <a:pt x="101" y="509"/>
                  <a:pt x="101" y="509"/>
                  <a:pt x="101" y="509"/>
                </a:cubicBezTo>
                <a:moveTo>
                  <a:pt x="367" y="650"/>
                </a:moveTo>
                <a:cubicBezTo>
                  <a:pt x="363" y="665"/>
                  <a:pt x="363" y="665"/>
                  <a:pt x="363" y="665"/>
                </a:cubicBezTo>
                <a:cubicBezTo>
                  <a:pt x="360" y="674"/>
                  <a:pt x="360" y="674"/>
                  <a:pt x="360" y="674"/>
                </a:cubicBezTo>
                <a:cubicBezTo>
                  <a:pt x="333" y="763"/>
                  <a:pt x="333" y="763"/>
                  <a:pt x="333" y="763"/>
                </a:cubicBezTo>
                <a:cubicBezTo>
                  <a:pt x="325" y="789"/>
                  <a:pt x="325" y="789"/>
                  <a:pt x="325" y="789"/>
                </a:cubicBezTo>
                <a:cubicBezTo>
                  <a:pt x="313" y="784"/>
                  <a:pt x="300" y="779"/>
                  <a:pt x="289" y="773"/>
                </a:cubicBezTo>
                <a:cubicBezTo>
                  <a:pt x="264" y="760"/>
                  <a:pt x="241" y="745"/>
                  <a:pt x="221" y="728"/>
                </a:cubicBezTo>
                <a:cubicBezTo>
                  <a:pt x="216" y="724"/>
                  <a:pt x="212" y="720"/>
                  <a:pt x="207" y="716"/>
                </a:cubicBezTo>
                <a:cubicBezTo>
                  <a:pt x="207" y="716"/>
                  <a:pt x="207" y="716"/>
                  <a:pt x="207" y="716"/>
                </a:cubicBezTo>
                <a:cubicBezTo>
                  <a:pt x="204" y="713"/>
                  <a:pt x="200" y="710"/>
                  <a:pt x="197" y="706"/>
                </a:cubicBezTo>
                <a:cubicBezTo>
                  <a:pt x="193" y="702"/>
                  <a:pt x="188" y="697"/>
                  <a:pt x="184" y="693"/>
                </a:cubicBezTo>
                <a:cubicBezTo>
                  <a:pt x="172" y="679"/>
                  <a:pt x="161" y="665"/>
                  <a:pt x="151" y="650"/>
                </a:cubicBezTo>
                <a:cubicBezTo>
                  <a:pt x="151" y="650"/>
                  <a:pt x="151" y="650"/>
                  <a:pt x="151" y="650"/>
                </a:cubicBezTo>
                <a:cubicBezTo>
                  <a:pt x="140" y="634"/>
                  <a:pt x="131" y="617"/>
                  <a:pt x="123" y="599"/>
                </a:cubicBezTo>
                <a:cubicBezTo>
                  <a:pt x="121" y="594"/>
                  <a:pt x="119" y="590"/>
                  <a:pt x="117" y="585"/>
                </a:cubicBezTo>
                <a:cubicBezTo>
                  <a:pt x="113" y="576"/>
                  <a:pt x="110" y="567"/>
                  <a:pt x="107" y="557"/>
                </a:cubicBezTo>
                <a:cubicBezTo>
                  <a:pt x="120" y="554"/>
                  <a:pt x="120" y="554"/>
                  <a:pt x="120" y="554"/>
                </a:cubicBezTo>
                <a:cubicBezTo>
                  <a:pt x="130" y="552"/>
                  <a:pt x="130" y="552"/>
                  <a:pt x="130" y="552"/>
                </a:cubicBezTo>
                <a:cubicBezTo>
                  <a:pt x="135" y="551"/>
                  <a:pt x="135" y="551"/>
                  <a:pt x="135" y="551"/>
                </a:cubicBezTo>
                <a:cubicBezTo>
                  <a:pt x="138" y="550"/>
                  <a:pt x="138" y="550"/>
                  <a:pt x="138" y="550"/>
                </a:cubicBezTo>
                <a:cubicBezTo>
                  <a:pt x="160" y="545"/>
                  <a:pt x="160" y="545"/>
                  <a:pt x="160" y="545"/>
                </a:cubicBezTo>
                <a:cubicBezTo>
                  <a:pt x="161" y="545"/>
                  <a:pt x="161" y="545"/>
                  <a:pt x="161" y="545"/>
                </a:cubicBezTo>
                <a:cubicBezTo>
                  <a:pt x="161" y="545"/>
                  <a:pt x="161" y="545"/>
                  <a:pt x="161" y="545"/>
                </a:cubicBezTo>
                <a:cubicBezTo>
                  <a:pt x="198" y="536"/>
                  <a:pt x="198" y="536"/>
                  <a:pt x="198" y="536"/>
                </a:cubicBezTo>
                <a:cubicBezTo>
                  <a:pt x="217" y="532"/>
                  <a:pt x="217" y="532"/>
                  <a:pt x="217" y="532"/>
                </a:cubicBezTo>
                <a:cubicBezTo>
                  <a:pt x="239" y="526"/>
                  <a:pt x="239" y="526"/>
                  <a:pt x="239" y="526"/>
                </a:cubicBezTo>
                <a:cubicBezTo>
                  <a:pt x="291" y="514"/>
                  <a:pt x="291" y="514"/>
                  <a:pt x="291" y="514"/>
                </a:cubicBezTo>
                <a:cubicBezTo>
                  <a:pt x="335" y="504"/>
                  <a:pt x="335" y="504"/>
                  <a:pt x="335" y="504"/>
                </a:cubicBezTo>
                <a:cubicBezTo>
                  <a:pt x="374" y="495"/>
                  <a:pt x="374" y="495"/>
                  <a:pt x="374" y="495"/>
                </a:cubicBezTo>
                <a:cubicBezTo>
                  <a:pt x="398" y="489"/>
                  <a:pt x="398" y="489"/>
                  <a:pt x="398" y="489"/>
                </a:cubicBezTo>
                <a:cubicBezTo>
                  <a:pt x="417" y="485"/>
                  <a:pt x="417" y="485"/>
                  <a:pt x="417" y="485"/>
                </a:cubicBezTo>
                <a:cubicBezTo>
                  <a:pt x="414" y="498"/>
                  <a:pt x="414" y="498"/>
                  <a:pt x="414" y="498"/>
                </a:cubicBezTo>
                <a:cubicBezTo>
                  <a:pt x="407" y="518"/>
                  <a:pt x="407" y="518"/>
                  <a:pt x="407" y="518"/>
                </a:cubicBezTo>
                <a:cubicBezTo>
                  <a:pt x="386" y="587"/>
                  <a:pt x="386" y="587"/>
                  <a:pt x="386" y="587"/>
                </a:cubicBezTo>
                <a:cubicBezTo>
                  <a:pt x="375" y="625"/>
                  <a:pt x="375" y="625"/>
                  <a:pt x="375" y="625"/>
                </a:cubicBezTo>
                <a:cubicBezTo>
                  <a:pt x="371" y="637"/>
                  <a:pt x="371" y="637"/>
                  <a:pt x="371" y="637"/>
                </a:cubicBezTo>
                <a:cubicBezTo>
                  <a:pt x="367" y="650"/>
                  <a:pt x="367" y="650"/>
                  <a:pt x="367" y="650"/>
                </a:cubicBezTo>
                <a:cubicBezTo>
                  <a:pt x="367" y="650"/>
                  <a:pt x="367" y="650"/>
                  <a:pt x="367" y="650"/>
                </a:cubicBezTo>
                <a:cubicBezTo>
                  <a:pt x="367" y="650"/>
                  <a:pt x="367" y="650"/>
                  <a:pt x="367" y="650"/>
                </a:cubicBezTo>
                <a:moveTo>
                  <a:pt x="372" y="803"/>
                </a:moveTo>
                <a:cubicBezTo>
                  <a:pt x="381" y="772"/>
                  <a:pt x="381" y="772"/>
                  <a:pt x="381" y="772"/>
                </a:cubicBezTo>
                <a:cubicBezTo>
                  <a:pt x="388" y="748"/>
                  <a:pt x="388" y="748"/>
                  <a:pt x="388" y="748"/>
                </a:cubicBezTo>
                <a:cubicBezTo>
                  <a:pt x="388" y="748"/>
                  <a:pt x="388" y="748"/>
                  <a:pt x="388" y="748"/>
                </a:cubicBezTo>
                <a:cubicBezTo>
                  <a:pt x="404" y="696"/>
                  <a:pt x="404" y="696"/>
                  <a:pt x="404" y="696"/>
                </a:cubicBezTo>
                <a:cubicBezTo>
                  <a:pt x="407" y="686"/>
                  <a:pt x="407" y="686"/>
                  <a:pt x="407" y="686"/>
                </a:cubicBezTo>
                <a:cubicBezTo>
                  <a:pt x="418" y="650"/>
                  <a:pt x="418" y="650"/>
                  <a:pt x="418" y="650"/>
                </a:cubicBezTo>
                <a:cubicBezTo>
                  <a:pt x="422" y="637"/>
                  <a:pt x="422" y="637"/>
                  <a:pt x="422" y="637"/>
                </a:cubicBezTo>
                <a:cubicBezTo>
                  <a:pt x="440" y="576"/>
                  <a:pt x="440" y="576"/>
                  <a:pt x="440" y="576"/>
                </a:cubicBezTo>
                <a:cubicBezTo>
                  <a:pt x="450" y="545"/>
                  <a:pt x="450" y="545"/>
                  <a:pt x="450" y="545"/>
                </a:cubicBezTo>
                <a:cubicBezTo>
                  <a:pt x="463" y="501"/>
                  <a:pt x="463" y="501"/>
                  <a:pt x="463" y="501"/>
                </a:cubicBezTo>
                <a:cubicBezTo>
                  <a:pt x="464" y="499"/>
                  <a:pt x="464" y="499"/>
                  <a:pt x="464" y="499"/>
                </a:cubicBezTo>
                <a:cubicBezTo>
                  <a:pt x="466" y="501"/>
                  <a:pt x="466" y="501"/>
                  <a:pt x="466" y="501"/>
                </a:cubicBezTo>
                <a:cubicBezTo>
                  <a:pt x="467" y="502"/>
                  <a:pt x="467" y="502"/>
                  <a:pt x="467" y="502"/>
                </a:cubicBezTo>
                <a:cubicBezTo>
                  <a:pt x="501" y="538"/>
                  <a:pt x="501" y="538"/>
                  <a:pt x="501" y="538"/>
                </a:cubicBezTo>
                <a:cubicBezTo>
                  <a:pt x="651" y="699"/>
                  <a:pt x="651" y="699"/>
                  <a:pt x="651" y="699"/>
                </a:cubicBezTo>
                <a:cubicBezTo>
                  <a:pt x="651" y="699"/>
                  <a:pt x="651" y="699"/>
                  <a:pt x="651" y="699"/>
                </a:cubicBezTo>
                <a:cubicBezTo>
                  <a:pt x="681" y="730"/>
                  <a:pt x="681" y="730"/>
                  <a:pt x="681" y="730"/>
                </a:cubicBezTo>
                <a:cubicBezTo>
                  <a:pt x="597" y="799"/>
                  <a:pt x="483" y="828"/>
                  <a:pt x="372" y="803"/>
                </a:cubicBezTo>
                <a:moveTo>
                  <a:pt x="802" y="539"/>
                </a:moveTo>
                <a:cubicBezTo>
                  <a:pt x="800" y="545"/>
                  <a:pt x="799" y="550"/>
                  <a:pt x="797" y="556"/>
                </a:cubicBezTo>
                <a:cubicBezTo>
                  <a:pt x="796" y="560"/>
                  <a:pt x="794" y="565"/>
                  <a:pt x="793" y="569"/>
                </a:cubicBezTo>
                <a:cubicBezTo>
                  <a:pt x="792" y="573"/>
                  <a:pt x="790" y="576"/>
                  <a:pt x="789" y="580"/>
                </a:cubicBezTo>
                <a:cubicBezTo>
                  <a:pt x="784" y="592"/>
                  <a:pt x="779" y="604"/>
                  <a:pt x="773" y="615"/>
                </a:cubicBezTo>
                <a:cubicBezTo>
                  <a:pt x="759" y="643"/>
                  <a:pt x="741" y="669"/>
                  <a:pt x="721" y="691"/>
                </a:cubicBezTo>
                <a:cubicBezTo>
                  <a:pt x="719" y="693"/>
                  <a:pt x="718" y="695"/>
                  <a:pt x="716" y="697"/>
                </a:cubicBezTo>
                <a:cubicBezTo>
                  <a:pt x="707" y="687"/>
                  <a:pt x="707" y="687"/>
                  <a:pt x="707" y="687"/>
                </a:cubicBezTo>
                <a:cubicBezTo>
                  <a:pt x="692" y="671"/>
                  <a:pt x="692" y="671"/>
                  <a:pt x="692" y="671"/>
                </a:cubicBezTo>
                <a:cubicBezTo>
                  <a:pt x="561" y="531"/>
                  <a:pt x="561" y="531"/>
                  <a:pt x="561" y="531"/>
                </a:cubicBezTo>
                <a:cubicBezTo>
                  <a:pt x="550" y="520"/>
                  <a:pt x="550" y="520"/>
                  <a:pt x="550" y="520"/>
                </a:cubicBezTo>
                <a:cubicBezTo>
                  <a:pt x="532" y="501"/>
                  <a:pt x="532" y="501"/>
                  <a:pt x="532" y="501"/>
                </a:cubicBezTo>
                <a:cubicBezTo>
                  <a:pt x="524" y="492"/>
                  <a:pt x="524" y="492"/>
                  <a:pt x="524" y="492"/>
                </a:cubicBezTo>
                <a:cubicBezTo>
                  <a:pt x="499" y="466"/>
                  <a:pt x="499" y="466"/>
                  <a:pt x="499" y="466"/>
                </a:cubicBezTo>
                <a:cubicBezTo>
                  <a:pt x="513" y="462"/>
                  <a:pt x="513" y="462"/>
                  <a:pt x="513" y="462"/>
                </a:cubicBezTo>
                <a:cubicBezTo>
                  <a:pt x="513" y="462"/>
                  <a:pt x="513" y="462"/>
                  <a:pt x="513" y="462"/>
                </a:cubicBezTo>
                <a:cubicBezTo>
                  <a:pt x="524" y="460"/>
                  <a:pt x="524" y="460"/>
                  <a:pt x="524" y="460"/>
                </a:cubicBezTo>
                <a:cubicBezTo>
                  <a:pt x="532" y="458"/>
                  <a:pt x="532" y="458"/>
                  <a:pt x="532" y="458"/>
                </a:cubicBezTo>
                <a:cubicBezTo>
                  <a:pt x="532" y="458"/>
                  <a:pt x="532" y="458"/>
                  <a:pt x="532" y="458"/>
                </a:cubicBezTo>
                <a:cubicBezTo>
                  <a:pt x="594" y="443"/>
                  <a:pt x="594" y="443"/>
                  <a:pt x="594" y="443"/>
                </a:cubicBezTo>
                <a:cubicBezTo>
                  <a:pt x="763" y="404"/>
                  <a:pt x="763" y="404"/>
                  <a:pt x="763" y="404"/>
                </a:cubicBezTo>
                <a:cubicBezTo>
                  <a:pt x="765" y="403"/>
                  <a:pt x="765" y="403"/>
                  <a:pt x="765" y="403"/>
                </a:cubicBezTo>
                <a:cubicBezTo>
                  <a:pt x="808" y="393"/>
                  <a:pt x="808" y="393"/>
                  <a:pt x="808" y="393"/>
                </a:cubicBezTo>
                <a:cubicBezTo>
                  <a:pt x="816" y="441"/>
                  <a:pt x="814" y="490"/>
                  <a:pt x="802" y="539"/>
                </a:cubicBezTo>
                <a:moveTo>
                  <a:pt x="500" y="340"/>
                </a:moveTo>
                <a:cubicBezTo>
                  <a:pt x="498" y="342"/>
                  <a:pt x="496" y="344"/>
                  <a:pt x="494" y="347"/>
                </a:cubicBezTo>
                <a:cubicBezTo>
                  <a:pt x="497" y="355"/>
                  <a:pt x="499" y="363"/>
                  <a:pt x="503" y="370"/>
                </a:cubicBezTo>
                <a:cubicBezTo>
                  <a:pt x="515" y="329"/>
                  <a:pt x="515" y="329"/>
                  <a:pt x="515" y="329"/>
                </a:cubicBezTo>
                <a:cubicBezTo>
                  <a:pt x="510" y="332"/>
                  <a:pt x="505" y="336"/>
                  <a:pt x="500" y="340"/>
                </a:cubicBezTo>
                <a:moveTo>
                  <a:pt x="396" y="488"/>
                </a:moveTo>
                <a:cubicBezTo>
                  <a:pt x="396" y="488"/>
                  <a:pt x="395" y="487"/>
                  <a:pt x="395" y="487"/>
                </a:cubicBezTo>
                <a:cubicBezTo>
                  <a:pt x="392" y="484"/>
                  <a:pt x="389" y="481"/>
                  <a:pt x="387" y="478"/>
                </a:cubicBezTo>
                <a:cubicBezTo>
                  <a:pt x="386" y="477"/>
                  <a:pt x="385" y="477"/>
                  <a:pt x="385" y="476"/>
                </a:cubicBezTo>
                <a:cubicBezTo>
                  <a:pt x="384" y="474"/>
                  <a:pt x="383" y="473"/>
                  <a:pt x="382" y="472"/>
                </a:cubicBezTo>
                <a:cubicBezTo>
                  <a:pt x="382" y="471"/>
                  <a:pt x="382" y="470"/>
                  <a:pt x="381" y="470"/>
                </a:cubicBezTo>
                <a:cubicBezTo>
                  <a:pt x="381" y="469"/>
                  <a:pt x="380" y="468"/>
                  <a:pt x="380" y="467"/>
                </a:cubicBezTo>
                <a:cubicBezTo>
                  <a:pt x="380" y="467"/>
                  <a:pt x="380" y="466"/>
                  <a:pt x="379" y="466"/>
                </a:cubicBezTo>
                <a:cubicBezTo>
                  <a:pt x="379" y="465"/>
                  <a:pt x="379" y="464"/>
                  <a:pt x="378" y="463"/>
                </a:cubicBezTo>
                <a:cubicBezTo>
                  <a:pt x="378" y="462"/>
                  <a:pt x="377" y="461"/>
                  <a:pt x="377" y="459"/>
                </a:cubicBezTo>
                <a:cubicBezTo>
                  <a:pt x="377" y="458"/>
                  <a:pt x="376" y="457"/>
                  <a:pt x="376" y="455"/>
                </a:cubicBezTo>
                <a:cubicBezTo>
                  <a:pt x="376" y="454"/>
                  <a:pt x="376" y="453"/>
                  <a:pt x="375" y="452"/>
                </a:cubicBezTo>
                <a:cubicBezTo>
                  <a:pt x="375" y="450"/>
                  <a:pt x="375" y="448"/>
                  <a:pt x="375" y="445"/>
                </a:cubicBezTo>
                <a:cubicBezTo>
                  <a:pt x="375" y="445"/>
                  <a:pt x="375" y="445"/>
                  <a:pt x="375" y="445"/>
                </a:cubicBezTo>
                <a:cubicBezTo>
                  <a:pt x="374" y="445"/>
                  <a:pt x="374" y="445"/>
                  <a:pt x="374" y="445"/>
                </a:cubicBezTo>
                <a:cubicBezTo>
                  <a:pt x="311" y="460"/>
                  <a:pt x="311" y="460"/>
                  <a:pt x="311" y="460"/>
                </a:cubicBezTo>
                <a:cubicBezTo>
                  <a:pt x="243" y="476"/>
                  <a:pt x="243" y="476"/>
                  <a:pt x="243" y="476"/>
                </a:cubicBezTo>
                <a:cubicBezTo>
                  <a:pt x="221" y="481"/>
                  <a:pt x="221" y="481"/>
                  <a:pt x="221" y="481"/>
                </a:cubicBezTo>
                <a:cubicBezTo>
                  <a:pt x="176" y="491"/>
                  <a:pt x="176" y="491"/>
                  <a:pt x="176" y="491"/>
                </a:cubicBezTo>
                <a:cubicBezTo>
                  <a:pt x="177" y="492"/>
                  <a:pt x="178" y="492"/>
                  <a:pt x="179" y="493"/>
                </a:cubicBezTo>
                <a:cubicBezTo>
                  <a:pt x="179" y="493"/>
                  <a:pt x="179" y="493"/>
                  <a:pt x="179" y="493"/>
                </a:cubicBezTo>
                <a:cubicBezTo>
                  <a:pt x="179" y="493"/>
                  <a:pt x="179" y="493"/>
                  <a:pt x="179" y="493"/>
                </a:cubicBezTo>
                <a:cubicBezTo>
                  <a:pt x="181" y="494"/>
                  <a:pt x="182" y="494"/>
                  <a:pt x="183" y="495"/>
                </a:cubicBezTo>
                <a:cubicBezTo>
                  <a:pt x="183" y="495"/>
                  <a:pt x="184" y="496"/>
                  <a:pt x="184" y="496"/>
                </a:cubicBezTo>
                <a:cubicBezTo>
                  <a:pt x="185" y="497"/>
                  <a:pt x="185" y="497"/>
                  <a:pt x="185" y="497"/>
                </a:cubicBezTo>
                <a:cubicBezTo>
                  <a:pt x="186" y="497"/>
                  <a:pt x="186" y="497"/>
                  <a:pt x="186" y="497"/>
                </a:cubicBezTo>
                <a:cubicBezTo>
                  <a:pt x="186" y="498"/>
                  <a:pt x="187" y="498"/>
                  <a:pt x="187" y="499"/>
                </a:cubicBezTo>
                <a:cubicBezTo>
                  <a:pt x="188" y="499"/>
                  <a:pt x="188" y="500"/>
                  <a:pt x="188" y="500"/>
                </a:cubicBezTo>
                <a:cubicBezTo>
                  <a:pt x="189" y="501"/>
                  <a:pt x="189" y="501"/>
                  <a:pt x="189" y="501"/>
                </a:cubicBezTo>
                <a:cubicBezTo>
                  <a:pt x="190" y="502"/>
                  <a:pt x="191" y="503"/>
                  <a:pt x="191" y="503"/>
                </a:cubicBezTo>
                <a:cubicBezTo>
                  <a:pt x="192" y="504"/>
                  <a:pt x="192" y="505"/>
                  <a:pt x="193" y="505"/>
                </a:cubicBezTo>
                <a:cubicBezTo>
                  <a:pt x="193" y="506"/>
                  <a:pt x="193" y="506"/>
                  <a:pt x="193" y="506"/>
                </a:cubicBezTo>
                <a:cubicBezTo>
                  <a:pt x="193" y="506"/>
                  <a:pt x="194" y="507"/>
                  <a:pt x="194" y="507"/>
                </a:cubicBezTo>
                <a:cubicBezTo>
                  <a:pt x="194" y="508"/>
                  <a:pt x="195" y="509"/>
                  <a:pt x="195" y="510"/>
                </a:cubicBezTo>
                <a:cubicBezTo>
                  <a:pt x="195" y="510"/>
                  <a:pt x="196" y="511"/>
                  <a:pt x="196" y="512"/>
                </a:cubicBezTo>
                <a:cubicBezTo>
                  <a:pt x="196" y="512"/>
                  <a:pt x="197" y="513"/>
                  <a:pt x="197" y="514"/>
                </a:cubicBezTo>
                <a:cubicBezTo>
                  <a:pt x="197" y="514"/>
                  <a:pt x="197" y="514"/>
                  <a:pt x="197" y="514"/>
                </a:cubicBezTo>
                <a:cubicBezTo>
                  <a:pt x="197" y="514"/>
                  <a:pt x="197" y="515"/>
                  <a:pt x="197" y="516"/>
                </a:cubicBezTo>
                <a:cubicBezTo>
                  <a:pt x="198" y="517"/>
                  <a:pt x="198" y="518"/>
                  <a:pt x="198" y="519"/>
                </a:cubicBezTo>
                <a:cubicBezTo>
                  <a:pt x="198" y="519"/>
                  <a:pt x="198" y="519"/>
                  <a:pt x="198" y="519"/>
                </a:cubicBezTo>
                <a:cubicBezTo>
                  <a:pt x="198" y="519"/>
                  <a:pt x="198" y="519"/>
                  <a:pt x="198" y="519"/>
                </a:cubicBezTo>
                <a:cubicBezTo>
                  <a:pt x="198" y="519"/>
                  <a:pt x="198" y="519"/>
                  <a:pt x="198" y="519"/>
                </a:cubicBezTo>
                <a:cubicBezTo>
                  <a:pt x="198" y="519"/>
                  <a:pt x="198" y="519"/>
                  <a:pt x="198" y="519"/>
                </a:cubicBezTo>
                <a:cubicBezTo>
                  <a:pt x="198" y="519"/>
                  <a:pt x="198" y="519"/>
                  <a:pt x="198" y="519"/>
                </a:cubicBezTo>
                <a:cubicBezTo>
                  <a:pt x="198" y="520"/>
                  <a:pt x="198" y="520"/>
                  <a:pt x="198" y="520"/>
                </a:cubicBezTo>
                <a:cubicBezTo>
                  <a:pt x="199" y="521"/>
                  <a:pt x="199" y="522"/>
                  <a:pt x="199" y="523"/>
                </a:cubicBezTo>
                <a:cubicBezTo>
                  <a:pt x="199" y="524"/>
                  <a:pt x="199" y="525"/>
                  <a:pt x="199" y="526"/>
                </a:cubicBezTo>
                <a:cubicBezTo>
                  <a:pt x="199" y="527"/>
                  <a:pt x="199" y="529"/>
                  <a:pt x="199" y="530"/>
                </a:cubicBezTo>
                <a:cubicBezTo>
                  <a:pt x="198" y="536"/>
                  <a:pt x="198" y="536"/>
                  <a:pt x="198" y="536"/>
                </a:cubicBezTo>
                <a:cubicBezTo>
                  <a:pt x="217" y="532"/>
                  <a:pt x="217" y="532"/>
                  <a:pt x="217" y="532"/>
                </a:cubicBezTo>
                <a:cubicBezTo>
                  <a:pt x="239" y="526"/>
                  <a:pt x="239" y="526"/>
                  <a:pt x="239" y="526"/>
                </a:cubicBezTo>
                <a:cubicBezTo>
                  <a:pt x="291" y="514"/>
                  <a:pt x="291" y="514"/>
                  <a:pt x="291" y="514"/>
                </a:cubicBezTo>
                <a:cubicBezTo>
                  <a:pt x="335" y="504"/>
                  <a:pt x="335" y="504"/>
                  <a:pt x="335" y="504"/>
                </a:cubicBezTo>
                <a:cubicBezTo>
                  <a:pt x="374" y="495"/>
                  <a:pt x="374" y="495"/>
                  <a:pt x="374" y="495"/>
                </a:cubicBezTo>
                <a:cubicBezTo>
                  <a:pt x="398" y="489"/>
                  <a:pt x="398" y="489"/>
                  <a:pt x="398" y="489"/>
                </a:cubicBezTo>
                <a:cubicBezTo>
                  <a:pt x="397" y="489"/>
                  <a:pt x="397" y="489"/>
                  <a:pt x="396" y="488"/>
                </a:cubicBezTo>
                <a:moveTo>
                  <a:pt x="375" y="625"/>
                </a:moveTo>
                <a:cubicBezTo>
                  <a:pt x="371" y="637"/>
                  <a:pt x="371" y="637"/>
                  <a:pt x="371" y="637"/>
                </a:cubicBezTo>
                <a:cubicBezTo>
                  <a:pt x="367" y="650"/>
                  <a:pt x="367" y="650"/>
                  <a:pt x="367" y="650"/>
                </a:cubicBezTo>
                <a:cubicBezTo>
                  <a:pt x="369" y="648"/>
                  <a:pt x="371" y="647"/>
                  <a:pt x="373" y="645"/>
                </a:cubicBezTo>
                <a:cubicBezTo>
                  <a:pt x="375" y="644"/>
                  <a:pt x="377" y="642"/>
                  <a:pt x="379" y="640"/>
                </a:cubicBezTo>
                <a:cubicBezTo>
                  <a:pt x="380" y="639"/>
                  <a:pt x="380" y="639"/>
                  <a:pt x="380" y="639"/>
                </a:cubicBezTo>
                <a:cubicBezTo>
                  <a:pt x="380" y="639"/>
                  <a:pt x="380" y="639"/>
                  <a:pt x="380" y="639"/>
                </a:cubicBezTo>
                <a:cubicBezTo>
                  <a:pt x="382" y="638"/>
                  <a:pt x="383" y="636"/>
                  <a:pt x="385" y="634"/>
                </a:cubicBezTo>
                <a:cubicBezTo>
                  <a:pt x="387" y="633"/>
                  <a:pt x="388" y="631"/>
                  <a:pt x="389" y="630"/>
                </a:cubicBezTo>
                <a:cubicBezTo>
                  <a:pt x="390" y="630"/>
                  <a:pt x="390" y="629"/>
                  <a:pt x="390" y="629"/>
                </a:cubicBezTo>
                <a:cubicBezTo>
                  <a:pt x="385" y="627"/>
                  <a:pt x="380" y="626"/>
                  <a:pt x="375" y="625"/>
                </a:cubicBezTo>
                <a:moveTo>
                  <a:pt x="398" y="691"/>
                </a:moveTo>
                <a:cubicBezTo>
                  <a:pt x="390" y="697"/>
                  <a:pt x="382" y="701"/>
                  <a:pt x="376" y="708"/>
                </a:cubicBezTo>
                <a:cubicBezTo>
                  <a:pt x="377" y="712"/>
                  <a:pt x="378" y="716"/>
                  <a:pt x="380" y="719"/>
                </a:cubicBezTo>
                <a:cubicBezTo>
                  <a:pt x="380" y="722"/>
                  <a:pt x="381" y="725"/>
                  <a:pt x="382" y="728"/>
                </a:cubicBezTo>
                <a:cubicBezTo>
                  <a:pt x="384" y="733"/>
                  <a:pt x="386" y="738"/>
                  <a:pt x="387" y="743"/>
                </a:cubicBezTo>
                <a:cubicBezTo>
                  <a:pt x="387" y="744"/>
                  <a:pt x="388" y="745"/>
                  <a:pt x="388" y="747"/>
                </a:cubicBezTo>
                <a:cubicBezTo>
                  <a:pt x="388" y="747"/>
                  <a:pt x="388" y="747"/>
                  <a:pt x="388" y="748"/>
                </a:cubicBezTo>
                <a:cubicBezTo>
                  <a:pt x="404" y="696"/>
                  <a:pt x="404" y="696"/>
                  <a:pt x="404" y="696"/>
                </a:cubicBezTo>
                <a:cubicBezTo>
                  <a:pt x="402" y="694"/>
                  <a:pt x="400" y="693"/>
                  <a:pt x="398" y="691"/>
                </a:cubicBezTo>
                <a:moveTo>
                  <a:pt x="432" y="501"/>
                </a:moveTo>
                <a:cubicBezTo>
                  <a:pt x="431" y="501"/>
                  <a:pt x="430" y="501"/>
                  <a:pt x="429" y="501"/>
                </a:cubicBezTo>
                <a:cubicBezTo>
                  <a:pt x="428" y="501"/>
                  <a:pt x="428" y="501"/>
                  <a:pt x="427" y="501"/>
                </a:cubicBezTo>
                <a:cubicBezTo>
                  <a:pt x="426" y="500"/>
                  <a:pt x="426" y="500"/>
                  <a:pt x="425" y="500"/>
                </a:cubicBezTo>
                <a:cubicBezTo>
                  <a:pt x="425" y="500"/>
                  <a:pt x="424" y="500"/>
                  <a:pt x="424" y="500"/>
                </a:cubicBezTo>
                <a:cubicBezTo>
                  <a:pt x="423" y="500"/>
                  <a:pt x="423" y="500"/>
                  <a:pt x="423" y="500"/>
                </a:cubicBezTo>
                <a:cubicBezTo>
                  <a:pt x="420" y="500"/>
                  <a:pt x="418" y="499"/>
                  <a:pt x="416" y="499"/>
                </a:cubicBezTo>
                <a:cubicBezTo>
                  <a:pt x="415" y="498"/>
                  <a:pt x="415" y="498"/>
                  <a:pt x="414" y="498"/>
                </a:cubicBezTo>
                <a:cubicBezTo>
                  <a:pt x="414" y="498"/>
                  <a:pt x="414" y="498"/>
                  <a:pt x="414" y="498"/>
                </a:cubicBezTo>
                <a:cubicBezTo>
                  <a:pt x="407" y="518"/>
                  <a:pt x="407" y="518"/>
                  <a:pt x="407" y="518"/>
                </a:cubicBezTo>
                <a:cubicBezTo>
                  <a:pt x="386" y="587"/>
                  <a:pt x="386" y="587"/>
                  <a:pt x="386" y="587"/>
                </a:cubicBezTo>
                <a:cubicBezTo>
                  <a:pt x="375" y="625"/>
                  <a:pt x="375" y="625"/>
                  <a:pt x="375" y="625"/>
                </a:cubicBezTo>
                <a:cubicBezTo>
                  <a:pt x="380" y="626"/>
                  <a:pt x="385" y="627"/>
                  <a:pt x="390" y="629"/>
                </a:cubicBezTo>
                <a:cubicBezTo>
                  <a:pt x="391" y="629"/>
                  <a:pt x="391" y="629"/>
                  <a:pt x="391" y="629"/>
                </a:cubicBezTo>
                <a:cubicBezTo>
                  <a:pt x="391" y="628"/>
                  <a:pt x="392" y="627"/>
                  <a:pt x="393" y="626"/>
                </a:cubicBezTo>
                <a:cubicBezTo>
                  <a:pt x="394" y="625"/>
                  <a:pt x="396" y="623"/>
                  <a:pt x="397" y="622"/>
                </a:cubicBezTo>
                <a:cubicBezTo>
                  <a:pt x="399" y="620"/>
                  <a:pt x="401" y="617"/>
                  <a:pt x="403" y="615"/>
                </a:cubicBezTo>
                <a:cubicBezTo>
                  <a:pt x="403" y="615"/>
                  <a:pt x="403" y="615"/>
                  <a:pt x="403" y="615"/>
                </a:cubicBezTo>
                <a:cubicBezTo>
                  <a:pt x="405" y="613"/>
                  <a:pt x="406" y="611"/>
                  <a:pt x="408" y="608"/>
                </a:cubicBezTo>
                <a:cubicBezTo>
                  <a:pt x="412" y="604"/>
                  <a:pt x="415" y="599"/>
                  <a:pt x="418" y="595"/>
                </a:cubicBezTo>
                <a:cubicBezTo>
                  <a:pt x="420" y="592"/>
                  <a:pt x="422" y="589"/>
                  <a:pt x="424" y="586"/>
                </a:cubicBezTo>
                <a:cubicBezTo>
                  <a:pt x="425" y="584"/>
                  <a:pt x="426" y="582"/>
                  <a:pt x="427" y="580"/>
                </a:cubicBezTo>
                <a:cubicBezTo>
                  <a:pt x="429" y="578"/>
                  <a:pt x="430" y="576"/>
                  <a:pt x="431" y="574"/>
                </a:cubicBezTo>
                <a:cubicBezTo>
                  <a:pt x="432" y="571"/>
                  <a:pt x="434" y="569"/>
                  <a:pt x="435" y="566"/>
                </a:cubicBezTo>
                <a:cubicBezTo>
                  <a:pt x="436" y="565"/>
                  <a:pt x="436" y="564"/>
                  <a:pt x="437" y="562"/>
                </a:cubicBezTo>
                <a:cubicBezTo>
                  <a:pt x="439" y="558"/>
                  <a:pt x="441" y="553"/>
                  <a:pt x="443" y="548"/>
                </a:cubicBezTo>
                <a:cubicBezTo>
                  <a:pt x="444" y="546"/>
                  <a:pt x="445" y="543"/>
                  <a:pt x="446" y="541"/>
                </a:cubicBezTo>
                <a:cubicBezTo>
                  <a:pt x="450" y="545"/>
                  <a:pt x="450" y="545"/>
                  <a:pt x="450" y="545"/>
                </a:cubicBezTo>
                <a:cubicBezTo>
                  <a:pt x="463" y="501"/>
                  <a:pt x="463" y="501"/>
                  <a:pt x="463" y="501"/>
                </a:cubicBezTo>
                <a:cubicBezTo>
                  <a:pt x="432" y="501"/>
                  <a:pt x="432" y="501"/>
                  <a:pt x="432" y="501"/>
                </a:cubicBezTo>
                <a:moveTo>
                  <a:pt x="500" y="340"/>
                </a:moveTo>
                <a:cubicBezTo>
                  <a:pt x="498" y="342"/>
                  <a:pt x="496" y="344"/>
                  <a:pt x="494" y="347"/>
                </a:cubicBezTo>
                <a:cubicBezTo>
                  <a:pt x="497" y="355"/>
                  <a:pt x="499" y="363"/>
                  <a:pt x="503" y="370"/>
                </a:cubicBezTo>
                <a:cubicBezTo>
                  <a:pt x="515" y="329"/>
                  <a:pt x="515" y="329"/>
                  <a:pt x="515" y="329"/>
                </a:cubicBezTo>
                <a:cubicBezTo>
                  <a:pt x="510" y="332"/>
                  <a:pt x="505" y="336"/>
                  <a:pt x="500" y="340"/>
                </a:cubicBezTo>
                <a:moveTo>
                  <a:pt x="396" y="488"/>
                </a:moveTo>
                <a:cubicBezTo>
                  <a:pt x="396" y="488"/>
                  <a:pt x="395" y="487"/>
                  <a:pt x="395" y="487"/>
                </a:cubicBezTo>
                <a:cubicBezTo>
                  <a:pt x="392" y="484"/>
                  <a:pt x="389" y="481"/>
                  <a:pt x="387" y="478"/>
                </a:cubicBezTo>
                <a:cubicBezTo>
                  <a:pt x="386" y="477"/>
                  <a:pt x="385" y="477"/>
                  <a:pt x="385" y="476"/>
                </a:cubicBezTo>
                <a:cubicBezTo>
                  <a:pt x="384" y="474"/>
                  <a:pt x="383" y="473"/>
                  <a:pt x="382" y="472"/>
                </a:cubicBezTo>
                <a:cubicBezTo>
                  <a:pt x="382" y="471"/>
                  <a:pt x="382" y="470"/>
                  <a:pt x="381" y="470"/>
                </a:cubicBezTo>
                <a:cubicBezTo>
                  <a:pt x="381" y="469"/>
                  <a:pt x="380" y="468"/>
                  <a:pt x="380" y="467"/>
                </a:cubicBezTo>
                <a:cubicBezTo>
                  <a:pt x="380" y="467"/>
                  <a:pt x="380" y="466"/>
                  <a:pt x="379" y="466"/>
                </a:cubicBezTo>
                <a:cubicBezTo>
                  <a:pt x="379" y="465"/>
                  <a:pt x="379" y="464"/>
                  <a:pt x="378" y="463"/>
                </a:cubicBezTo>
                <a:cubicBezTo>
                  <a:pt x="378" y="462"/>
                  <a:pt x="377" y="461"/>
                  <a:pt x="377" y="459"/>
                </a:cubicBezTo>
                <a:cubicBezTo>
                  <a:pt x="377" y="458"/>
                  <a:pt x="376" y="457"/>
                  <a:pt x="376" y="455"/>
                </a:cubicBezTo>
                <a:cubicBezTo>
                  <a:pt x="376" y="454"/>
                  <a:pt x="376" y="453"/>
                  <a:pt x="375" y="452"/>
                </a:cubicBezTo>
                <a:cubicBezTo>
                  <a:pt x="375" y="450"/>
                  <a:pt x="375" y="448"/>
                  <a:pt x="375" y="445"/>
                </a:cubicBezTo>
                <a:cubicBezTo>
                  <a:pt x="375" y="445"/>
                  <a:pt x="375" y="445"/>
                  <a:pt x="375" y="445"/>
                </a:cubicBezTo>
                <a:cubicBezTo>
                  <a:pt x="374" y="445"/>
                  <a:pt x="374" y="445"/>
                  <a:pt x="374" y="445"/>
                </a:cubicBezTo>
                <a:cubicBezTo>
                  <a:pt x="311" y="460"/>
                  <a:pt x="311" y="460"/>
                  <a:pt x="311" y="460"/>
                </a:cubicBezTo>
                <a:cubicBezTo>
                  <a:pt x="243" y="476"/>
                  <a:pt x="243" y="476"/>
                  <a:pt x="243" y="476"/>
                </a:cubicBezTo>
                <a:cubicBezTo>
                  <a:pt x="221" y="481"/>
                  <a:pt x="221" y="481"/>
                  <a:pt x="221" y="481"/>
                </a:cubicBezTo>
                <a:cubicBezTo>
                  <a:pt x="176" y="491"/>
                  <a:pt x="176" y="491"/>
                  <a:pt x="176" y="491"/>
                </a:cubicBezTo>
                <a:cubicBezTo>
                  <a:pt x="177" y="492"/>
                  <a:pt x="178" y="492"/>
                  <a:pt x="179" y="493"/>
                </a:cubicBezTo>
                <a:cubicBezTo>
                  <a:pt x="179" y="493"/>
                  <a:pt x="179" y="493"/>
                  <a:pt x="179" y="493"/>
                </a:cubicBezTo>
                <a:cubicBezTo>
                  <a:pt x="179" y="493"/>
                  <a:pt x="179" y="493"/>
                  <a:pt x="179" y="493"/>
                </a:cubicBezTo>
                <a:cubicBezTo>
                  <a:pt x="181" y="494"/>
                  <a:pt x="182" y="494"/>
                  <a:pt x="183" y="495"/>
                </a:cubicBezTo>
                <a:cubicBezTo>
                  <a:pt x="183" y="495"/>
                  <a:pt x="184" y="496"/>
                  <a:pt x="184" y="496"/>
                </a:cubicBezTo>
                <a:cubicBezTo>
                  <a:pt x="185" y="497"/>
                  <a:pt x="185" y="497"/>
                  <a:pt x="185" y="497"/>
                </a:cubicBezTo>
                <a:cubicBezTo>
                  <a:pt x="186" y="497"/>
                  <a:pt x="186" y="497"/>
                  <a:pt x="186" y="497"/>
                </a:cubicBezTo>
                <a:cubicBezTo>
                  <a:pt x="186" y="498"/>
                  <a:pt x="187" y="498"/>
                  <a:pt x="187" y="499"/>
                </a:cubicBezTo>
                <a:cubicBezTo>
                  <a:pt x="188" y="499"/>
                  <a:pt x="188" y="500"/>
                  <a:pt x="188" y="500"/>
                </a:cubicBezTo>
                <a:cubicBezTo>
                  <a:pt x="189" y="501"/>
                  <a:pt x="189" y="501"/>
                  <a:pt x="189" y="501"/>
                </a:cubicBezTo>
                <a:cubicBezTo>
                  <a:pt x="190" y="502"/>
                  <a:pt x="191" y="503"/>
                  <a:pt x="191" y="503"/>
                </a:cubicBezTo>
                <a:cubicBezTo>
                  <a:pt x="192" y="504"/>
                  <a:pt x="192" y="505"/>
                  <a:pt x="193" y="505"/>
                </a:cubicBezTo>
                <a:cubicBezTo>
                  <a:pt x="193" y="506"/>
                  <a:pt x="193" y="506"/>
                  <a:pt x="193" y="506"/>
                </a:cubicBezTo>
                <a:cubicBezTo>
                  <a:pt x="193" y="506"/>
                  <a:pt x="194" y="507"/>
                  <a:pt x="194" y="507"/>
                </a:cubicBezTo>
                <a:cubicBezTo>
                  <a:pt x="194" y="508"/>
                  <a:pt x="195" y="509"/>
                  <a:pt x="195" y="510"/>
                </a:cubicBezTo>
                <a:cubicBezTo>
                  <a:pt x="195" y="510"/>
                  <a:pt x="196" y="511"/>
                  <a:pt x="196" y="512"/>
                </a:cubicBezTo>
                <a:cubicBezTo>
                  <a:pt x="196" y="512"/>
                  <a:pt x="197" y="513"/>
                  <a:pt x="197" y="514"/>
                </a:cubicBezTo>
                <a:cubicBezTo>
                  <a:pt x="197" y="514"/>
                  <a:pt x="197" y="514"/>
                  <a:pt x="197" y="514"/>
                </a:cubicBezTo>
                <a:cubicBezTo>
                  <a:pt x="197" y="514"/>
                  <a:pt x="197" y="515"/>
                  <a:pt x="197" y="516"/>
                </a:cubicBezTo>
                <a:cubicBezTo>
                  <a:pt x="198" y="517"/>
                  <a:pt x="198" y="518"/>
                  <a:pt x="198" y="519"/>
                </a:cubicBezTo>
                <a:cubicBezTo>
                  <a:pt x="198" y="519"/>
                  <a:pt x="198" y="519"/>
                  <a:pt x="198" y="519"/>
                </a:cubicBezTo>
                <a:cubicBezTo>
                  <a:pt x="198" y="519"/>
                  <a:pt x="198" y="519"/>
                  <a:pt x="198" y="519"/>
                </a:cubicBezTo>
                <a:cubicBezTo>
                  <a:pt x="198" y="519"/>
                  <a:pt x="198" y="519"/>
                  <a:pt x="198" y="519"/>
                </a:cubicBezTo>
                <a:cubicBezTo>
                  <a:pt x="198" y="519"/>
                  <a:pt x="198" y="519"/>
                  <a:pt x="198" y="519"/>
                </a:cubicBezTo>
                <a:cubicBezTo>
                  <a:pt x="198" y="519"/>
                  <a:pt x="198" y="519"/>
                  <a:pt x="198" y="519"/>
                </a:cubicBezTo>
                <a:cubicBezTo>
                  <a:pt x="198" y="520"/>
                  <a:pt x="198" y="520"/>
                  <a:pt x="198" y="520"/>
                </a:cubicBezTo>
                <a:cubicBezTo>
                  <a:pt x="199" y="521"/>
                  <a:pt x="199" y="522"/>
                  <a:pt x="199" y="523"/>
                </a:cubicBezTo>
                <a:cubicBezTo>
                  <a:pt x="199" y="524"/>
                  <a:pt x="199" y="525"/>
                  <a:pt x="199" y="526"/>
                </a:cubicBezTo>
                <a:cubicBezTo>
                  <a:pt x="199" y="527"/>
                  <a:pt x="199" y="529"/>
                  <a:pt x="199" y="530"/>
                </a:cubicBezTo>
                <a:cubicBezTo>
                  <a:pt x="198" y="536"/>
                  <a:pt x="198" y="536"/>
                  <a:pt x="198" y="536"/>
                </a:cubicBezTo>
                <a:cubicBezTo>
                  <a:pt x="217" y="532"/>
                  <a:pt x="217" y="532"/>
                  <a:pt x="217" y="532"/>
                </a:cubicBezTo>
                <a:cubicBezTo>
                  <a:pt x="239" y="526"/>
                  <a:pt x="239" y="526"/>
                  <a:pt x="239" y="526"/>
                </a:cubicBezTo>
                <a:cubicBezTo>
                  <a:pt x="291" y="514"/>
                  <a:pt x="291" y="514"/>
                  <a:pt x="291" y="514"/>
                </a:cubicBezTo>
                <a:cubicBezTo>
                  <a:pt x="335" y="504"/>
                  <a:pt x="335" y="504"/>
                  <a:pt x="335" y="504"/>
                </a:cubicBezTo>
                <a:cubicBezTo>
                  <a:pt x="374" y="495"/>
                  <a:pt x="374" y="495"/>
                  <a:pt x="374" y="495"/>
                </a:cubicBezTo>
                <a:cubicBezTo>
                  <a:pt x="398" y="489"/>
                  <a:pt x="398" y="489"/>
                  <a:pt x="398" y="489"/>
                </a:cubicBezTo>
                <a:cubicBezTo>
                  <a:pt x="397" y="489"/>
                  <a:pt x="397" y="489"/>
                  <a:pt x="396" y="488"/>
                </a:cubicBezTo>
                <a:moveTo>
                  <a:pt x="375" y="625"/>
                </a:moveTo>
                <a:cubicBezTo>
                  <a:pt x="371" y="637"/>
                  <a:pt x="371" y="637"/>
                  <a:pt x="371" y="637"/>
                </a:cubicBezTo>
                <a:cubicBezTo>
                  <a:pt x="367" y="650"/>
                  <a:pt x="367" y="650"/>
                  <a:pt x="367" y="650"/>
                </a:cubicBezTo>
                <a:cubicBezTo>
                  <a:pt x="369" y="648"/>
                  <a:pt x="371" y="647"/>
                  <a:pt x="373" y="645"/>
                </a:cubicBezTo>
                <a:cubicBezTo>
                  <a:pt x="375" y="644"/>
                  <a:pt x="377" y="642"/>
                  <a:pt x="379" y="640"/>
                </a:cubicBezTo>
                <a:cubicBezTo>
                  <a:pt x="380" y="639"/>
                  <a:pt x="380" y="639"/>
                  <a:pt x="380" y="639"/>
                </a:cubicBezTo>
                <a:cubicBezTo>
                  <a:pt x="380" y="639"/>
                  <a:pt x="380" y="639"/>
                  <a:pt x="380" y="639"/>
                </a:cubicBezTo>
                <a:cubicBezTo>
                  <a:pt x="382" y="638"/>
                  <a:pt x="383" y="636"/>
                  <a:pt x="385" y="634"/>
                </a:cubicBezTo>
                <a:cubicBezTo>
                  <a:pt x="387" y="633"/>
                  <a:pt x="388" y="631"/>
                  <a:pt x="389" y="630"/>
                </a:cubicBezTo>
                <a:cubicBezTo>
                  <a:pt x="390" y="630"/>
                  <a:pt x="390" y="629"/>
                  <a:pt x="390" y="629"/>
                </a:cubicBezTo>
                <a:cubicBezTo>
                  <a:pt x="385" y="627"/>
                  <a:pt x="380" y="626"/>
                  <a:pt x="375" y="625"/>
                </a:cubicBezTo>
                <a:moveTo>
                  <a:pt x="398" y="691"/>
                </a:moveTo>
                <a:cubicBezTo>
                  <a:pt x="390" y="697"/>
                  <a:pt x="382" y="701"/>
                  <a:pt x="376" y="708"/>
                </a:cubicBezTo>
                <a:cubicBezTo>
                  <a:pt x="377" y="712"/>
                  <a:pt x="378" y="716"/>
                  <a:pt x="380" y="719"/>
                </a:cubicBezTo>
                <a:cubicBezTo>
                  <a:pt x="380" y="722"/>
                  <a:pt x="381" y="725"/>
                  <a:pt x="382" y="728"/>
                </a:cubicBezTo>
                <a:cubicBezTo>
                  <a:pt x="384" y="733"/>
                  <a:pt x="386" y="738"/>
                  <a:pt x="387" y="743"/>
                </a:cubicBezTo>
                <a:cubicBezTo>
                  <a:pt x="387" y="744"/>
                  <a:pt x="388" y="745"/>
                  <a:pt x="388" y="747"/>
                </a:cubicBezTo>
                <a:cubicBezTo>
                  <a:pt x="388" y="747"/>
                  <a:pt x="388" y="747"/>
                  <a:pt x="388" y="748"/>
                </a:cubicBezTo>
                <a:cubicBezTo>
                  <a:pt x="404" y="696"/>
                  <a:pt x="404" y="696"/>
                  <a:pt x="404" y="696"/>
                </a:cubicBezTo>
                <a:cubicBezTo>
                  <a:pt x="402" y="694"/>
                  <a:pt x="400" y="693"/>
                  <a:pt x="398" y="691"/>
                </a:cubicBezTo>
                <a:moveTo>
                  <a:pt x="432" y="501"/>
                </a:moveTo>
                <a:cubicBezTo>
                  <a:pt x="431" y="501"/>
                  <a:pt x="430" y="501"/>
                  <a:pt x="429" y="501"/>
                </a:cubicBezTo>
                <a:cubicBezTo>
                  <a:pt x="428" y="501"/>
                  <a:pt x="428" y="501"/>
                  <a:pt x="427" y="501"/>
                </a:cubicBezTo>
                <a:cubicBezTo>
                  <a:pt x="426" y="500"/>
                  <a:pt x="426" y="500"/>
                  <a:pt x="425" y="500"/>
                </a:cubicBezTo>
                <a:cubicBezTo>
                  <a:pt x="425" y="500"/>
                  <a:pt x="424" y="500"/>
                  <a:pt x="424" y="500"/>
                </a:cubicBezTo>
                <a:cubicBezTo>
                  <a:pt x="423" y="500"/>
                  <a:pt x="423" y="500"/>
                  <a:pt x="423" y="500"/>
                </a:cubicBezTo>
                <a:cubicBezTo>
                  <a:pt x="420" y="500"/>
                  <a:pt x="418" y="499"/>
                  <a:pt x="416" y="499"/>
                </a:cubicBezTo>
                <a:cubicBezTo>
                  <a:pt x="415" y="498"/>
                  <a:pt x="415" y="498"/>
                  <a:pt x="414" y="498"/>
                </a:cubicBezTo>
                <a:cubicBezTo>
                  <a:pt x="414" y="498"/>
                  <a:pt x="414" y="498"/>
                  <a:pt x="414" y="498"/>
                </a:cubicBezTo>
                <a:cubicBezTo>
                  <a:pt x="407" y="518"/>
                  <a:pt x="407" y="518"/>
                  <a:pt x="407" y="518"/>
                </a:cubicBezTo>
                <a:cubicBezTo>
                  <a:pt x="386" y="587"/>
                  <a:pt x="386" y="587"/>
                  <a:pt x="386" y="587"/>
                </a:cubicBezTo>
                <a:cubicBezTo>
                  <a:pt x="375" y="625"/>
                  <a:pt x="375" y="625"/>
                  <a:pt x="375" y="625"/>
                </a:cubicBezTo>
                <a:cubicBezTo>
                  <a:pt x="380" y="626"/>
                  <a:pt x="385" y="627"/>
                  <a:pt x="390" y="629"/>
                </a:cubicBezTo>
                <a:cubicBezTo>
                  <a:pt x="391" y="629"/>
                  <a:pt x="391" y="629"/>
                  <a:pt x="391" y="629"/>
                </a:cubicBezTo>
                <a:cubicBezTo>
                  <a:pt x="391" y="628"/>
                  <a:pt x="392" y="627"/>
                  <a:pt x="393" y="626"/>
                </a:cubicBezTo>
                <a:cubicBezTo>
                  <a:pt x="394" y="625"/>
                  <a:pt x="396" y="623"/>
                  <a:pt x="397" y="622"/>
                </a:cubicBezTo>
                <a:cubicBezTo>
                  <a:pt x="399" y="620"/>
                  <a:pt x="401" y="617"/>
                  <a:pt x="403" y="615"/>
                </a:cubicBezTo>
                <a:cubicBezTo>
                  <a:pt x="403" y="615"/>
                  <a:pt x="403" y="615"/>
                  <a:pt x="403" y="615"/>
                </a:cubicBezTo>
                <a:cubicBezTo>
                  <a:pt x="405" y="613"/>
                  <a:pt x="406" y="611"/>
                  <a:pt x="408" y="608"/>
                </a:cubicBezTo>
                <a:cubicBezTo>
                  <a:pt x="412" y="604"/>
                  <a:pt x="415" y="599"/>
                  <a:pt x="418" y="595"/>
                </a:cubicBezTo>
                <a:cubicBezTo>
                  <a:pt x="420" y="592"/>
                  <a:pt x="422" y="589"/>
                  <a:pt x="424" y="586"/>
                </a:cubicBezTo>
                <a:cubicBezTo>
                  <a:pt x="425" y="584"/>
                  <a:pt x="426" y="582"/>
                  <a:pt x="427" y="580"/>
                </a:cubicBezTo>
                <a:cubicBezTo>
                  <a:pt x="429" y="578"/>
                  <a:pt x="430" y="576"/>
                  <a:pt x="431" y="574"/>
                </a:cubicBezTo>
                <a:cubicBezTo>
                  <a:pt x="432" y="571"/>
                  <a:pt x="434" y="569"/>
                  <a:pt x="435" y="566"/>
                </a:cubicBezTo>
                <a:cubicBezTo>
                  <a:pt x="436" y="565"/>
                  <a:pt x="436" y="564"/>
                  <a:pt x="437" y="562"/>
                </a:cubicBezTo>
                <a:cubicBezTo>
                  <a:pt x="439" y="558"/>
                  <a:pt x="441" y="553"/>
                  <a:pt x="443" y="548"/>
                </a:cubicBezTo>
                <a:cubicBezTo>
                  <a:pt x="444" y="546"/>
                  <a:pt x="445" y="543"/>
                  <a:pt x="446" y="541"/>
                </a:cubicBezTo>
                <a:cubicBezTo>
                  <a:pt x="450" y="545"/>
                  <a:pt x="450" y="545"/>
                  <a:pt x="450" y="545"/>
                </a:cubicBezTo>
                <a:cubicBezTo>
                  <a:pt x="463" y="501"/>
                  <a:pt x="463" y="501"/>
                  <a:pt x="463" y="501"/>
                </a:cubicBezTo>
                <a:cubicBezTo>
                  <a:pt x="432" y="501"/>
                  <a:pt x="432" y="501"/>
                  <a:pt x="432" y="501"/>
                </a:cubicBezTo>
                <a:moveTo>
                  <a:pt x="500" y="340"/>
                </a:moveTo>
                <a:cubicBezTo>
                  <a:pt x="498" y="342"/>
                  <a:pt x="496" y="344"/>
                  <a:pt x="494" y="347"/>
                </a:cubicBezTo>
                <a:cubicBezTo>
                  <a:pt x="497" y="355"/>
                  <a:pt x="499" y="363"/>
                  <a:pt x="503" y="370"/>
                </a:cubicBezTo>
                <a:cubicBezTo>
                  <a:pt x="515" y="329"/>
                  <a:pt x="515" y="329"/>
                  <a:pt x="515" y="329"/>
                </a:cubicBezTo>
                <a:cubicBezTo>
                  <a:pt x="510" y="332"/>
                  <a:pt x="505" y="336"/>
                  <a:pt x="500" y="340"/>
                </a:cubicBezTo>
                <a:moveTo>
                  <a:pt x="396" y="488"/>
                </a:moveTo>
                <a:cubicBezTo>
                  <a:pt x="396" y="488"/>
                  <a:pt x="395" y="487"/>
                  <a:pt x="395" y="487"/>
                </a:cubicBezTo>
                <a:cubicBezTo>
                  <a:pt x="392" y="484"/>
                  <a:pt x="389" y="481"/>
                  <a:pt x="387" y="478"/>
                </a:cubicBezTo>
                <a:cubicBezTo>
                  <a:pt x="386" y="477"/>
                  <a:pt x="385" y="477"/>
                  <a:pt x="385" y="476"/>
                </a:cubicBezTo>
                <a:cubicBezTo>
                  <a:pt x="384" y="474"/>
                  <a:pt x="383" y="473"/>
                  <a:pt x="382" y="472"/>
                </a:cubicBezTo>
                <a:cubicBezTo>
                  <a:pt x="382" y="471"/>
                  <a:pt x="382" y="470"/>
                  <a:pt x="381" y="470"/>
                </a:cubicBezTo>
                <a:cubicBezTo>
                  <a:pt x="381" y="469"/>
                  <a:pt x="380" y="468"/>
                  <a:pt x="380" y="467"/>
                </a:cubicBezTo>
                <a:cubicBezTo>
                  <a:pt x="380" y="467"/>
                  <a:pt x="380" y="466"/>
                  <a:pt x="379" y="466"/>
                </a:cubicBezTo>
                <a:cubicBezTo>
                  <a:pt x="379" y="465"/>
                  <a:pt x="379" y="464"/>
                  <a:pt x="378" y="463"/>
                </a:cubicBezTo>
                <a:cubicBezTo>
                  <a:pt x="378" y="462"/>
                  <a:pt x="377" y="461"/>
                  <a:pt x="377" y="459"/>
                </a:cubicBezTo>
                <a:cubicBezTo>
                  <a:pt x="377" y="458"/>
                  <a:pt x="376" y="457"/>
                  <a:pt x="376" y="455"/>
                </a:cubicBezTo>
                <a:cubicBezTo>
                  <a:pt x="376" y="454"/>
                  <a:pt x="376" y="453"/>
                  <a:pt x="375" y="452"/>
                </a:cubicBezTo>
                <a:cubicBezTo>
                  <a:pt x="375" y="450"/>
                  <a:pt x="375" y="448"/>
                  <a:pt x="375" y="445"/>
                </a:cubicBezTo>
                <a:cubicBezTo>
                  <a:pt x="375" y="445"/>
                  <a:pt x="375" y="445"/>
                  <a:pt x="375" y="445"/>
                </a:cubicBezTo>
                <a:cubicBezTo>
                  <a:pt x="374" y="445"/>
                  <a:pt x="374" y="445"/>
                  <a:pt x="374" y="445"/>
                </a:cubicBezTo>
                <a:cubicBezTo>
                  <a:pt x="311" y="460"/>
                  <a:pt x="311" y="460"/>
                  <a:pt x="311" y="460"/>
                </a:cubicBezTo>
                <a:cubicBezTo>
                  <a:pt x="243" y="476"/>
                  <a:pt x="243" y="476"/>
                  <a:pt x="243" y="476"/>
                </a:cubicBezTo>
                <a:cubicBezTo>
                  <a:pt x="221" y="481"/>
                  <a:pt x="221" y="481"/>
                  <a:pt x="221" y="481"/>
                </a:cubicBezTo>
                <a:cubicBezTo>
                  <a:pt x="176" y="491"/>
                  <a:pt x="176" y="491"/>
                  <a:pt x="176" y="491"/>
                </a:cubicBezTo>
                <a:cubicBezTo>
                  <a:pt x="177" y="492"/>
                  <a:pt x="178" y="492"/>
                  <a:pt x="179" y="493"/>
                </a:cubicBezTo>
                <a:cubicBezTo>
                  <a:pt x="179" y="493"/>
                  <a:pt x="179" y="493"/>
                  <a:pt x="179" y="493"/>
                </a:cubicBezTo>
                <a:cubicBezTo>
                  <a:pt x="179" y="493"/>
                  <a:pt x="179" y="493"/>
                  <a:pt x="179" y="493"/>
                </a:cubicBezTo>
                <a:cubicBezTo>
                  <a:pt x="181" y="494"/>
                  <a:pt x="182" y="494"/>
                  <a:pt x="183" y="495"/>
                </a:cubicBezTo>
                <a:cubicBezTo>
                  <a:pt x="183" y="495"/>
                  <a:pt x="184" y="496"/>
                  <a:pt x="184" y="496"/>
                </a:cubicBezTo>
                <a:cubicBezTo>
                  <a:pt x="185" y="497"/>
                  <a:pt x="185" y="497"/>
                  <a:pt x="185" y="497"/>
                </a:cubicBezTo>
                <a:cubicBezTo>
                  <a:pt x="186" y="497"/>
                  <a:pt x="186" y="497"/>
                  <a:pt x="186" y="497"/>
                </a:cubicBezTo>
                <a:cubicBezTo>
                  <a:pt x="186" y="498"/>
                  <a:pt x="187" y="498"/>
                  <a:pt x="187" y="499"/>
                </a:cubicBezTo>
                <a:cubicBezTo>
                  <a:pt x="188" y="499"/>
                  <a:pt x="188" y="500"/>
                  <a:pt x="188" y="500"/>
                </a:cubicBezTo>
                <a:cubicBezTo>
                  <a:pt x="189" y="501"/>
                  <a:pt x="189" y="501"/>
                  <a:pt x="189" y="501"/>
                </a:cubicBezTo>
                <a:cubicBezTo>
                  <a:pt x="190" y="502"/>
                  <a:pt x="191" y="503"/>
                  <a:pt x="191" y="503"/>
                </a:cubicBezTo>
                <a:cubicBezTo>
                  <a:pt x="192" y="504"/>
                  <a:pt x="192" y="505"/>
                  <a:pt x="193" y="505"/>
                </a:cubicBezTo>
                <a:cubicBezTo>
                  <a:pt x="193" y="506"/>
                  <a:pt x="193" y="506"/>
                  <a:pt x="193" y="506"/>
                </a:cubicBezTo>
                <a:cubicBezTo>
                  <a:pt x="193" y="506"/>
                  <a:pt x="194" y="507"/>
                  <a:pt x="194" y="507"/>
                </a:cubicBezTo>
                <a:cubicBezTo>
                  <a:pt x="194" y="508"/>
                  <a:pt x="195" y="509"/>
                  <a:pt x="195" y="510"/>
                </a:cubicBezTo>
                <a:cubicBezTo>
                  <a:pt x="195" y="510"/>
                  <a:pt x="196" y="511"/>
                  <a:pt x="196" y="512"/>
                </a:cubicBezTo>
                <a:cubicBezTo>
                  <a:pt x="196" y="512"/>
                  <a:pt x="197" y="513"/>
                  <a:pt x="197" y="514"/>
                </a:cubicBezTo>
                <a:cubicBezTo>
                  <a:pt x="197" y="514"/>
                  <a:pt x="197" y="514"/>
                  <a:pt x="197" y="514"/>
                </a:cubicBezTo>
                <a:cubicBezTo>
                  <a:pt x="197" y="514"/>
                  <a:pt x="197" y="515"/>
                  <a:pt x="197" y="516"/>
                </a:cubicBezTo>
                <a:cubicBezTo>
                  <a:pt x="198" y="517"/>
                  <a:pt x="198" y="518"/>
                  <a:pt x="198" y="519"/>
                </a:cubicBezTo>
                <a:cubicBezTo>
                  <a:pt x="198" y="519"/>
                  <a:pt x="198" y="519"/>
                  <a:pt x="198" y="519"/>
                </a:cubicBezTo>
                <a:cubicBezTo>
                  <a:pt x="198" y="519"/>
                  <a:pt x="198" y="519"/>
                  <a:pt x="198" y="519"/>
                </a:cubicBezTo>
                <a:cubicBezTo>
                  <a:pt x="198" y="519"/>
                  <a:pt x="198" y="519"/>
                  <a:pt x="198" y="519"/>
                </a:cubicBezTo>
                <a:cubicBezTo>
                  <a:pt x="198" y="519"/>
                  <a:pt x="198" y="519"/>
                  <a:pt x="198" y="519"/>
                </a:cubicBezTo>
                <a:cubicBezTo>
                  <a:pt x="198" y="520"/>
                  <a:pt x="198" y="520"/>
                  <a:pt x="198" y="520"/>
                </a:cubicBezTo>
                <a:cubicBezTo>
                  <a:pt x="199" y="521"/>
                  <a:pt x="199" y="522"/>
                  <a:pt x="199" y="523"/>
                </a:cubicBezTo>
                <a:cubicBezTo>
                  <a:pt x="199" y="524"/>
                  <a:pt x="199" y="525"/>
                  <a:pt x="199" y="526"/>
                </a:cubicBezTo>
                <a:cubicBezTo>
                  <a:pt x="199" y="527"/>
                  <a:pt x="199" y="529"/>
                  <a:pt x="199" y="530"/>
                </a:cubicBezTo>
                <a:cubicBezTo>
                  <a:pt x="198" y="536"/>
                  <a:pt x="198" y="536"/>
                  <a:pt x="198" y="536"/>
                </a:cubicBezTo>
                <a:cubicBezTo>
                  <a:pt x="217" y="532"/>
                  <a:pt x="217" y="532"/>
                  <a:pt x="217" y="532"/>
                </a:cubicBezTo>
                <a:cubicBezTo>
                  <a:pt x="239" y="526"/>
                  <a:pt x="239" y="526"/>
                  <a:pt x="239" y="526"/>
                </a:cubicBezTo>
                <a:cubicBezTo>
                  <a:pt x="291" y="514"/>
                  <a:pt x="291" y="514"/>
                  <a:pt x="291" y="514"/>
                </a:cubicBezTo>
                <a:cubicBezTo>
                  <a:pt x="335" y="504"/>
                  <a:pt x="335" y="504"/>
                  <a:pt x="335" y="504"/>
                </a:cubicBezTo>
                <a:cubicBezTo>
                  <a:pt x="374" y="495"/>
                  <a:pt x="374" y="495"/>
                  <a:pt x="374" y="495"/>
                </a:cubicBezTo>
                <a:cubicBezTo>
                  <a:pt x="398" y="489"/>
                  <a:pt x="398" y="489"/>
                  <a:pt x="398" y="489"/>
                </a:cubicBezTo>
                <a:cubicBezTo>
                  <a:pt x="397" y="489"/>
                  <a:pt x="397" y="489"/>
                  <a:pt x="396" y="488"/>
                </a:cubicBezTo>
                <a:moveTo>
                  <a:pt x="375" y="625"/>
                </a:moveTo>
                <a:cubicBezTo>
                  <a:pt x="371" y="637"/>
                  <a:pt x="371" y="637"/>
                  <a:pt x="371" y="637"/>
                </a:cubicBezTo>
                <a:cubicBezTo>
                  <a:pt x="367" y="650"/>
                  <a:pt x="367" y="650"/>
                  <a:pt x="367" y="650"/>
                </a:cubicBezTo>
                <a:cubicBezTo>
                  <a:pt x="369" y="648"/>
                  <a:pt x="371" y="647"/>
                  <a:pt x="373" y="645"/>
                </a:cubicBezTo>
                <a:cubicBezTo>
                  <a:pt x="375" y="644"/>
                  <a:pt x="377" y="642"/>
                  <a:pt x="379" y="640"/>
                </a:cubicBezTo>
                <a:cubicBezTo>
                  <a:pt x="380" y="639"/>
                  <a:pt x="380" y="639"/>
                  <a:pt x="380" y="639"/>
                </a:cubicBezTo>
                <a:cubicBezTo>
                  <a:pt x="380" y="639"/>
                  <a:pt x="380" y="639"/>
                  <a:pt x="380" y="639"/>
                </a:cubicBezTo>
                <a:cubicBezTo>
                  <a:pt x="382" y="638"/>
                  <a:pt x="383" y="636"/>
                  <a:pt x="385" y="634"/>
                </a:cubicBezTo>
                <a:cubicBezTo>
                  <a:pt x="387" y="633"/>
                  <a:pt x="388" y="631"/>
                  <a:pt x="389" y="630"/>
                </a:cubicBezTo>
                <a:cubicBezTo>
                  <a:pt x="390" y="630"/>
                  <a:pt x="390" y="629"/>
                  <a:pt x="390" y="629"/>
                </a:cubicBezTo>
                <a:cubicBezTo>
                  <a:pt x="385" y="627"/>
                  <a:pt x="380" y="626"/>
                  <a:pt x="375" y="625"/>
                </a:cubicBezTo>
                <a:moveTo>
                  <a:pt x="398" y="691"/>
                </a:moveTo>
                <a:cubicBezTo>
                  <a:pt x="390" y="697"/>
                  <a:pt x="382" y="701"/>
                  <a:pt x="376" y="708"/>
                </a:cubicBezTo>
                <a:cubicBezTo>
                  <a:pt x="377" y="712"/>
                  <a:pt x="378" y="716"/>
                  <a:pt x="380" y="719"/>
                </a:cubicBezTo>
                <a:cubicBezTo>
                  <a:pt x="380" y="722"/>
                  <a:pt x="381" y="725"/>
                  <a:pt x="382" y="728"/>
                </a:cubicBezTo>
                <a:cubicBezTo>
                  <a:pt x="384" y="733"/>
                  <a:pt x="386" y="738"/>
                  <a:pt x="387" y="743"/>
                </a:cubicBezTo>
                <a:cubicBezTo>
                  <a:pt x="387" y="744"/>
                  <a:pt x="388" y="745"/>
                  <a:pt x="388" y="747"/>
                </a:cubicBezTo>
                <a:cubicBezTo>
                  <a:pt x="388" y="747"/>
                  <a:pt x="388" y="747"/>
                  <a:pt x="388" y="748"/>
                </a:cubicBezTo>
                <a:cubicBezTo>
                  <a:pt x="404" y="696"/>
                  <a:pt x="404" y="696"/>
                  <a:pt x="404" y="696"/>
                </a:cubicBezTo>
                <a:cubicBezTo>
                  <a:pt x="402" y="694"/>
                  <a:pt x="400" y="693"/>
                  <a:pt x="398" y="691"/>
                </a:cubicBezTo>
                <a:moveTo>
                  <a:pt x="432" y="501"/>
                </a:moveTo>
                <a:cubicBezTo>
                  <a:pt x="431" y="501"/>
                  <a:pt x="430" y="501"/>
                  <a:pt x="429" y="501"/>
                </a:cubicBezTo>
                <a:cubicBezTo>
                  <a:pt x="428" y="501"/>
                  <a:pt x="428" y="501"/>
                  <a:pt x="427" y="501"/>
                </a:cubicBezTo>
                <a:cubicBezTo>
                  <a:pt x="426" y="500"/>
                  <a:pt x="426" y="500"/>
                  <a:pt x="425" y="500"/>
                </a:cubicBezTo>
                <a:cubicBezTo>
                  <a:pt x="425" y="500"/>
                  <a:pt x="424" y="500"/>
                  <a:pt x="424" y="500"/>
                </a:cubicBezTo>
                <a:cubicBezTo>
                  <a:pt x="423" y="500"/>
                  <a:pt x="423" y="500"/>
                  <a:pt x="423" y="500"/>
                </a:cubicBezTo>
                <a:cubicBezTo>
                  <a:pt x="420" y="500"/>
                  <a:pt x="418" y="499"/>
                  <a:pt x="416" y="499"/>
                </a:cubicBezTo>
                <a:cubicBezTo>
                  <a:pt x="415" y="498"/>
                  <a:pt x="415" y="498"/>
                  <a:pt x="414" y="498"/>
                </a:cubicBezTo>
                <a:cubicBezTo>
                  <a:pt x="414" y="498"/>
                  <a:pt x="414" y="498"/>
                  <a:pt x="414" y="498"/>
                </a:cubicBezTo>
                <a:cubicBezTo>
                  <a:pt x="407" y="518"/>
                  <a:pt x="407" y="518"/>
                  <a:pt x="407" y="518"/>
                </a:cubicBezTo>
                <a:cubicBezTo>
                  <a:pt x="386" y="587"/>
                  <a:pt x="386" y="587"/>
                  <a:pt x="386" y="587"/>
                </a:cubicBezTo>
                <a:cubicBezTo>
                  <a:pt x="375" y="625"/>
                  <a:pt x="375" y="625"/>
                  <a:pt x="375" y="625"/>
                </a:cubicBezTo>
                <a:cubicBezTo>
                  <a:pt x="380" y="626"/>
                  <a:pt x="385" y="627"/>
                  <a:pt x="390" y="629"/>
                </a:cubicBezTo>
                <a:cubicBezTo>
                  <a:pt x="391" y="629"/>
                  <a:pt x="391" y="629"/>
                  <a:pt x="391" y="629"/>
                </a:cubicBezTo>
                <a:cubicBezTo>
                  <a:pt x="391" y="628"/>
                  <a:pt x="392" y="627"/>
                  <a:pt x="393" y="626"/>
                </a:cubicBezTo>
                <a:cubicBezTo>
                  <a:pt x="394" y="625"/>
                  <a:pt x="396" y="623"/>
                  <a:pt x="397" y="622"/>
                </a:cubicBezTo>
                <a:cubicBezTo>
                  <a:pt x="399" y="620"/>
                  <a:pt x="401" y="617"/>
                  <a:pt x="403" y="615"/>
                </a:cubicBezTo>
                <a:cubicBezTo>
                  <a:pt x="403" y="615"/>
                  <a:pt x="403" y="615"/>
                  <a:pt x="403" y="615"/>
                </a:cubicBezTo>
                <a:cubicBezTo>
                  <a:pt x="405" y="613"/>
                  <a:pt x="406" y="611"/>
                  <a:pt x="408" y="608"/>
                </a:cubicBezTo>
                <a:cubicBezTo>
                  <a:pt x="412" y="604"/>
                  <a:pt x="415" y="599"/>
                  <a:pt x="418" y="595"/>
                </a:cubicBezTo>
                <a:cubicBezTo>
                  <a:pt x="420" y="592"/>
                  <a:pt x="422" y="589"/>
                  <a:pt x="424" y="586"/>
                </a:cubicBezTo>
                <a:cubicBezTo>
                  <a:pt x="425" y="584"/>
                  <a:pt x="426" y="582"/>
                  <a:pt x="427" y="580"/>
                </a:cubicBezTo>
                <a:cubicBezTo>
                  <a:pt x="429" y="578"/>
                  <a:pt x="430" y="576"/>
                  <a:pt x="431" y="574"/>
                </a:cubicBezTo>
                <a:cubicBezTo>
                  <a:pt x="432" y="571"/>
                  <a:pt x="434" y="569"/>
                  <a:pt x="435" y="566"/>
                </a:cubicBezTo>
                <a:cubicBezTo>
                  <a:pt x="436" y="565"/>
                  <a:pt x="436" y="564"/>
                  <a:pt x="437" y="562"/>
                </a:cubicBezTo>
                <a:cubicBezTo>
                  <a:pt x="439" y="558"/>
                  <a:pt x="441" y="553"/>
                  <a:pt x="443" y="548"/>
                </a:cubicBezTo>
                <a:cubicBezTo>
                  <a:pt x="444" y="546"/>
                  <a:pt x="445" y="543"/>
                  <a:pt x="446" y="541"/>
                </a:cubicBezTo>
                <a:cubicBezTo>
                  <a:pt x="450" y="545"/>
                  <a:pt x="450" y="545"/>
                  <a:pt x="450" y="545"/>
                </a:cubicBezTo>
                <a:cubicBezTo>
                  <a:pt x="463" y="501"/>
                  <a:pt x="463" y="501"/>
                  <a:pt x="463" y="501"/>
                </a:cubicBezTo>
                <a:cubicBezTo>
                  <a:pt x="432" y="501"/>
                  <a:pt x="432" y="501"/>
                  <a:pt x="432" y="501"/>
                </a:cubicBezTo>
                <a:moveTo>
                  <a:pt x="500" y="340"/>
                </a:moveTo>
                <a:cubicBezTo>
                  <a:pt x="498" y="342"/>
                  <a:pt x="496" y="344"/>
                  <a:pt x="494" y="347"/>
                </a:cubicBezTo>
                <a:cubicBezTo>
                  <a:pt x="497" y="355"/>
                  <a:pt x="499" y="363"/>
                  <a:pt x="503" y="370"/>
                </a:cubicBezTo>
                <a:cubicBezTo>
                  <a:pt x="515" y="329"/>
                  <a:pt x="515" y="329"/>
                  <a:pt x="515" y="329"/>
                </a:cubicBezTo>
                <a:cubicBezTo>
                  <a:pt x="510" y="332"/>
                  <a:pt x="505" y="336"/>
                  <a:pt x="500" y="340"/>
                </a:cubicBezTo>
                <a:moveTo>
                  <a:pt x="398" y="691"/>
                </a:moveTo>
                <a:cubicBezTo>
                  <a:pt x="390" y="697"/>
                  <a:pt x="382" y="701"/>
                  <a:pt x="376" y="708"/>
                </a:cubicBezTo>
                <a:cubicBezTo>
                  <a:pt x="377" y="712"/>
                  <a:pt x="378" y="716"/>
                  <a:pt x="380" y="719"/>
                </a:cubicBezTo>
                <a:cubicBezTo>
                  <a:pt x="380" y="722"/>
                  <a:pt x="381" y="725"/>
                  <a:pt x="382" y="728"/>
                </a:cubicBezTo>
                <a:cubicBezTo>
                  <a:pt x="384" y="733"/>
                  <a:pt x="386" y="738"/>
                  <a:pt x="387" y="743"/>
                </a:cubicBezTo>
                <a:cubicBezTo>
                  <a:pt x="387" y="744"/>
                  <a:pt x="388" y="745"/>
                  <a:pt x="388" y="747"/>
                </a:cubicBezTo>
                <a:cubicBezTo>
                  <a:pt x="388" y="747"/>
                  <a:pt x="388" y="747"/>
                  <a:pt x="388" y="748"/>
                </a:cubicBezTo>
                <a:cubicBezTo>
                  <a:pt x="404" y="696"/>
                  <a:pt x="404" y="696"/>
                  <a:pt x="404" y="696"/>
                </a:cubicBezTo>
                <a:cubicBezTo>
                  <a:pt x="402" y="694"/>
                  <a:pt x="400" y="693"/>
                  <a:pt x="398" y="691"/>
                </a:cubicBezTo>
                <a:moveTo>
                  <a:pt x="432" y="501"/>
                </a:moveTo>
                <a:cubicBezTo>
                  <a:pt x="431" y="501"/>
                  <a:pt x="430" y="501"/>
                  <a:pt x="429" y="501"/>
                </a:cubicBezTo>
                <a:cubicBezTo>
                  <a:pt x="428" y="501"/>
                  <a:pt x="428" y="501"/>
                  <a:pt x="427" y="501"/>
                </a:cubicBezTo>
                <a:cubicBezTo>
                  <a:pt x="426" y="500"/>
                  <a:pt x="426" y="500"/>
                  <a:pt x="425" y="500"/>
                </a:cubicBezTo>
                <a:cubicBezTo>
                  <a:pt x="425" y="500"/>
                  <a:pt x="424" y="500"/>
                  <a:pt x="424" y="500"/>
                </a:cubicBezTo>
                <a:cubicBezTo>
                  <a:pt x="423" y="500"/>
                  <a:pt x="423" y="500"/>
                  <a:pt x="423" y="500"/>
                </a:cubicBezTo>
                <a:cubicBezTo>
                  <a:pt x="420" y="500"/>
                  <a:pt x="418" y="499"/>
                  <a:pt x="416" y="499"/>
                </a:cubicBezTo>
                <a:cubicBezTo>
                  <a:pt x="415" y="498"/>
                  <a:pt x="415" y="498"/>
                  <a:pt x="414" y="498"/>
                </a:cubicBezTo>
                <a:cubicBezTo>
                  <a:pt x="414" y="498"/>
                  <a:pt x="414" y="498"/>
                  <a:pt x="414" y="498"/>
                </a:cubicBezTo>
                <a:cubicBezTo>
                  <a:pt x="407" y="518"/>
                  <a:pt x="407" y="518"/>
                  <a:pt x="407" y="518"/>
                </a:cubicBezTo>
                <a:cubicBezTo>
                  <a:pt x="386" y="587"/>
                  <a:pt x="386" y="587"/>
                  <a:pt x="386" y="587"/>
                </a:cubicBezTo>
                <a:cubicBezTo>
                  <a:pt x="375" y="625"/>
                  <a:pt x="375" y="625"/>
                  <a:pt x="375" y="625"/>
                </a:cubicBezTo>
                <a:cubicBezTo>
                  <a:pt x="380" y="626"/>
                  <a:pt x="385" y="627"/>
                  <a:pt x="390" y="629"/>
                </a:cubicBezTo>
                <a:cubicBezTo>
                  <a:pt x="391" y="629"/>
                  <a:pt x="391" y="629"/>
                  <a:pt x="391" y="629"/>
                </a:cubicBezTo>
                <a:cubicBezTo>
                  <a:pt x="391" y="628"/>
                  <a:pt x="392" y="627"/>
                  <a:pt x="393" y="626"/>
                </a:cubicBezTo>
                <a:cubicBezTo>
                  <a:pt x="394" y="625"/>
                  <a:pt x="396" y="623"/>
                  <a:pt x="397" y="622"/>
                </a:cubicBezTo>
                <a:cubicBezTo>
                  <a:pt x="399" y="620"/>
                  <a:pt x="401" y="617"/>
                  <a:pt x="403" y="615"/>
                </a:cubicBezTo>
                <a:cubicBezTo>
                  <a:pt x="403" y="615"/>
                  <a:pt x="403" y="615"/>
                  <a:pt x="403" y="615"/>
                </a:cubicBezTo>
                <a:cubicBezTo>
                  <a:pt x="405" y="613"/>
                  <a:pt x="406" y="611"/>
                  <a:pt x="408" y="608"/>
                </a:cubicBezTo>
                <a:cubicBezTo>
                  <a:pt x="412" y="604"/>
                  <a:pt x="415" y="599"/>
                  <a:pt x="418" y="595"/>
                </a:cubicBezTo>
                <a:cubicBezTo>
                  <a:pt x="420" y="592"/>
                  <a:pt x="422" y="589"/>
                  <a:pt x="424" y="586"/>
                </a:cubicBezTo>
                <a:cubicBezTo>
                  <a:pt x="425" y="584"/>
                  <a:pt x="426" y="582"/>
                  <a:pt x="427" y="580"/>
                </a:cubicBezTo>
                <a:cubicBezTo>
                  <a:pt x="429" y="578"/>
                  <a:pt x="430" y="576"/>
                  <a:pt x="431" y="574"/>
                </a:cubicBezTo>
                <a:cubicBezTo>
                  <a:pt x="432" y="571"/>
                  <a:pt x="434" y="569"/>
                  <a:pt x="435" y="566"/>
                </a:cubicBezTo>
                <a:cubicBezTo>
                  <a:pt x="436" y="565"/>
                  <a:pt x="436" y="564"/>
                  <a:pt x="437" y="562"/>
                </a:cubicBezTo>
                <a:cubicBezTo>
                  <a:pt x="439" y="558"/>
                  <a:pt x="441" y="553"/>
                  <a:pt x="443" y="548"/>
                </a:cubicBezTo>
                <a:cubicBezTo>
                  <a:pt x="444" y="546"/>
                  <a:pt x="445" y="543"/>
                  <a:pt x="446" y="541"/>
                </a:cubicBezTo>
                <a:cubicBezTo>
                  <a:pt x="450" y="545"/>
                  <a:pt x="450" y="545"/>
                  <a:pt x="450" y="545"/>
                </a:cubicBezTo>
                <a:cubicBezTo>
                  <a:pt x="463" y="501"/>
                  <a:pt x="463" y="501"/>
                  <a:pt x="463" y="501"/>
                </a:cubicBezTo>
                <a:cubicBezTo>
                  <a:pt x="432" y="501"/>
                  <a:pt x="432" y="501"/>
                  <a:pt x="432" y="501"/>
                </a:cubicBezTo>
                <a:moveTo>
                  <a:pt x="375" y="625"/>
                </a:moveTo>
                <a:cubicBezTo>
                  <a:pt x="371" y="637"/>
                  <a:pt x="371" y="637"/>
                  <a:pt x="371" y="637"/>
                </a:cubicBezTo>
                <a:cubicBezTo>
                  <a:pt x="367" y="650"/>
                  <a:pt x="367" y="650"/>
                  <a:pt x="367" y="650"/>
                </a:cubicBezTo>
                <a:cubicBezTo>
                  <a:pt x="367" y="650"/>
                  <a:pt x="367" y="650"/>
                  <a:pt x="367" y="650"/>
                </a:cubicBezTo>
                <a:cubicBezTo>
                  <a:pt x="369" y="648"/>
                  <a:pt x="371" y="647"/>
                  <a:pt x="373" y="645"/>
                </a:cubicBezTo>
                <a:cubicBezTo>
                  <a:pt x="375" y="644"/>
                  <a:pt x="377" y="642"/>
                  <a:pt x="379" y="640"/>
                </a:cubicBezTo>
                <a:cubicBezTo>
                  <a:pt x="380" y="639"/>
                  <a:pt x="380" y="639"/>
                  <a:pt x="380" y="639"/>
                </a:cubicBezTo>
                <a:cubicBezTo>
                  <a:pt x="380" y="639"/>
                  <a:pt x="380" y="639"/>
                  <a:pt x="380" y="639"/>
                </a:cubicBezTo>
                <a:cubicBezTo>
                  <a:pt x="382" y="638"/>
                  <a:pt x="383" y="636"/>
                  <a:pt x="385" y="634"/>
                </a:cubicBezTo>
                <a:cubicBezTo>
                  <a:pt x="387" y="633"/>
                  <a:pt x="388" y="631"/>
                  <a:pt x="389" y="630"/>
                </a:cubicBezTo>
                <a:cubicBezTo>
                  <a:pt x="390" y="630"/>
                  <a:pt x="390" y="629"/>
                  <a:pt x="390" y="629"/>
                </a:cubicBezTo>
                <a:cubicBezTo>
                  <a:pt x="385" y="627"/>
                  <a:pt x="380" y="626"/>
                  <a:pt x="375" y="625"/>
                </a:cubicBezTo>
                <a:moveTo>
                  <a:pt x="396" y="488"/>
                </a:moveTo>
                <a:cubicBezTo>
                  <a:pt x="396" y="488"/>
                  <a:pt x="395" y="487"/>
                  <a:pt x="395" y="487"/>
                </a:cubicBezTo>
                <a:cubicBezTo>
                  <a:pt x="392" y="484"/>
                  <a:pt x="389" y="481"/>
                  <a:pt x="387" y="478"/>
                </a:cubicBezTo>
                <a:cubicBezTo>
                  <a:pt x="386" y="477"/>
                  <a:pt x="385" y="477"/>
                  <a:pt x="385" y="476"/>
                </a:cubicBezTo>
                <a:cubicBezTo>
                  <a:pt x="384" y="474"/>
                  <a:pt x="383" y="473"/>
                  <a:pt x="382" y="472"/>
                </a:cubicBezTo>
                <a:cubicBezTo>
                  <a:pt x="382" y="471"/>
                  <a:pt x="382" y="470"/>
                  <a:pt x="381" y="470"/>
                </a:cubicBezTo>
                <a:cubicBezTo>
                  <a:pt x="381" y="469"/>
                  <a:pt x="380" y="468"/>
                  <a:pt x="380" y="467"/>
                </a:cubicBezTo>
                <a:cubicBezTo>
                  <a:pt x="380" y="467"/>
                  <a:pt x="380" y="466"/>
                  <a:pt x="379" y="466"/>
                </a:cubicBezTo>
                <a:cubicBezTo>
                  <a:pt x="379" y="465"/>
                  <a:pt x="379" y="464"/>
                  <a:pt x="378" y="463"/>
                </a:cubicBezTo>
                <a:cubicBezTo>
                  <a:pt x="378" y="462"/>
                  <a:pt x="377" y="461"/>
                  <a:pt x="377" y="459"/>
                </a:cubicBezTo>
                <a:cubicBezTo>
                  <a:pt x="377" y="458"/>
                  <a:pt x="376" y="457"/>
                  <a:pt x="376" y="455"/>
                </a:cubicBezTo>
                <a:cubicBezTo>
                  <a:pt x="376" y="454"/>
                  <a:pt x="376" y="453"/>
                  <a:pt x="375" y="452"/>
                </a:cubicBezTo>
                <a:cubicBezTo>
                  <a:pt x="375" y="450"/>
                  <a:pt x="375" y="448"/>
                  <a:pt x="375" y="445"/>
                </a:cubicBezTo>
                <a:cubicBezTo>
                  <a:pt x="375" y="445"/>
                  <a:pt x="375" y="445"/>
                  <a:pt x="375" y="445"/>
                </a:cubicBezTo>
                <a:cubicBezTo>
                  <a:pt x="374" y="445"/>
                  <a:pt x="374" y="445"/>
                  <a:pt x="374" y="445"/>
                </a:cubicBezTo>
                <a:cubicBezTo>
                  <a:pt x="311" y="460"/>
                  <a:pt x="311" y="460"/>
                  <a:pt x="311" y="460"/>
                </a:cubicBezTo>
                <a:cubicBezTo>
                  <a:pt x="243" y="476"/>
                  <a:pt x="243" y="476"/>
                  <a:pt x="243" y="476"/>
                </a:cubicBezTo>
                <a:cubicBezTo>
                  <a:pt x="221" y="481"/>
                  <a:pt x="221" y="481"/>
                  <a:pt x="221" y="481"/>
                </a:cubicBezTo>
                <a:cubicBezTo>
                  <a:pt x="176" y="491"/>
                  <a:pt x="176" y="491"/>
                  <a:pt x="176" y="491"/>
                </a:cubicBezTo>
                <a:cubicBezTo>
                  <a:pt x="177" y="492"/>
                  <a:pt x="178" y="492"/>
                  <a:pt x="179" y="493"/>
                </a:cubicBezTo>
                <a:cubicBezTo>
                  <a:pt x="179" y="493"/>
                  <a:pt x="179" y="493"/>
                  <a:pt x="179" y="493"/>
                </a:cubicBezTo>
                <a:cubicBezTo>
                  <a:pt x="179" y="493"/>
                  <a:pt x="179" y="493"/>
                  <a:pt x="179" y="493"/>
                </a:cubicBezTo>
                <a:cubicBezTo>
                  <a:pt x="181" y="494"/>
                  <a:pt x="182" y="494"/>
                  <a:pt x="183" y="495"/>
                </a:cubicBezTo>
                <a:cubicBezTo>
                  <a:pt x="183" y="495"/>
                  <a:pt x="184" y="496"/>
                  <a:pt x="184" y="496"/>
                </a:cubicBezTo>
                <a:cubicBezTo>
                  <a:pt x="185" y="497"/>
                  <a:pt x="185" y="497"/>
                  <a:pt x="185" y="497"/>
                </a:cubicBezTo>
                <a:cubicBezTo>
                  <a:pt x="186" y="497"/>
                  <a:pt x="186" y="497"/>
                  <a:pt x="186" y="497"/>
                </a:cubicBezTo>
                <a:cubicBezTo>
                  <a:pt x="186" y="498"/>
                  <a:pt x="187" y="498"/>
                  <a:pt x="187" y="499"/>
                </a:cubicBezTo>
                <a:cubicBezTo>
                  <a:pt x="188" y="499"/>
                  <a:pt x="188" y="500"/>
                  <a:pt x="188" y="500"/>
                </a:cubicBezTo>
                <a:cubicBezTo>
                  <a:pt x="189" y="501"/>
                  <a:pt x="189" y="501"/>
                  <a:pt x="189" y="501"/>
                </a:cubicBezTo>
                <a:cubicBezTo>
                  <a:pt x="190" y="502"/>
                  <a:pt x="191" y="503"/>
                  <a:pt x="191" y="503"/>
                </a:cubicBezTo>
                <a:cubicBezTo>
                  <a:pt x="192" y="504"/>
                  <a:pt x="192" y="505"/>
                  <a:pt x="193" y="505"/>
                </a:cubicBezTo>
                <a:cubicBezTo>
                  <a:pt x="193" y="506"/>
                  <a:pt x="193" y="506"/>
                  <a:pt x="193" y="506"/>
                </a:cubicBezTo>
                <a:cubicBezTo>
                  <a:pt x="193" y="506"/>
                  <a:pt x="194" y="507"/>
                  <a:pt x="194" y="507"/>
                </a:cubicBezTo>
                <a:cubicBezTo>
                  <a:pt x="194" y="508"/>
                  <a:pt x="195" y="509"/>
                  <a:pt x="195" y="510"/>
                </a:cubicBezTo>
                <a:cubicBezTo>
                  <a:pt x="195" y="510"/>
                  <a:pt x="196" y="511"/>
                  <a:pt x="196" y="512"/>
                </a:cubicBezTo>
                <a:cubicBezTo>
                  <a:pt x="196" y="512"/>
                  <a:pt x="197" y="513"/>
                  <a:pt x="197" y="514"/>
                </a:cubicBezTo>
                <a:cubicBezTo>
                  <a:pt x="197" y="514"/>
                  <a:pt x="197" y="514"/>
                  <a:pt x="197" y="514"/>
                </a:cubicBezTo>
                <a:cubicBezTo>
                  <a:pt x="197" y="514"/>
                  <a:pt x="197" y="515"/>
                  <a:pt x="197" y="516"/>
                </a:cubicBezTo>
                <a:cubicBezTo>
                  <a:pt x="198" y="517"/>
                  <a:pt x="198" y="518"/>
                  <a:pt x="198" y="519"/>
                </a:cubicBezTo>
                <a:cubicBezTo>
                  <a:pt x="198" y="519"/>
                  <a:pt x="198" y="519"/>
                  <a:pt x="198" y="519"/>
                </a:cubicBezTo>
                <a:cubicBezTo>
                  <a:pt x="198" y="519"/>
                  <a:pt x="198" y="519"/>
                  <a:pt x="198" y="519"/>
                </a:cubicBezTo>
                <a:cubicBezTo>
                  <a:pt x="198" y="519"/>
                  <a:pt x="198" y="519"/>
                  <a:pt x="198" y="519"/>
                </a:cubicBezTo>
                <a:cubicBezTo>
                  <a:pt x="198" y="519"/>
                  <a:pt x="198" y="519"/>
                  <a:pt x="198" y="519"/>
                </a:cubicBezTo>
                <a:cubicBezTo>
                  <a:pt x="198" y="520"/>
                  <a:pt x="198" y="520"/>
                  <a:pt x="198" y="520"/>
                </a:cubicBezTo>
                <a:cubicBezTo>
                  <a:pt x="199" y="521"/>
                  <a:pt x="199" y="522"/>
                  <a:pt x="199" y="523"/>
                </a:cubicBezTo>
                <a:cubicBezTo>
                  <a:pt x="199" y="524"/>
                  <a:pt x="199" y="525"/>
                  <a:pt x="199" y="526"/>
                </a:cubicBezTo>
                <a:cubicBezTo>
                  <a:pt x="199" y="527"/>
                  <a:pt x="199" y="529"/>
                  <a:pt x="199" y="530"/>
                </a:cubicBezTo>
                <a:cubicBezTo>
                  <a:pt x="198" y="536"/>
                  <a:pt x="198" y="536"/>
                  <a:pt x="198" y="536"/>
                </a:cubicBezTo>
                <a:cubicBezTo>
                  <a:pt x="217" y="532"/>
                  <a:pt x="217" y="532"/>
                  <a:pt x="217" y="532"/>
                </a:cubicBezTo>
                <a:cubicBezTo>
                  <a:pt x="239" y="526"/>
                  <a:pt x="239" y="526"/>
                  <a:pt x="239" y="526"/>
                </a:cubicBezTo>
                <a:cubicBezTo>
                  <a:pt x="291" y="514"/>
                  <a:pt x="291" y="514"/>
                  <a:pt x="291" y="514"/>
                </a:cubicBezTo>
                <a:cubicBezTo>
                  <a:pt x="335" y="504"/>
                  <a:pt x="335" y="504"/>
                  <a:pt x="335" y="504"/>
                </a:cubicBezTo>
                <a:cubicBezTo>
                  <a:pt x="374" y="495"/>
                  <a:pt x="374" y="495"/>
                  <a:pt x="374" y="495"/>
                </a:cubicBezTo>
                <a:cubicBezTo>
                  <a:pt x="398" y="489"/>
                  <a:pt x="398" y="489"/>
                  <a:pt x="398" y="489"/>
                </a:cubicBezTo>
                <a:cubicBezTo>
                  <a:pt x="397" y="489"/>
                  <a:pt x="397" y="489"/>
                  <a:pt x="396" y="488"/>
                </a:cubicBezTo>
              </a:path>
            </a:pathLst>
          </a:custGeom>
          <a:solidFill>
            <a:srgbClr val="747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grpSp>
        <p:nvGrpSpPr>
          <p:cNvPr id="217" name="Group 216">
            <a:extLst>
              <a:ext uri="{FF2B5EF4-FFF2-40B4-BE49-F238E27FC236}">
                <a16:creationId xmlns:a16="http://schemas.microsoft.com/office/drawing/2014/main" id="{87D56B0F-4630-4E89-9DBA-6AD95CF20C2F}"/>
              </a:ext>
            </a:extLst>
          </p:cNvPr>
          <p:cNvGrpSpPr/>
          <p:nvPr/>
        </p:nvGrpSpPr>
        <p:grpSpPr>
          <a:xfrm>
            <a:off x="2555791" y="2262681"/>
            <a:ext cx="346087" cy="350601"/>
            <a:chOff x="13165138" y="3306763"/>
            <a:chExt cx="730250" cy="739775"/>
          </a:xfrm>
        </p:grpSpPr>
        <p:sp>
          <p:nvSpPr>
            <p:cNvPr id="281" name="Freeform 127">
              <a:extLst>
                <a:ext uri="{FF2B5EF4-FFF2-40B4-BE49-F238E27FC236}">
                  <a16:creationId xmlns:a16="http://schemas.microsoft.com/office/drawing/2014/main" id="{61373AF0-C85A-4765-AF93-7D73BB3C3183}"/>
                </a:ext>
              </a:extLst>
            </p:cNvPr>
            <p:cNvSpPr>
              <a:spLocks noEditPoints="1"/>
            </p:cNvSpPr>
            <p:nvPr/>
          </p:nvSpPr>
          <p:spPr bwMode="auto">
            <a:xfrm>
              <a:off x="13165138" y="3306763"/>
              <a:ext cx="730250" cy="739775"/>
            </a:xfrm>
            <a:custGeom>
              <a:avLst/>
              <a:gdLst>
                <a:gd name="T0" fmla="*/ 263 w 264"/>
                <a:gd name="T1" fmla="*/ 110 h 268"/>
                <a:gd name="T2" fmla="*/ 241 w 264"/>
                <a:gd name="T3" fmla="*/ 96 h 268"/>
                <a:gd name="T4" fmla="*/ 228 w 264"/>
                <a:gd name="T5" fmla="*/ 73 h 268"/>
                <a:gd name="T6" fmla="*/ 241 w 264"/>
                <a:gd name="T7" fmla="*/ 58 h 268"/>
                <a:gd name="T8" fmla="*/ 216 w 264"/>
                <a:gd name="T9" fmla="*/ 51 h 268"/>
                <a:gd name="T10" fmla="*/ 193 w 264"/>
                <a:gd name="T11" fmla="*/ 36 h 268"/>
                <a:gd name="T12" fmla="*/ 189 w 264"/>
                <a:gd name="T13" fmla="*/ 13 h 268"/>
                <a:gd name="T14" fmla="*/ 170 w 264"/>
                <a:gd name="T15" fmla="*/ 25 h 268"/>
                <a:gd name="T16" fmla="*/ 144 w 264"/>
                <a:gd name="T17" fmla="*/ 19 h 268"/>
                <a:gd name="T18" fmla="*/ 138 w 264"/>
                <a:gd name="T19" fmla="*/ 0 h 268"/>
                <a:gd name="T20" fmla="*/ 119 w 264"/>
                <a:gd name="T21" fmla="*/ 5 h 268"/>
                <a:gd name="T22" fmla="*/ 103 w 264"/>
                <a:gd name="T23" fmla="*/ 23 h 268"/>
                <a:gd name="T24" fmla="*/ 87 w 264"/>
                <a:gd name="T25" fmla="*/ 12 h 268"/>
                <a:gd name="T26" fmla="*/ 64 w 264"/>
                <a:gd name="T27" fmla="*/ 23 h 268"/>
                <a:gd name="T28" fmla="*/ 51 w 264"/>
                <a:gd name="T29" fmla="*/ 53 h 268"/>
                <a:gd name="T30" fmla="*/ 22 w 264"/>
                <a:gd name="T31" fmla="*/ 58 h 268"/>
                <a:gd name="T32" fmla="*/ 35 w 264"/>
                <a:gd name="T33" fmla="*/ 73 h 268"/>
                <a:gd name="T34" fmla="*/ 24 w 264"/>
                <a:gd name="T35" fmla="*/ 96 h 268"/>
                <a:gd name="T36" fmla="*/ 3 w 264"/>
                <a:gd name="T37" fmla="*/ 96 h 268"/>
                <a:gd name="T38" fmla="*/ 0 w 264"/>
                <a:gd name="T39" fmla="*/ 114 h 268"/>
                <a:gd name="T40" fmla="*/ 18 w 264"/>
                <a:gd name="T41" fmla="*/ 121 h 268"/>
                <a:gd name="T42" fmla="*/ 4 w 264"/>
                <a:gd name="T43" fmla="*/ 150 h 268"/>
                <a:gd name="T44" fmla="*/ 0 w 264"/>
                <a:gd name="T45" fmla="*/ 156 h 268"/>
                <a:gd name="T46" fmla="*/ 9 w 264"/>
                <a:gd name="T47" fmla="*/ 175 h 268"/>
                <a:gd name="T48" fmla="*/ 26 w 264"/>
                <a:gd name="T49" fmla="*/ 176 h 268"/>
                <a:gd name="T50" fmla="*/ 22 w 264"/>
                <a:gd name="T51" fmla="*/ 211 h 268"/>
                <a:gd name="T52" fmla="*/ 39 w 264"/>
                <a:gd name="T53" fmla="*/ 224 h 268"/>
                <a:gd name="T54" fmla="*/ 61 w 264"/>
                <a:gd name="T55" fmla="*/ 223 h 268"/>
                <a:gd name="T56" fmla="*/ 64 w 264"/>
                <a:gd name="T57" fmla="*/ 245 h 268"/>
                <a:gd name="T58" fmla="*/ 87 w 264"/>
                <a:gd name="T59" fmla="*/ 256 h 268"/>
                <a:gd name="T60" fmla="*/ 119 w 264"/>
                <a:gd name="T61" fmla="*/ 248 h 268"/>
                <a:gd name="T62" fmla="*/ 123 w 264"/>
                <a:gd name="T63" fmla="*/ 267 h 268"/>
                <a:gd name="T64" fmla="*/ 144 w 264"/>
                <a:gd name="T65" fmla="*/ 249 h 268"/>
                <a:gd name="T66" fmla="*/ 170 w 264"/>
                <a:gd name="T67" fmla="*/ 243 h 268"/>
                <a:gd name="T68" fmla="*/ 188 w 264"/>
                <a:gd name="T69" fmla="*/ 255 h 268"/>
                <a:gd name="T70" fmla="*/ 199 w 264"/>
                <a:gd name="T71" fmla="*/ 245 h 268"/>
                <a:gd name="T72" fmla="*/ 194 w 264"/>
                <a:gd name="T73" fmla="*/ 230 h 268"/>
                <a:gd name="T74" fmla="*/ 214 w 264"/>
                <a:gd name="T75" fmla="*/ 216 h 268"/>
                <a:gd name="T76" fmla="*/ 241 w 264"/>
                <a:gd name="T77" fmla="*/ 210 h 268"/>
                <a:gd name="T78" fmla="*/ 228 w 264"/>
                <a:gd name="T79" fmla="*/ 195 h 268"/>
                <a:gd name="T80" fmla="*/ 255 w 264"/>
                <a:gd name="T81" fmla="*/ 175 h 268"/>
                <a:gd name="T82" fmla="*/ 264 w 264"/>
                <a:gd name="T83" fmla="*/ 156 h 268"/>
                <a:gd name="T84" fmla="*/ 251 w 264"/>
                <a:gd name="T85" fmla="*/ 148 h 268"/>
                <a:gd name="T86" fmla="*/ 245 w 264"/>
                <a:gd name="T87" fmla="*/ 121 h 268"/>
                <a:gd name="T88" fmla="*/ 131 w 264"/>
                <a:gd name="T89" fmla="*/ 47 h 268"/>
                <a:gd name="T90" fmla="*/ 45 w 264"/>
                <a:gd name="T91" fmla="*/ 134 h 268"/>
                <a:gd name="T92" fmla="*/ 218 w 264"/>
                <a:gd name="T93" fmla="*/ 138 h 268"/>
                <a:gd name="T94" fmla="*/ 131 w 264"/>
                <a:gd name="T95" fmla="*/ 47 h 268"/>
                <a:gd name="T96" fmla="*/ 45 w 264"/>
                <a:gd name="T97" fmla="*/ 134 h 268"/>
                <a:gd name="T98" fmla="*/ 218 w 264"/>
                <a:gd name="T99" fmla="*/ 13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4" h="268">
                  <a:moveTo>
                    <a:pt x="264" y="115"/>
                  </a:moveTo>
                  <a:cubicBezTo>
                    <a:pt x="264" y="112"/>
                    <a:pt x="264" y="112"/>
                    <a:pt x="264" y="112"/>
                  </a:cubicBezTo>
                  <a:cubicBezTo>
                    <a:pt x="264" y="111"/>
                    <a:pt x="263" y="110"/>
                    <a:pt x="263" y="110"/>
                  </a:cubicBezTo>
                  <a:cubicBezTo>
                    <a:pt x="262" y="105"/>
                    <a:pt x="261" y="101"/>
                    <a:pt x="260" y="96"/>
                  </a:cubicBezTo>
                  <a:cubicBezTo>
                    <a:pt x="259" y="94"/>
                    <a:pt x="257" y="93"/>
                    <a:pt x="255" y="93"/>
                  </a:cubicBezTo>
                  <a:cubicBezTo>
                    <a:pt x="250" y="94"/>
                    <a:pt x="246" y="95"/>
                    <a:pt x="241" y="96"/>
                  </a:cubicBezTo>
                  <a:cubicBezTo>
                    <a:pt x="240" y="96"/>
                    <a:pt x="240" y="96"/>
                    <a:pt x="239" y="95"/>
                  </a:cubicBezTo>
                  <a:cubicBezTo>
                    <a:pt x="237" y="90"/>
                    <a:pt x="235" y="86"/>
                    <a:pt x="233" y="81"/>
                  </a:cubicBezTo>
                  <a:cubicBezTo>
                    <a:pt x="232" y="78"/>
                    <a:pt x="230" y="76"/>
                    <a:pt x="228" y="73"/>
                  </a:cubicBezTo>
                  <a:cubicBezTo>
                    <a:pt x="229" y="73"/>
                    <a:pt x="229" y="73"/>
                    <a:pt x="229" y="72"/>
                  </a:cubicBezTo>
                  <a:cubicBezTo>
                    <a:pt x="233" y="69"/>
                    <a:pt x="237" y="66"/>
                    <a:pt x="241" y="63"/>
                  </a:cubicBezTo>
                  <a:cubicBezTo>
                    <a:pt x="242" y="62"/>
                    <a:pt x="243" y="60"/>
                    <a:pt x="241" y="58"/>
                  </a:cubicBezTo>
                  <a:cubicBezTo>
                    <a:pt x="238" y="53"/>
                    <a:pt x="234" y="49"/>
                    <a:pt x="231" y="44"/>
                  </a:cubicBezTo>
                  <a:cubicBezTo>
                    <a:pt x="229" y="42"/>
                    <a:pt x="227" y="42"/>
                    <a:pt x="225" y="44"/>
                  </a:cubicBezTo>
                  <a:cubicBezTo>
                    <a:pt x="222" y="46"/>
                    <a:pt x="219" y="49"/>
                    <a:pt x="216" y="51"/>
                  </a:cubicBezTo>
                  <a:cubicBezTo>
                    <a:pt x="215" y="52"/>
                    <a:pt x="214" y="53"/>
                    <a:pt x="213" y="53"/>
                  </a:cubicBezTo>
                  <a:cubicBezTo>
                    <a:pt x="206" y="47"/>
                    <a:pt x="200" y="42"/>
                    <a:pt x="192" y="37"/>
                  </a:cubicBezTo>
                  <a:cubicBezTo>
                    <a:pt x="193" y="37"/>
                    <a:pt x="193" y="36"/>
                    <a:pt x="193" y="36"/>
                  </a:cubicBezTo>
                  <a:cubicBezTo>
                    <a:pt x="195" y="32"/>
                    <a:pt x="197" y="28"/>
                    <a:pt x="199" y="23"/>
                  </a:cubicBezTo>
                  <a:cubicBezTo>
                    <a:pt x="200" y="21"/>
                    <a:pt x="200" y="19"/>
                    <a:pt x="197" y="17"/>
                  </a:cubicBezTo>
                  <a:cubicBezTo>
                    <a:pt x="194" y="16"/>
                    <a:pt x="192" y="15"/>
                    <a:pt x="189" y="13"/>
                  </a:cubicBezTo>
                  <a:cubicBezTo>
                    <a:pt x="187" y="12"/>
                    <a:pt x="184" y="11"/>
                    <a:pt x="182" y="10"/>
                  </a:cubicBezTo>
                  <a:cubicBezTo>
                    <a:pt x="179" y="9"/>
                    <a:pt x="178" y="10"/>
                    <a:pt x="176" y="12"/>
                  </a:cubicBezTo>
                  <a:cubicBezTo>
                    <a:pt x="174" y="17"/>
                    <a:pt x="172" y="21"/>
                    <a:pt x="170" y="25"/>
                  </a:cubicBezTo>
                  <a:cubicBezTo>
                    <a:pt x="170" y="26"/>
                    <a:pt x="169" y="26"/>
                    <a:pt x="168" y="26"/>
                  </a:cubicBezTo>
                  <a:cubicBezTo>
                    <a:pt x="161" y="23"/>
                    <a:pt x="153" y="22"/>
                    <a:pt x="146" y="21"/>
                  </a:cubicBezTo>
                  <a:cubicBezTo>
                    <a:pt x="145" y="21"/>
                    <a:pt x="144" y="20"/>
                    <a:pt x="144" y="19"/>
                  </a:cubicBezTo>
                  <a:cubicBezTo>
                    <a:pt x="144" y="15"/>
                    <a:pt x="144" y="10"/>
                    <a:pt x="144" y="5"/>
                  </a:cubicBezTo>
                  <a:cubicBezTo>
                    <a:pt x="144" y="2"/>
                    <a:pt x="143" y="1"/>
                    <a:pt x="140" y="1"/>
                  </a:cubicBezTo>
                  <a:cubicBezTo>
                    <a:pt x="139" y="1"/>
                    <a:pt x="139" y="0"/>
                    <a:pt x="138" y="0"/>
                  </a:cubicBezTo>
                  <a:cubicBezTo>
                    <a:pt x="126" y="0"/>
                    <a:pt x="126" y="0"/>
                    <a:pt x="126" y="0"/>
                  </a:cubicBezTo>
                  <a:cubicBezTo>
                    <a:pt x="125" y="0"/>
                    <a:pt x="124" y="1"/>
                    <a:pt x="124" y="1"/>
                  </a:cubicBezTo>
                  <a:cubicBezTo>
                    <a:pt x="121" y="1"/>
                    <a:pt x="119" y="2"/>
                    <a:pt x="119" y="5"/>
                  </a:cubicBezTo>
                  <a:cubicBezTo>
                    <a:pt x="119" y="10"/>
                    <a:pt x="119" y="15"/>
                    <a:pt x="119" y="19"/>
                  </a:cubicBezTo>
                  <a:cubicBezTo>
                    <a:pt x="119" y="20"/>
                    <a:pt x="119" y="21"/>
                    <a:pt x="118" y="21"/>
                  </a:cubicBezTo>
                  <a:cubicBezTo>
                    <a:pt x="113" y="21"/>
                    <a:pt x="108" y="22"/>
                    <a:pt x="103" y="23"/>
                  </a:cubicBezTo>
                  <a:cubicBezTo>
                    <a:pt x="101" y="24"/>
                    <a:pt x="98" y="25"/>
                    <a:pt x="95" y="26"/>
                  </a:cubicBezTo>
                  <a:cubicBezTo>
                    <a:pt x="94" y="26"/>
                    <a:pt x="94" y="26"/>
                    <a:pt x="93" y="25"/>
                  </a:cubicBezTo>
                  <a:cubicBezTo>
                    <a:pt x="91" y="21"/>
                    <a:pt x="89" y="17"/>
                    <a:pt x="87" y="12"/>
                  </a:cubicBezTo>
                  <a:cubicBezTo>
                    <a:pt x="86" y="10"/>
                    <a:pt x="83" y="9"/>
                    <a:pt x="81" y="10"/>
                  </a:cubicBezTo>
                  <a:cubicBezTo>
                    <a:pt x="76" y="13"/>
                    <a:pt x="71" y="15"/>
                    <a:pt x="66" y="18"/>
                  </a:cubicBezTo>
                  <a:cubicBezTo>
                    <a:pt x="64" y="19"/>
                    <a:pt x="63" y="21"/>
                    <a:pt x="64" y="23"/>
                  </a:cubicBezTo>
                  <a:cubicBezTo>
                    <a:pt x="66" y="27"/>
                    <a:pt x="68" y="31"/>
                    <a:pt x="70" y="34"/>
                  </a:cubicBezTo>
                  <a:cubicBezTo>
                    <a:pt x="70" y="35"/>
                    <a:pt x="71" y="36"/>
                    <a:pt x="71" y="37"/>
                  </a:cubicBezTo>
                  <a:cubicBezTo>
                    <a:pt x="64" y="42"/>
                    <a:pt x="57" y="47"/>
                    <a:pt x="51" y="53"/>
                  </a:cubicBezTo>
                  <a:cubicBezTo>
                    <a:pt x="47" y="50"/>
                    <a:pt x="43" y="47"/>
                    <a:pt x="39" y="44"/>
                  </a:cubicBezTo>
                  <a:cubicBezTo>
                    <a:pt x="37" y="42"/>
                    <a:pt x="34" y="42"/>
                    <a:pt x="33" y="44"/>
                  </a:cubicBezTo>
                  <a:cubicBezTo>
                    <a:pt x="29" y="49"/>
                    <a:pt x="25" y="53"/>
                    <a:pt x="22" y="58"/>
                  </a:cubicBezTo>
                  <a:cubicBezTo>
                    <a:pt x="21" y="60"/>
                    <a:pt x="21" y="62"/>
                    <a:pt x="23" y="63"/>
                  </a:cubicBezTo>
                  <a:cubicBezTo>
                    <a:pt x="26" y="66"/>
                    <a:pt x="30" y="69"/>
                    <a:pt x="34" y="72"/>
                  </a:cubicBezTo>
                  <a:cubicBezTo>
                    <a:pt x="34" y="73"/>
                    <a:pt x="35" y="73"/>
                    <a:pt x="35" y="73"/>
                  </a:cubicBezTo>
                  <a:cubicBezTo>
                    <a:pt x="33" y="77"/>
                    <a:pt x="31" y="81"/>
                    <a:pt x="29" y="85"/>
                  </a:cubicBezTo>
                  <a:cubicBezTo>
                    <a:pt x="27" y="88"/>
                    <a:pt x="26" y="91"/>
                    <a:pt x="25" y="94"/>
                  </a:cubicBezTo>
                  <a:cubicBezTo>
                    <a:pt x="24" y="95"/>
                    <a:pt x="24" y="96"/>
                    <a:pt x="24" y="96"/>
                  </a:cubicBezTo>
                  <a:cubicBezTo>
                    <a:pt x="23" y="96"/>
                    <a:pt x="23" y="96"/>
                    <a:pt x="22" y="96"/>
                  </a:cubicBezTo>
                  <a:cubicBezTo>
                    <a:pt x="18" y="95"/>
                    <a:pt x="13" y="94"/>
                    <a:pt x="9" y="93"/>
                  </a:cubicBezTo>
                  <a:cubicBezTo>
                    <a:pt x="6" y="93"/>
                    <a:pt x="4" y="94"/>
                    <a:pt x="3" y="96"/>
                  </a:cubicBezTo>
                  <a:cubicBezTo>
                    <a:pt x="3" y="98"/>
                    <a:pt x="2" y="100"/>
                    <a:pt x="2" y="102"/>
                  </a:cubicBezTo>
                  <a:cubicBezTo>
                    <a:pt x="1" y="106"/>
                    <a:pt x="0" y="109"/>
                    <a:pt x="0" y="113"/>
                  </a:cubicBezTo>
                  <a:cubicBezTo>
                    <a:pt x="0" y="114"/>
                    <a:pt x="0" y="114"/>
                    <a:pt x="0" y="114"/>
                  </a:cubicBezTo>
                  <a:cubicBezTo>
                    <a:pt x="0" y="116"/>
                    <a:pt x="2" y="117"/>
                    <a:pt x="4" y="118"/>
                  </a:cubicBezTo>
                  <a:cubicBezTo>
                    <a:pt x="6" y="118"/>
                    <a:pt x="9" y="119"/>
                    <a:pt x="12" y="120"/>
                  </a:cubicBezTo>
                  <a:cubicBezTo>
                    <a:pt x="14" y="120"/>
                    <a:pt x="16" y="121"/>
                    <a:pt x="18" y="121"/>
                  </a:cubicBezTo>
                  <a:cubicBezTo>
                    <a:pt x="18" y="147"/>
                    <a:pt x="18" y="147"/>
                    <a:pt x="18" y="147"/>
                  </a:cubicBezTo>
                  <a:cubicBezTo>
                    <a:pt x="18" y="147"/>
                    <a:pt x="17" y="147"/>
                    <a:pt x="17" y="147"/>
                  </a:cubicBezTo>
                  <a:cubicBezTo>
                    <a:pt x="12" y="148"/>
                    <a:pt x="8" y="150"/>
                    <a:pt x="4" y="150"/>
                  </a:cubicBezTo>
                  <a:cubicBezTo>
                    <a:pt x="2" y="151"/>
                    <a:pt x="1" y="151"/>
                    <a:pt x="0" y="152"/>
                  </a:cubicBezTo>
                  <a:cubicBezTo>
                    <a:pt x="0" y="153"/>
                    <a:pt x="0" y="153"/>
                    <a:pt x="0" y="154"/>
                  </a:cubicBezTo>
                  <a:cubicBezTo>
                    <a:pt x="0" y="156"/>
                    <a:pt x="0" y="156"/>
                    <a:pt x="0" y="156"/>
                  </a:cubicBezTo>
                  <a:cubicBezTo>
                    <a:pt x="0" y="157"/>
                    <a:pt x="0" y="157"/>
                    <a:pt x="0" y="157"/>
                  </a:cubicBezTo>
                  <a:cubicBezTo>
                    <a:pt x="1" y="162"/>
                    <a:pt x="2" y="167"/>
                    <a:pt x="3" y="172"/>
                  </a:cubicBezTo>
                  <a:cubicBezTo>
                    <a:pt x="4" y="175"/>
                    <a:pt x="6" y="176"/>
                    <a:pt x="9" y="175"/>
                  </a:cubicBezTo>
                  <a:cubicBezTo>
                    <a:pt x="11" y="175"/>
                    <a:pt x="12" y="174"/>
                    <a:pt x="14" y="174"/>
                  </a:cubicBezTo>
                  <a:cubicBezTo>
                    <a:pt x="17" y="173"/>
                    <a:pt x="21" y="172"/>
                    <a:pt x="24" y="172"/>
                  </a:cubicBezTo>
                  <a:cubicBezTo>
                    <a:pt x="24" y="173"/>
                    <a:pt x="25" y="175"/>
                    <a:pt x="26" y="176"/>
                  </a:cubicBezTo>
                  <a:cubicBezTo>
                    <a:pt x="28" y="183"/>
                    <a:pt x="31" y="189"/>
                    <a:pt x="35" y="195"/>
                  </a:cubicBezTo>
                  <a:cubicBezTo>
                    <a:pt x="31" y="198"/>
                    <a:pt x="27" y="202"/>
                    <a:pt x="23" y="205"/>
                  </a:cubicBezTo>
                  <a:cubicBezTo>
                    <a:pt x="21" y="206"/>
                    <a:pt x="21" y="209"/>
                    <a:pt x="22" y="211"/>
                  </a:cubicBezTo>
                  <a:cubicBezTo>
                    <a:pt x="23" y="211"/>
                    <a:pt x="23" y="212"/>
                    <a:pt x="24" y="213"/>
                  </a:cubicBezTo>
                  <a:cubicBezTo>
                    <a:pt x="27" y="217"/>
                    <a:pt x="30" y="220"/>
                    <a:pt x="32" y="224"/>
                  </a:cubicBezTo>
                  <a:cubicBezTo>
                    <a:pt x="34" y="226"/>
                    <a:pt x="36" y="226"/>
                    <a:pt x="39" y="224"/>
                  </a:cubicBezTo>
                  <a:cubicBezTo>
                    <a:pt x="40" y="223"/>
                    <a:pt x="42" y="222"/>
                    <a:pt x="43" y="221"/>
                  </a:cubicBezTo>
                  <a:cubicBezTo>
                    <a:pt x="46" y="219"/>
                    <a:pt x="48" y="217"/>
                    <a:pt x="51" y="215"/>
                  </a:cubicBezTo>
                  <a:cubicBezTo>
                    <a:pt x="54" y="218"/>
                    <a:pt x="57" y="221"/>
                    <a:pt x="61" y="223"/>
                  </a:cubicBezTo>
                  <a:cubicBezTo>
                    <a:pt x="64" y="226"/>
                    <a:pt x="67" y="228"/>
                    <a:pt x="71" y="231"/>
                  </a:cubicBezTo>
                  <a:cubicBezTo>
                    <a:pt x="71" y="232"/>
                    <a:pt x="71" y="232"/>
                    <a:pt x="71" y="232"/>
                  </a:cubicBezTo>
                  <a:cubicBezTo>
                    <a:pt x="69" y="236"/>
                    <a:pt x="66" y="241"/>
                    <a:pt x="64" y="245"/>
                  </a:cubicBezTo>
                  <a:cubicBezTo>
                    <a:pt x="63" y="247"/>
                    <a:pt x="64" y="249"/>
                    <a:pt x="66" y="250"/>
                  </a:cubicBezTo>
                  <a:cubicBezTo>
                    <a:pt x="71" y="253"/>
                    <a:pt x="76" y="256"/>
                    <a:pt x="82" y="258"/>
                  </a:cubicBezTo>
                  <a:cubicBezTo>
                    <a:pt x="84" y="259"/>
                    <a:pt x="86" y="258"/>
                    <a:pt x="87" y="256"/>
                  </a:cubicBezTo>
                  <a:cubicBezTo>
                    <a:pt x="88" y="253"/>
                    <a:pt x="89" y="251"/>
                    <a:pt x="91" y="248"/>
                  </a:cubicBezTo>
                  <a:cubicBezTo>
                    <a:pt x="92" y="246"/>
                    <a:pt x="93" y="244"/>
                    <a:pt x="94" y="242"/>
                  </a:cubicBezTo>
                  <a:cubicBezTo>
                    <a:pt x="102" y="245"/>
                    <a:pt x="111" y="247"/>
                    <a:pt x="119" y="248"/>
                  </a:cubicBezTo>
                  <a:cubicBezTo>
                    <a:pt x="119" y="263"/>
                    <a:pt x="119" y="263"/>
                    <a:pt x="119" y="263"/>
                  </a:cubicBezTo>
                  <a:cubicBezTo>
                    <a:pt x="119" y="265"/>
                    <a:pt x="120" y="266"/>
                    <a:pt x="121" y="267"/>
                  </a:cubicBezTo>
                  <a:cubicBezTo>
                    <a:pt x="121" y="267"/>
                    <a:pt x="122" y="267"/>
                    <a:pt x="123" y="267"/>
                  </a:cubicBezTo>
                  <a:cubicBezTo>
                    <a:pt x="129" y="268"/>
                    <a:pt x="135" y="268"/>
                    <a:pt x="140" y="267"/>
                  </a:cubicBezTo>
                  <a:cubicBezTo>
                    <a:pt x="143" y="267"/>
                    <a:pt x="144" y="266"/>
                    <a:pt x="144" y="263"/>
                  </a:cubicBezTo>
                  <a:cubicBezTo>
                    <a:pt x="144" y="258"/>
                    <a:pt x="144" y="254"/>
                    <a:pt x="144" y="249"/>
                  </a:cubicBezTo>
                  <a:cubicBezTo>
                    <a:pt x="144" y="249"/>
                    <a:pt x="144" y="248"/>
                    <a:pt x="144" y="248"/>
                  </a:cubicBezTo>
                  <a:cubicBezTo>
                    <a:pt x="153" y="247"/>
                    <a:pt x="161" y="245"/>
                    <a:pt x="170" y="242"/>
                  </a:cubicBezTo>
                  <a:cubicBezTo>
                    <a:pt x="170" y="242"/>
                    <a:pt x="170" y="243"/>
                    <a:pt x="170" y="243"/>
                  </a:cubicBezTo>
                  <a:cubicBezTo>
                    <a:pt x="172" y="247"/>
                    <a:pt x="174" y="251"/>
                    <a:pt x="176" y="256"/>
                  </a:cubicBezTo>
                  <a:cubicBezTo>
                    <a:pt x="178" y="258"/>
                    <a:pt x="180" y="259"/>
                    <a:pt x="182" y="258"/>
                  </a:cubicBezTo>
                  <a:cubicBezTo>
                    <a:pt x="184" y="257"/>
                    <a:pt x="186" y="256"/>
                    <a:pt x="188" y="255"/>
                  </a:cubicBezTo>
                  <a:cubicBezTo>
                    <a:pt x="189" y="255"/>
                    <a:pt x="189" y="255"/>
                    <a:pt x="190" y="255"/>
                  </a:cubicBezTo>
                  <a:cubicBezTo>
                    <a:pt x="192" y="253"/>
                    <a:pt x="195" y="252"/>
                    <a:pt x="197" y="251"/>
                  </a:cubicBezTo>
                  <a:cubicBezTo>
                    <a:pt x="200" y="249"/>
                    <a:pt x="200" y="247"/>
                    <a:pt x="199" y="245"/>
                  </a:cubicBezTo>
                  <a:cubicBezTo>
                    <a:pt x="199" y="244"/>
                    <a:pt x="198" y="243"/>
                    <a:pt x="197" y="242"/>
                  </a:cubicBezTo>
                  <a:cubicBezTo>
                    <a:pt x="196" y="238"/>
                    <a:pt x="194" y="235"/>
                    <a:pt x="192" y="231"/>
                  </a:cubicBezTo>
                  <a:cubicBezTo>
                    <a:pt x="193" y="231"/>
                    <a:pt x="193" y="231"/>
                    <a:pt x="194" y="230"/>
                  </a:cubicBezTo>
                  <a:cubicBezTo>
                    <a:pt x="197" y="228"/>
                    <a:pt x="200" y="226"/>
                    <a:pt x="203" y="223"/>
                  </a:cubicBezTo>
                  <a:cubicBezTo>
                    <a:pt x="206" y="221"/>
                    <a:pt x="209" y="218"/>
                    <a:pt x="213" y="215"/>
                  </a:cubicBezTo>
                  <a:cubicBezTo>
                    <a:pt x="213" y="215"/>
                    <a:pt x="214" y="215"/>
                    <a:pt x="214" y="216"/>
                  </a:cubicBezTo>
                  <a:cubicBezTo>
                    <a:pt x="218" y="219"/>
                    <a:pt x="221" y="222"/>
                    <a:pt x="225" y="224"/>
                  </a:cubicBezTo>
                  <a:cubicBezTo>
                    <a:pt x="227" y="226"/>
                    <a:pt x="229" y="226"/>
                    <a:pt x="231" y="224"/>
                  </a:cubicBezTo>
                  <a:cubicBezTo>
                    <a:pt x="234" y="220"/>
                    <a:pt x="238" y="215"/>
                    <a:pt x="241" y="210"/>
                  </a:cubicBezTo>
                  <a:cubicBezTo>
                    <a:pt x="243" y="209"/>
                    <a:pt x="242" y="206"/>
                    <a:pt x="241" y="205"/>
                  </a:cubicBezTo>
                  <a:cubicBezTo>
                    <a:pt x="237" y="202"/>
                    <a:pt x="233" y="199"/>
                    <a:pt x="229" y="196"/>
                  </a:cubicBezTo>
                  <a:cubicBezTo>
                    <a:pt x="229" y="196"/>
                    <a:pt x="229" y="195"/>
                    <a:pt x="228" y="195"/>
                  </a:cubicBezTo>
                  <a:cubicBezTo>
                    <a:pt x="233" y="188"/>
                    <a:pt x="237" y="180"/>
                    <a:pt x="240" y="172"/>
                  </a:cubicBezTo>
                  <a:cubicBezTo>
                    <a:pt x="245" y="173"/>
                    <a:pt x="250" y="174"/>
                    <a:pt x="255" y="175"/>
                  </a:cubicBezTo>
                  <a:cubicBezTo>
                    <a:pt x="255" y="175"/>
                    <a:pt x="255" y="175"/>
                    <a:pt x="255" y="175"/>
                  </a:cubicBezTo>
                  <a:cubicBezTo>
                    <a:pt x="257" y="176"/>
                    <a:pt x="259" y="175"/>
                    <a:pt x="260" y="172"/>
                  </a:cubicBezTo>
                  <a:cubicBezTo>
                    <a:pt x="261" y="170"/>
                    <a:pt x="261" y="168"/>
                    <a:pt x="261" y="167"/>
                  </a:cubicBezTo>
                  <a:cubicBezTo>
                    <a:pt x="262" y="163"/>
                    <a:pt x="263" y="160"/>
                    <a:pt x="264" y="156"/>
                  </a:cubicBezTo>
                  <a:cubicBezTo>
                    <a:pt x="264" y="153"/>
                    <a:pt x="264" y="153"/>
                    <a:pt x="264" y="153"/>
                  </a:cubicBezTo>
                  <a:cubicBezTo>
                    <a:pt x="263" y="152"/>
                    <a:pt x="262" y="151"/>
                    <a:pt x="260" y="150"/>
                  </a:cubicBezTo>
                  <a:cubicBezTo>
                    <a:pt x="257" y="150"/>
                    <a:pt x="254" y="149"/>
                    <a:pt x="251" y="148"/>
                  </a:cubicBezTo>
                  <a:cubicBezTo>
                    <a:pt x="249" y="148"/>
                    <a:pt x="247" y="147"/>
                    <a:pt x="245" y="147"/>
                  </a:cubicBezTo>
                  <a:cubicBezTo>
                    <a:pt x="246" y="143"/>
                    <a:pt x="246" y="138"/>
                    <a:pt x="246" y="134"/>
                  </a:cubicBezTo>
                  <a:cubicBezTo>
                    <a:pt x="246" y="130"/>
                    <a:pt x="246" y="125"/>
                    <a:pt x="245" y="121"/>
                  </a:cubicBezTo>
                  <a:cubicBezTo>
                    <a:pt x="250" y="120"/>
                    <a:pt x="255" y="119"/>
                    <a:pt x="260" y="118"/>
                  </a:cubicBezTo>
                  <a:cubicBezTo>
                    <a:pt x="262" y="117"/>
                    <a:pt x="263" y="117"/>
                    <a:pt x="264" y="115"/>
                  </a:cubicBezTo>
                  <a:close/>
                  <a:moveTo>
                    <a:pt x="131" y="47"/>
                  </a:moveTo>
                  <a:cubicBezTo>
                    <a:pt x="130" y="47"/>
                    <a:pt x="129" y="47"/>
                    <a:pt x="127" y="47"/>
                  </a:cubicBezTo>
                  <a:cubicBezTo>
                    <a:pt x="88" y="49"/>
                    <a:pt x="55" y="78"/>
                    <a:pt x="47" y="116"/>
                  </a:cubicBezTo>
                  <a:cubicBezTo>
                    <a:pt x="46" y="122"/>
                    <a:pt x="45" y="128"/>
                    <a:pt x="45" y="134"/>
                  </a:cubicBezTo>
                  <a:cubicBezTo>
                    <a:pt x="45" y="183"/>
                    <a:pt x="85" y="222"/>
                    <a:pt x="133" y="221"/>
                  </a:cubicBezTo>
                  <a:cubicBezTo>
                    <a:pt x="139" y="221"/>
                    <a:pt x="144" y="220"/>
                    <a:pt x="150" y="219"/>
                  </a:cubicBezTo>
                  <a:cubicBezTo>
                    <a:pt x="187" y="211"/>
                    <a:pt x="216" y="179"/>
                    <a:pt x="218" y="138"/>
                  </a:cubicBezTo>
                  <a:cubicBezTo>
                    <a:pt x="218" y="137"/>
                    <a:pt x="218" y="135"/>
                    <a:pt x="218" y="134"/>
                  </a:cubicBezTo>
                  <a:cubicBezTo>
                    <a:pt x="218" y="86"/>
                    <a:pt x="179" y="47"/>
                    <a:pt x="131" y="47"/>
                  </a:cubicBezTo>
                  <a:close/>
                  <a:moveTo>
                    <a:pt x="131" y="47"/>
                  </a:moveTo>
                  <a:cubicBezTo>
                    <a:pt x="130" y="47"/>
                    <a:pt x="129" y="47"/>
                    <a:pt x="127" y="47"/>
                  </a:cubicBezTo>
                  <a:cubicBezTo>
                    <a:pt x="88" y="49"/>
                    <a:pt x="55" y="78"/>
                    <a:pt x="47" y="116"/>
                  </a:cubicBezTo>
                  <a:cubicBezTo>
                    <a:pt x="46" y="122"/>
                    <a:pt x="45" y="128"/>
                    <a:pt x="45" y="134"/>
                  </a:cubicBezTo>
                  <a:cubicBezTo>
                    <a:pt x="45" y="183"/>
                    <a:pt x="85" y="222"/>
                    <a:pt x="133" y="221"/>
                  </a:cubicBezTo>
                  <a:cubicBezTo>
                    <a:pt x="139" y="221"/>
                    <a:pt x="144" y="220"/>
                    <a:pt x="150" y="219"/>
                  </a:cubicBezTo>
                  <a:cubicBezTo>
                    <a:pt x="187" y="211"/>
                    <a:pt x="216" y="179"/>
                    <a:pt x="218" y="138"/>
                  </a:cubicBezTo>
                  <a:cubicBezTo>
                    <a:pt x="218" y="137"/>
                    <a:pt x="218" y="135"/>
                    <a:pt x="218" y="134"/>
                  </a:cubicBezTo>
                  <a:cubicBezTo>
                    <a:pt x="218" y="86"/>
                    <a:pt x="179" y="47"/>
                    <a:pt x="131" y="47"/>
                  </a:cubicBezTo>
                  <a:close/>
                </a:path>
              </a:pathLst>
            </a:custGeom>
            <a:solidFill>
              <a:srgbClr val="B8CF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82" name="Oval 281">
              <a:extLst>
                <a:ext uri="{FF2B5EF4-FFF2-40B4-BE49-F238E27FC236}">
                  <a16:creationId xmlns:a16="http://schemas.microsoft.com/office/drawing/2014/main" id="{7C6A737E-8000-42C9-962D-230F372E975E}"/>
                </a:ext>
              </a:extLst>
            </p:cNvPr>
            <p:cNvSpPr>
              <a:spLocks noChangeArrowheads="1"/>
            </p:cNvSpPr>
            <p:nvPr/>
          </p:nvSpPr>
          <p:spPr bwMode="auto">
            <a:xfrm>
              <a:off x="13450888" y="3598863"/>
              <a:ext cx="157163" cy="155575"/>
            </a:xfrm>
            <a:prstGeom prst="ellipse">
              <a:avLst/>
            </a:prstGeom>
            <a:solidFill>
              <a:srgbClr val="7C7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83" name="Freeform 129">
              <a:extLst>
                <a:ext uri="{FF2B5EF4-FFF2-40B4-BE49-F238E27FC236}">
                  <a16:creationId xmlns:a16="http://schemas.microsoft.com/office/drawing/2014/main" id="{E4DC3FE2-43F3-433A-92EF-82D93C804850}"/>
                </a:ext>
              </a:extLst>
            </p:cNvPr>
            <p:cNvSpPr>
              <a:spLocks noEditPoints="1"/>
            </p:cNvSpPr>
            <p:nvPr/>
          </p:nvSpPr>
          <p:spPr bwMode="auto">
            <a:xfrm>
              <a:off x="13301663" y="3448051"/>
              <a:ext cx="455613" cy="455613"/>
            </a:xfrm>
            <a:custGeom>
              <a:avLst/>
              <a:gdLst>
                <a:gd name="T0" fmla="*/ 83 w 165"/>
                <a:gd name="T1" fmla="*/ 0 h 165"/>
                <a:gd name="T2" fmla="*/ 82 w 165"/>
                <a:gd name="T3" fmla="*/ 0 h 165"/>
                <a:gd name="T4" fmla="*/ 1 w 165"/>
                <a:gd name="T5" fmla="*/ 69 h 165"/>
                <a:gd name="T6" fmla="*/ 0 w 165"/>
                <a:gd name="T7" fmla="*/ 83 h 165"/>
                <a:gd name="T8" fmla="*/ 83 w 165"/>
                <a:gd name="T9" fmla="*/ 165 h 165"/>
                <a:gd name="T10" fmla="*/ 97 w 165"/>
                <a:gd name="T11" fmla="*/ 164 h 165"/>
                <a:gd name="T12" fmla="*/ 165 w 165"/>
                <a:gd name="T13" fmla="*/ 83 h 165"/>
                <a:gd name="T14" fmla="*/ 165 w 165"/>
                <a:gd name="T15" fmla="*/ 83 h 165"/>
                <a:gd name="T16" fmla="*/ 83 w 165"/>
                <a:gd name="T17" fmla="*/ 0 h 165"/>
                <a:gd name="T18" fmla="*/ 156 w 165"/>
                <a:gd name="T19" fmla="*/ 83 h 165"/>
                <a:gd name="T20" fmla="*/ 89 w 165"/>
                <a:gd name="T21" fmla="*/ 156 h 165"/>
                <a:gd name="T22" fmla="*/ 83 w 165"/>
                <a:gd name="T23" fmla="*/ 156 h 165"/>
                <a:gd name="T24" fmla="*/ 10 w 165"/>
                <a:gd name="T25" fmla="*/ 83 h 165"/>
                <a:gd name="T26" fmla="*/ 10 w 165"/>
                <a:gd name="T27" fmla="*/ 77 h 165"/>
                <a:gd name="T28" fmla="*/ 83 w 165"/>
                <a:gd name="T29" fmla="*/ 10 h 165"/>
                <a:gd name="T30" fmla="*/ 93 w 165"/>
                <a:gd name="T31" fmla="*/ 11 h 165"/>
                <a:gd name="T32" fmla="*/ 155 w 165"/>
                <a:gd name="T33" fmla="*/ 73 h 165"/>
                <a:gd name="T34" fmla="*/ 156 w 165"/>
                <a:gd name="T35" fmla="*/ 8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5" h="165">
                  <a:moveTo>
                    <a:pt x="83" y="0"/>
                  </a:moveTo>
                  <a:cubicBezTo>
                    <a:pt x="82" y="0"/>
                    <a:pt x="82" y="0"/>
                    <a:pt x="82" y="0"/>
                  </a:cubicBezTo>
                  <a:cubicBezTo>
                    <a:pt x="42" y="1"/>
                    <a:pt x="8" y="30"/>
                    <a:pt x="1" y="69"/>
                  </a:cubicBezTo>
                  <a:cubicBezTo>
                    <a:pt x="1" y="73"/>
                    <a:pt x="0" y="78"/>
                    <a:pt x="0" y="83"/>
                  </a:cubicBezTo>
                  <a:cubicBezTo>
                    <a:pt x="0" y="129"/>
                    <a:pt x="37" y="165"/>
                    <a:pt x="83" y="165"/>
                  </a:cubicBezTo>
                  <a:cubicBezTo>
                    <a:pt x="88" y="165"/>
                    <a:pt x="92" y="165"/>
                    <a:pt x="97" y="164"/>
                  </a:cubicBezTo>
                  <a:cubicBezTo>
                    <a:pt x="136" y="157"/>
                    <a:pt x="165" y="124"/>
                    <a:pt x="165" y="83"/>
                  </a:cubicBezTo>
                  <a:cubicBezTo>
                    <a:pt x="165" y="83"/>
                    <a:pt x="165" y="83"/>
                    <a:pt x="165" y="83"/>
                  </a:cubicBezTo>
                  <a:cubicBezTo>
                    <a:pt x="165" y="37"/>
                    <a:pt x="128" y="0"/>
                    <a:pt x="83" y="0"/>
                  </a:cubicBezTo>
                  <a:close/>
                  <a:moveTo>
                    <a:pt x="156" y="83"/>
                  </a:moveTo>
                  <a:cubicBezTo>
                    <a:pt x="156" y="121"/>
                    <a:pt x="126" y="153"/>
                    <a:pt x="89" y="156"/>
                  </a:cubicBezTo>
                  <a:cubicBezTo>
                    <a:pt x="87" y="156"/>
                    <a:pt x="85" y="156"/>
                    <a:pt x="83" y="156"/>
                  </a:cubicBezTo>
                  <a:cubicBezTo>
                    <a:pt x="42" y="156"/>
                    <a:pt x="10" y="123"/>
                    <a:pt x="10" y="83"/>
                  </a:cubicBezTo>
                  <a:cubicBezTo>
                    <a:pt x="10" y="81"/>
                    <a:pt x="10" y="79"/>
                    <a:pt x="10" y="77"/>
                  </a:cubicBezTo>
                  <a:cubicBezTo>
                    <a:pt x="13" y="40"/>
                    <a:pt x="44" y="10"/>
                    <a:pt x="83" y="10"/>
                  </a:cubicBezTo>
                  <a:cubicBezTo>
                    <a:pt x="86" y="10"/>
                    <a:pt x="89" y="10"/>
                    <a:pt x="93" y="11"/>
                  </a:cubicBezTo>
                  <a:cubicBezTo>
                    <a:pt x="125" y="15"/>
                    <a:pt x="151" y="41"/>
                    <a:pt x="155" y="73"/>
                  </a:cubicBezTo>
                  <a:cubicBezTo>
                    <a:pt x="155" y="76"/>
                    <a:pt x="156" y="80"/>
                    <a:pt x="156" y="83"/>
                  </a:cubicBezTo>
                  <a:close/>
                </a:path>
              </a:pathLst>
            </a:custGeom>
            <a:solidFill>
              <a:srgbClr val="728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grpSp>
      <p:grpSp>
        <p:nvGrpSpPr>
          <p:cNvPr id="218" name="Group 217">
            <a:extLst>
              <a:ext uri="{FF2B5EF4-FFF2-40B4-BE49-F238E27FC236}">
                <a16:creationId xmlns:a16="http://schemas.microsoft.com/office/drawing/2014/main" id="{EEE0BC99-646B-4077-9D49-F0D1152C558C}"/>
              </a:ext>
            </a:extLst>
          </p:cNvPr>
          <p:cNvGrpSpPr/>
          <p:nvPr/>
        </p:nvGrpSpPr>
        <p:grpSpPr>
          <a:xfrm>
            <a:off x="901347" y="3108336"/>
            <a:ext cx="345335" cy="349849"/>
            <a:chOff x="9674226" y="5091113"/>
            <a:chExt cx="728663" cy="738188"/>
          </a:xfrm>
        </p:grpSpPr>
        <p:sp>
          <p:nvSpPr>
            <p:cNvPr id="279" name="Freeform 130">
              <a:extLst>
                <a:ext uri="{FF2B5EF4-FFF2-40B4-BE49-F238E27FC236}">
                  <a16:creationId xmlns:a16="http://schemas.microsoft.com/office/drawing/2014/main" id="{E07DA8E5-0EA7-4964-A005-90DBBAAF6152}"/>
                </a:ext>
              </a:extLst>
            </p:cNvPr>
            <p:cNvSpPr>
              <a:spLocks noEditPoints="1"/>
            </p:cNvSpPr>
            <p:nvPr/>
          </p:nvSpPr>
          <p:spPr bwMode="auto">
            <a:xfrm>
              <a:off x="9674226" y="5091113"/>
              <a:ext cx="728663" cy="738188"/>
            </a:xfrm>
            <a:custGeom>
              <a:avLst/>
              <a:gdLst>
                <a:gd name="T0" fmla="*/ 264 w 264"/>
                <a:gd name="T1" fmla="*/ 109 h 267"/>
                <a:gd name="T2" fmla="*/ 242 w 264"/>
                <a:gd name="T3" fmla="*/ 95 h 267"/>
                <a:gd name="T4" fmla="*/ 229 w 264"/>
                <a:gd name="T5" fmla="*/ 72 h 267"/>
                <a:gd name="T6" fmla="*/ 242 w 264"/>
                <a:gd name="T7" fmla="*/ 57 h 267"/>
                <a:gd name="T8" fmla="*/ 216 w 264"/>
                <a:gd name="T9" fmla="*/ 50 h 267"/>
                <a:gd name="T10" fmla="*/ 194 w 264"/>
                <a:gd name="T11" fmla="*/ 35 h 267"/>
                <a:gd name="T12" fmla="*/ 198 w 264"/>
                <a:gd name="T13" fmla="*/ 17 h 267"/>
                <a:gd name="T14" fmla="*/ 183 w 264"/>
                <a:gd name="T15" fmla="*/ 9 h 267"/>
                <a:gd name="T16" fmla="*/ 169 w 264"/>
                <a:gd name="T17" fmla="*/ 25 h 267"/>
                <a:gd name="T18" fmla="*/ 145 w 264"/>
                <a:gd name="T19" fmla="*/ 4 h 267"/>
                <a:gd name="T20" fmla="*/ 126 w 264"/>
                <a:gd name="T21" fmla="*/ 0 h 267"/>
                <a:gd name="T22" fmla="*/ 120 w 264"/>
                <a:gd name="T23" fmla="*/ 19 h 267"/>
                <a:gd name="T24" fmla="*/ 94 w 264"/>
                <a:gd name="T25" fmla="*/ 24 h 267"/>
                <a:gd name="T26" fmla="*/ 79 w 264"/>
                <a:gd name="T27" fmla="*/ 11 h 267"/>
                <a:gd name="T28" fmla="*/ 70 w 264"/>
                <a:gd name="T29" fmla="*/ 33 h 267"/>
                <a:gd name="T30" fmla="*/ 39 w 264"/>
                <a:gd name="T31" fmla="*/ 43 h 267"/>
                <a:gd name="T32" fmla="*/ 23 w 264"/>
                <a:gd name="T33" fmla="*/ 63 h 267"/>
                <a:gd name="T34" fmla="*/ 29 w 264"/>
                <a:gd name="T35" fmla="*/ 84 h 267"/>
                <a:gd name="T36" fmla="*/ 16 w 264"/>
                <a:gd name="T37" fmla="*/ 94 h 267"/>
                <a:gd name="T38" fmla="*/ 4 w 264"/>
                <a:gd name="T39" fmla="*/ 96 h 267"/>
                <a:gd name="T40" fmla="*/ 0 w 264"/>
                <a:gd name="T41" fmla="*/ 114 h 267"/>
                <a:gd name="T42" fmla="*/ 18 w 264"/>
                <a:gd name="T43" fmla="*/ 120 h 267"/>
                <a:gd name="T44" fmla="*/ 4 w 264"/>
                <a:gd name="T45" fmla="*/ 150 h 267"/>
                <a:gd name="T46" fmla="*/ 0 w 264"/>
                <a:gd name="T47" fmla="*/ 156 h 267"/>
                <a:gd name="T48" fmla="*/ 15 w 264"/>
                <a:gd name="T49" fmla="*/ 173 h 267"/>
                <a:gd name="T50" fmla="*/ 23 w 264"/>
                <a:gd name="T51" fmla="*/ 204 h 267"/>
                <a:gd name="T52" fmla="*/ 33 w 264"/>
                <a:gd name="T53" fmla="*/ 223 h 267"/>
                <a:gd name="T54" fmla="*/ 51 w 264"/>
                <a:gd name="T55" fmla="*/ 214 h 267"/>
                <a:gd name="T56" fmla="*/ 71 w 264"/>
                <a:gd name="T57" fmla="*/ 231 h 267"/>
                <a:gd name="T58" fmla="*/ 82 w 264"/>
                <a:gd name="T59" fmla="*/ 257 h 267"/>
                <a:gd name="T60" fmla="*/ 94 w 264"/>
                <a:gd name="T61" fmla="*/ 241 h 267"/>
                <a:gd name="T62" fmla="*/ 124 w 264"/>
                <a:gd name="T63" fmla="*/ 267 h 267"/>
                <a:gd name="T64" fmla="*/ 145 w 264"/>
                <a:gd name="T65" fmla="*/ 248 h 267"/>
                <a:gd name="T66" fmla="*/ 165 w 264"/>
                <a:gd name="T67" fmla="*/ 243 h 267"/>
                <a:gd name="T68" fmla="*/ 177 w 264"/>
                <a:gd name="T69" fmla="*/ 255 h 267"/>
                <a:gd name="T70" fmla="*/ 198 w 264"/>
                <a:gd name="T71" fmla="*/ 250 h 267"/>
                <a:gd name="T72" fmla="*/ 193 w 264"/>
                <a:gd name="T73" fmla="*/ 230 h 267"/>
                <a:gd name="T74" fmla="*/ 214 w 264"/>
                <a:gd name="T75" fmla="*/ 215 h 267"/>
                <a:gd name="T76" fmla="*/ 242 w 264"/>
                <a:gd name="T77" fmla="*/ 210 h 267"/>
                <a:gd name="T78" fmla="*/ 229 w 264"/>
                <a:gd name="T79" fmla="*/ 194 h 267"/>
                <a:gd name="T80" fmla="*/ 240 w 264"/>
                <a:gd name="T81" fmla="*/ 172 h 267"/>
                <a:gd name="T82" fmla="*/ 261 w 264"/>
                <a:gd name="T83" fmla="*/ 171 h 267"/>
                <a:gd name="T84" fmla="*/ 264 w 264"/>
                <a:gd name="T85" fmla="*/ 153 h 267"/>
                <a:gd name="T86" fmla="*/ 246 w 264"/>
                <a:gd name="T87" fmla="*/ 146 h 267"/>
                <a:gd name="T88" fmla="*/ 260 w 264"/>
                <a:gd name="T89" fmla="*/ 117 h 267"/>
                <a:gd name="T90" fmla="*/ 132 w 264"/>
                <a:gd name="T91" fmla="*/ 97 h 267"/>
                <a:gd name="T92" fmla="*/ 96 w 264"/>
                <a:gd name="T93"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4" h="267">
                  <a:moveTo>
                    <a:pt x="264" y="114"/>
                  </a:moveTo>
                  <a:cubicBezTo>
                    <a:pt x="264" y="111"/>
                    <a:pt x="264" y="111"/>
                    <a:pt x="264" y="111"/>
                  </a:cubicBezTo>
                  <a:cubicBezTo>
                    <a:pt x="264" y="111"/>
                    <a:pt x="264" y="110"/>
                    <a:pt x="264" y="109"/>
                  </a:cubicBezTo>
                  <a:cubicBezTo>
                    <a:pt x="263" y="104"/>
                    <a:pt x="262" y="100"/>
                    <a:pt x="261" y="95"/>
                  </a:cubicBezTo>
                  <a:cubicBezTo>
                    <a:pt x="260" y="93"/>
                    <a:pt x="258" y="92"/>
                    <a:pt x="256" y="92"/>
                  </a:cubicBezTo>
                  <a:cubicBezTo>
                    <a:pt x="251" y="93"/>
                    <a:pt x="246" y="94"/>
                    <a:pt x="242" y="95"/>
                  </a:cubicBezTo>
                  <a:cubicBezTo>
                    <a:pt x="241" y="96"/>
                    <a:pt x="240" y="96"/>
                    <a:pt x="240" y="94"/>
                  </a:cubicBezTo>
                  <a:cubicBezTo>
                    <a:pt x="238" y="90"/>
                    <a:pt x="236" y="85"/>
                    <a:pt x="233" y="80"/>
                  </a:cubicBezTo>
                  <a:cubicBezTo>
                    <a:pt x="232" y="78"/>
                    <a:pt x="231" y="75"/>
                    <a:pt x="229" y="72"/>
                  </a:cubicBezTo>
                  <a:cubicBezTo>
                    <a:pt x="230" y="72"/>
                    <a:pt x="230" y="72"/>
                    <a:pt x="230" y="72"/>
                  </a:cubicBezTo>
                  <a:cubicBezTo>
                    <a:pt x="234" y="69"/>
                    <a:pt x="237" y="66"/>
                    <a:pt x="241" y="63"/>
                  </a:cubicBezTo>
                  <a:cubicBezTo>
                    <a:pt x="243" y="61"/>
                    <a:pt x="244" y="59"/>
                    <a:pt x="242" y="57"/>
                  </a:cubicBezTo>
                  <a:cubicBezTo>
                    <a:pt x="239" y="52"/>
                    <a:pt x="235" y="48"/>
                    <a:pt x="231" y="43"/>
                  </a:cubicBezTo>
                  <a:cubicBezTo>
                    <a:pt x="230" y="42"/>
                    <a:pt x="227" y="42"/>
                    <a:pt x="225" y="43"/>
                  </a:cubicBezTo>
                  <a:cubicBezTo>
                    <a:pt x="222" y="45"/>
                    <a:pt x="219" y="48"/>
                    <a:pt x="216" y="50"/>
                  </a:cubicBezTo>
                  <a:cubicBezTo>
                    <a:pt x="215" y="51"/>
                    <a:pt x="214" y="52"/>
                    <a:pt x="213" y="53"/>
                  </a:cubicBezTo>
                  <a:cubicBezTo>
                    <a:pt x="207" y="47"/>
                    <a:pt x="200" y="41"/>
                    <a:pt x="193" y="37"/>
                  </a:cubicBezTo>
                  <a:cubicBezTo>
                    <a:pt x="193" y="36"/>
                    <a:pt x="193" y="36"/>
                    <a:pt x="194" y="35"/>
                  </a:cubicBezTo>
                  <a:cubicBezTo>
                    <a:pt x="195" y="32"/>
                    <a:pt x="197" y="29"/>
                    <a:pt x="198" y="25"/>
                  </a:cubicBezTo>
                  <a:cubicBezTo>
                    <a:pt x="199" y="24"/>
                    <a:pt x="199" y="24"/>
                    <a:pt x="200" y="23"/>
                  </a:cubicBezTo>
                  <a:cubicBezTo>
                    <a:pt x="201" y="20"/>
                    <a:pt x="200" y="18"/>
                    <a:pt x="198" y="17"/>
                  </a:cubicBezTo>
                  <a:cubicBezTo>
                    <a:pt x="197" y="16"/>
                    <a:pt x="197" y="16"/>
                    <a:pt x="196" y="16"/>
                  </a:cubicBezTo>
                  <a:cubicBezTo>
                    <a:pt x="194" y="15"/>
                    <a:pt x="192" y="14"/>
                    <a:pt x="190" y="13"/>
                  </a:cubicBezTo>
                  <a:cubicBezTo>
                    <a:pt x="187" y="11"/>
                    <a:pt x="185" y="10"/>
                    <a:pt x="183" y="9"/>
                  </a:cubicBezTo>
                  <a:cubicBezTo>
                    <a:pt x="180" y="8"/>
                    <a:pt x="178" y="9"/>
                    <a:pt x="177" y="12"/>
                  </a:cubicBezTo>
                  <a:cubicBezTo>
                    <a:pt x="175" y="16"/>
                    <a:pt x="173" y="20"/>
                    <a:pt x="171" y="24"/>
                  </a:cubicBezTo>
                  <a:cubicBezTo>
                    <a:pt x="170" y="25"/>
                    <a:pt x="170" y="26"/>
                    <a:pt x="169" y="25"/>
                  </a:cubicBezTo>
                  <a:cubicBezTo>
                    <a:pt x="161" y="23"/>
                    <a:pt x="154" y="21"/>
                    <a:pt x="146" y="20"/>
                  </a:cubicBezTo>
                  <a:cubicBezTo>
                    <a:pt x="145" y="20"/>
                    <a:pt x="145" y="19"/>
                    <a:pt x="145" y="19"/>
                  </a:cubicBezTo>
                  <a:cubicBezTo>
                    <a:pt x="145" y="14"/>
                    <a:pt x="145" y="9"/>
                    <a:pt x="145" y="4"/>
                  </a:cubicBezTo>
                  <a:cubicBezTo>
                    <a:pt x="145" y="2"/>
                    <a:pt x="143" y="0"/>
                    <a:pt x="141" y="0"/>
                  </a:cubicBezTo>
                  <a:cubicBezTo>
                    <a:pt x="140" y="0"/>
                    <a:pt x="139" y="0"/>
                    <a:pt x="138" y="0"/>
                  </a:cubicBezTo>
                  <a:cubicBezTo>
                    <a:pt x="126" y="0"/>
                    <a:pt x="126" y="0"/>
                    <a:pt x="126" y="0"/>
                  </a:cubicBezTo>
                  <a:cubicBezTo>
                    <a:pt x="126" y="0"/>
                    <a:pt x="125" y="0"/>
                    <a:pt x="124" y="0"/>
                  </a:cubicBezTo>
                  <a:cubicBezTo>
                    <a:pt x="121" y="0"/>
                    <a:pt x="120" y="2"/>
                    <a:pt x="120" y="4"/>
                  </a:cubicBezTo>
                  <a:cubicBezTo>
                    <a:pt x="120" y="9"/>
                    <a:pt x="120" y="14"/>
                    <a:pt x="120" y="19"/>
                  </a:cubicBezTo>
                  <a:cubicBezTo>
                    <a:pt x="120" y="19"/>
                    <a:pt x="120" y="20"/>
                    <a:pt x="119" y="20"/>
                  </a:cubicBezTo>
                  <a:cubicBezTo>
                    <a:pt x="111" y="21"/>
                    <a:pt x="103" y="23"/>
                    <a:pt x="96" y="25"/>
                  </a:cubicBezTo>
                  <a:cubicBezTo>
                    <a:pt x="95" y="26"/>
                    <a:pt x="94" y="25"/>
                    <a:pt x="94" y="24"/>
                  </a:cubicBezTo>
                  <a:cubicBezTo>
                    <a:pt x="92" y="20"/>
                    <a:pt x="90" y="16"/>
                    <a:pt x="88" y="12"/>
                  </a:cubicBezTo>
                  <a:cubicBezTo>
                    <a:pt x="86" y="9"/>
                    <a:pt x="84" y="8"/>
                    <a:pt x="82" y="9"/>
                  </a:cubicBezTo>
                  <a:cubicBezTo>
                    <a:pt x="81" y="10"/>
                    <a:pt x="80" y="10"/>
                    <a:pt x="79" y="11"/>
                  </a:cubicBezTo>
                  <a:cubicBezTo>
                    <a:pt x="75" y="13"/>
                    <a:pt x="71" y="15"/>
                    <a:pt x="67" y="17"/>
                  </a:cubicBezTo>
                  <a:cubicBezTo>
                    <a:pt x="64" y="18"/>
                    <a:pt x="64" y="20"/>
                    <a:pt x="65" y="22"/>
                  </a:cubicBezTo>
                  <a:cubicBezTo>
                    <a:pt x="67" y="26"/>
                    <a:pt x="68" y="30"/>
                    <a:pt x="70" y="33"/>
                  </a:cubicBezTo>
                  <a:cubicBezTo>
                    <a:pt x="71" y="34"/>
                    <a:pt x="71" y="35"/>
                    <a:pt x="72" y="37"/>
                  </a:cubicBezTo>
                  <a:cubicBezTo>
                    <a:pt x="64" y="41"/>
                    <a:pt x="58" y="47"/>
                    <a:pt x="51" y="53"/>
                  </a:cubicBezTo>
                  <a:cubicBezTo>
                    <a:pt x="47" y="49"/>
                    <a:pt x="43" y="46"/>
                    <a:pt x="39" y="43"/>
                  </a:cubicBezTo>
                  <a:cubicBezTo>
                    <a:pt x="37" y="42"/>
                    <a:pt x="35" y="42"/>
                    <a:pt x="33" y="43"/>
                  </a:cubicBezTo>
                  <a:cubicBezTo>
                    <a:pt x="30" y="48"/>
                    <a:pt x="26" y="52"/>
                    <a:pt x="23" y="57"/>
                  </a:cubicBezTo>
                  <a:cubicBezTo>
                    <a:pt x="21" y="59"/>
                    <a:pt x="22" y="61"/>
                    <a:pt x="23" y="63"/>
                  </a:cubicBezTo>
                  <a:cubicBezTo>
                    <a:pt x="27" y="65"/>
                    <a:pt x="31" y="68"/>
                    <a:pt x="34" y="71"/>
                  </a:cubicBezTo>
                  <a:cubicBezTo>
                    <a:pt x="35" y="72"/>
                    <a:pt x="35" y="72"/>
                    <a:pt x="35" y="72"/>
                  </a:cubicBezTo>
                  <a:cubicBezTo>
                    <a:pt x="33" y="76"/>
                    <a:pt x="31" y="80"/>
                    <a:pt x="29" y="84"/>
                  </a:cubicBezTo>
                  <a:cubicBezTo>
                    <a:pt x="28" y="88"/>
                    <a:pt x="26" y="92"/>
                    <a:pt x="24" y="96"/>
                  </a:cubicBezTo>
                  <a:cubicBezTo>
                    <a:pt x="24" y="96"/>
                    <a:pt x="23" y="96"/>
                    <a:pt x="23" y="95"/>
                  </a:cubicBezTo>
                  <a:cubicBezTo>
                    <a:pt x="21" y="95"/>
                    <a:pt x="18" y="94"/>
                    <a:pt x="16" y="94"/>
                  </a:cubicBezTo>
                  <a:cubicBezTo>
                    <a:pt x="15" y="94"/>
                    <a:pt x="14" y="93"/>
                    <a:pt x="13" y="93"/>
                  </a:cubicBezTo>
                  <a:cubicBezTo>
                    <a:pt x="12" y="93"/>
                    <a:pt x="10" y="93"/>
                    <a:pt x="9" y="92"/>
                  </a:cubicBezTo>
                  <a:cubicBezTo>
                    <a:pt x="7" y="92"/>
                    <a:pt x="5" y="93"/>
                    <a:pt x="4" y="96"/>
                  </a:cubicBezTo>
                  <a:cubicBezTo>
                    <a:pt x="3" y="97"/>
                    <a:pt x="3" y="99"/>
                    <a:pt x="2" y="101"/>
                  </a:cubicBezTo>
                  <a:cubicBezTo>
                    <a:pt x="2" y="105"/>
                    <a:pt x="1" y="108"/>
                    <a:pt x="0" y="112"/>
                  </a:cubicBezTo>
                  <a:cubicBezTo>
                    <a:pt x="0" y="114"/>
                    <a:pt x="0" y="114"/>
                    <a:pt x="0" y="114"/>
                  </a:cubicBezTo>
                  <a:cubicBezTo>
                    <a:pt x="1" y="116"/>
                    <a:pt x="2" y="117"/>
                    <a:pt x="4" y="117"/>
                  </a:cubicBezTo>
                  <a:cubicBezTo>
                    <a:pt x="7" y="118"/>
                    <a:pt x="10" y="118"/>
                    <a:pt x="12" y="119"/>
                  </a:cubicBezTo>
                  <a:cubicBezTo>
                    <a:pt x="14" y="119"/>
                    <a:pt x="17" y="120"/>
                    <a:pt x="18" y="120"/>
                  </a:cubicBezTo>
                  <a:cubicBezTo>
                    <a:pt x="18" y="146"/>
                    <a:pt x="18" y="146"/>
                    <a:pt x="18" y="146"/>
                  </a:cubicBezTo>
                  <a:cubicBezTo>
                    <a:pt x="18" y="146"/>
                    <a:pt x="18" y="147"/>
                    <a:pt x="17" y="147"/>
                  </a:cubicBezTo>
                  <a:cubicBezTo>
                    <a:pt x="13" y="148"/>
                    <a:pt x="9" y="149"/>
                    <a:pt x="4" y="150"/>
                  </a:cubicBezTo>
                  <a:cubicBezTo>
                    <a:pt x="2" y="150"/>
                    <a:pt x="1" y="151"/>
                    <a:pt x="0" y="153"/>
                  </a:cubicBezTo>
                  <a:cubicBezTo>
                    <a:pt x="0" y="155"/>
                    <a:pt x="0" y="155"/>
                    <a:pt x="0" y="155"/>
                  </a:cubicBezTo>
                  <a:cubicBezTo>
                    <a:pt x="0" y="156"/>
                    <a:pt x="0" y="156"/>
                    <a:pt x="0" y="156"/>
                  </a:cubicBezTo>
                  <a:cubicBezTo>
                    <a:pt x="2" y="161"/>
                    <a:pt x="3" y="166"/>
                    <a:pt x="4" y="171"/>
                  </a:cubicBezTo>
                  <a:cubicBezTo>
                    <a:pt x="5" y="174"/>
                    <a:pt x="6" y="175"/>
                    <a:pt x="9" y="174"/>
                  </a:cubicBezTo>
                  <a:cubicBezTo>
                    <a:pt x="11" y="174"/>
                    <a:pt x="13" y="173"/>
                    <a:pt x="15" y="173"/>
                  </a:cubicBezTo>
                  <a:cubicBezTo>
                    <a:pt x="18" y="172"/>
                    <a:pt x="21" y="172"/>
                    <a:pt x="24" y="171"/>
                  </a:cubicBezTo>
                  <a:cubicBezTo>
                    <a:pt x="27" y="179"/>
                    <a:pt x="31" y="187"/>
                    <a:pt x="36" y="194"/>
                  </a:cubicBezTo>
                  <a:cubicBezTo>
                    <a:pt x="31" y="198"/>
                    <a:pt x="28" y="201"/>
                    <a:pt x="23" y="204"/>
                  </a:cubicBezTo>
                  <a:cubicBezTo>
                    <a:pt x="22" y="206"/>
                    <a:pt x="21" y="208"/>
                    <a:pt x="23" y="210"/>
                  </a:cubicBezTo>
                  <a:cubicBezTo>
                    <a:pt x="23" y="211"/>
                    <a:pt x="24" y="211"/>
                    <a:pt x="24" y="212"/>
                  </a:cubicBezTo>
                  <a:cubicBezTo>
                    <a:pt x="27" y="216"/>
                    <a:pt x="30" y="219"/>
                    <a:pt x="33" y="223"/>
                  </a:cubicBezTo>
                  <a:cubicBezTo>
                    <a:pt x="35" y="225"/>
                    <a:pt x="37" y="225"/>
                    <a:pt x="39" y="224"/>
                  </a:cubicBezTo>
                  <a:cubicBezTo>
                    <a:pt x="41" y="222"/>
                    <a:pt x="42" y="221"/>
                    <a:pt x="44" y="220"/>
                  </a:cubicBezTo>
                  <a:cubicBezTo>
                    <a:pt x="46" y="218"/>
                    <a:pt x="49" y="216"/>
                    <a:pt x="51" y="214"/>
                  </a:cubicBezTo>
                  <a:cubicBezTo>
                    <a:pt x="55" y="217"/>
                    <a:pt x="58" y="220"/>
                    <a:pt x="61" y="223"/>
                  </a:cubicBezTo>
                  <a:cubicBezTo>
                    <a:pt x="64" y="225"/>
                    <a:pt x="68" y="228"/>
                    <a:pt x="72" y="230"/>
                  </a:cubicBezTo>
                  <a:cubicBezTo>
                    <a:pt x="71" y="231"/>
                    <a:pt x="71" y="231"/>
                    <a:pt x="71" y="231"/>
                  </a:cubicBezTo>
                  <a:cubicBezTo>
                    <a:pt x="69" y="236"/>
                    <a:pt x="67" y="240"/>
                    <a:pt x="65" y="244"/>
                  </a:cubicBezTo>
                  <a:cubicBezTo>
                    <a:pt x="64" y="247"/>
                    <a:pt x="64" y="249"/>
                    <a:pt x="67" y="250"/>
                  </a:cubicBezTo>
                  <a:cubicBezTo>
                    <a:pt x="72" y="252"/>
                    <a:pt x="77" y="255"/>
                    <a:pt x="82" y="257"/>
                  </a:cubicBezTo>
                  <a:cubicBezTo>
                    <a:pt x="85" y="258"/>
                    <a:pt x="86" y="257"/>
                    <a:pt x="88" y="255"/>
                  </a:cubicBezTo>
                  <a:cubicBezTo>
                    <a:pt x="89" y="253"/>
                    <a:pt x="90" y="250"/>
                    <a:pt x="91" y="248"/>
                  </a:cubicBezTo>
                  <a:cubicBezTo>
                    <a:pt x="92" y="245"/>
                    <a:pt x="93" y="243"/>
                    <a:pt x="94" y="241"/>
                  </a:cubicBezTo>
                  <a:cubicBezTo>
                    <a:pt x="103" y="244"/>
                    <a:pt x="111" y="246"/>
                    <a:pt x="120" y="247"/>
                  </a:cubicBezTo>
                  <a:cubicBezTo>
                    <a:pt x="120" y="262"/>
                    <a:pt x="120" y="262"/>
                    <a:pt x="120" y="262"/>
                  </a:cubicBezTo>
                  <a:cubicBezTo>
                    <a:pt x="120" y="265"/>
                    <a:pt x="121" y="267"/>
                    <a:pt x="124" y="267"/>
                  </a:cubicBezTo>
                  <a:cubicBezTo>
                    <a:pt x="130" y="267"/>
                    <a:pt x="135" y="267"/>
                    <a:pt x="141" y="267"/>
                  </a:cubicBezTo>
                  <a:cubicBezTo>
                    <a:pt x="144" y="267"/>
                    <a:pt x="145" y="265"/>
                    <a:pt x="145" y="262"/>
                  </a:cubicBezTo>
                  <a:cubicBezTo>
                    <a:pt x="145" y="258"/>
                    <a:pt x="145" y="253"/>
                    <a:pt x="145" y="248"/>
                  </a:cubicBezTo>
                  <a:cubicBezTo>
                    <a:pt x="145" y="248"/>
                    <a:pt x="145" y="247"/>
                    <a:pt x="145" y="247"/>
                  </a:cubicBezTo>
                  <a:cubicBezTo>
                    <a:pt x="151" y="246"/>
                    <a:pt x="157" y="245"/>
                    <a:pt x="163" y="243"/>
                  </a:cubicBezTo>
                  <a:cubicBezTo>
                    <a:pt x="164" y="243"/>
                    <a:pt x="164" y="243"/>
                    <a:pt x="165" y="243"/>
                  </a:cubicBezTo>
                  <a:cubicBezTo>
                    <a:pt x="167" y="242"/>
                    <a:pt x="168" y="242"/>
                    <a:pt x="170" y="241"/>
                  </a:cubicBezTo>
                  <a:cubicBezTo>
                    <a:pt x="170" y="242"/>
                    <a:pt x="171" y="242"/>
                    <a:pt x="171" y="242"/>
                  </a:cubicBezTo>
                  <a:cubicBezTo>
                    <a:pt x="173" y="246"/>
                    <a:pt x="175" y="251"/>
                    <a:pt x="177" y="255"/>
                  </a:cubicBezTo>
                  <a:cubicBezTo>
                    <a:pt x="178" y="258"/>
                    <a:pt x="180" y="258"/>
                    <a:pt x="183" y="257"/>
                  </a:cubicBezTo>
                  <a:cubicBezTo>
                    <a:pt x="185" y="256"/>
                    <a:pt x="188" y="255"/>
                    <a:pt x="190" y="254"/>
                  </a:cubicBezTo>
                  <a:cubicBezTo>
                    <a:pt x="193" y="253"/>
                    <a:pt x="195" y="251"/>
                    <a:pt x="198" y="250"/>
                  </a:cubicBezTo>
                  <a:cubicBezTo>
                    <a:pt x="200" y="249"/>
                    <a:pt x="201" y="247"/>
                    <a:pt x="200" y="244"/>
                  </a:cubicBezTo>
                  <a:cubicBezTo>
                    <a:pt x="199" y="243"/>
                    <a:pt x="199" y="242"/>
                    <a:pt x="198" y="241"/>
                  </a:cubicBezTo>
                  <a:cubicBezTo>
                    <a:pt x="196" y="237"/>
                    <a:pt x="195" y="234"/>
                    <a:pt x="193" y="230"/>
                  </a:cubicBezTo>
                  <a:cubicBezTo>
                    <a:pt x="197" y="228"/>
                    <a:pt x="200" y="225"/>
                    <a:pt x="203" y="223"/>
                  </a:cubicBezTo>
                  <a:cubicBezTo>
                    <a:pt x="207" y="220"/>
                    <a:pt x="210" y="217"/>
                    <a:pt x="213" y="214"/>
                  </a:cubicBezTo>
                  <a:cubicBezTo>
                    <a:pt x="214" y="214"/>
                    <a:pt x="214" y="215"/>
                    <a:pt x="214" y="215"/>
                  </a:cubicBezTo>
                  <a:cubicBezTo>
                    <a:pt x="218" y="218"/>
                    <a:pt x="222" y="221"/>
                    <a:pt x="225" y="224"/>
                  </a:cubicBezTo>
                  <a:cubicBezTo>
                    <a:pt x="227" y="225"/>
                    <a:pt x="230" y="225"/>
                    <a:pt x="231" y="223"/>
                  </a:cubicBezTo>
                  <a:cubicBezTo>
                    <a:pt x="235" y="219"/>
                    <a:pt x="239" y="214"/>
                    <a:pt x="242" y="210"/>
                  </a:cubicBezTo>
                  <a:cubicBezTo>
                    <a:pt x="244" y="208"/>
                    <a:pt x="243" y="206"/>
                    <a:pt x="241" y="204"/>
                  </a:cubicBezTo>
                  <a:cubicBezTo>
                    <a:pt x="237" y="201"/>
                    <a:pt x="234" y="198"/>
                    <a:pt x="230" y="195"/>
                  </a:cubicBezTo>
                  <a:cubicBezTo>
                    <a:pt x="230" y="195"/>
                    <a:pt x="229" y="195"/>
                    <a:pt x="229" y="194"/>
                  </a:cubicBezTo>
                  <a:cubicBezTo>
                    <a:pt x="230" y="192"/>
                    <a:pt x="231" y="191"/>
                    <a:pt x="232" y="189"/>
                  </a:cubicBezTo>
                  <a:cubicBezTo>
                    <a:pt x="233" y="187"/>
                    <a:pt x="234" y="185"/>
                    <a:pt x="235" y="183"/>
                  </a:cubicBezTo>
                  <a:cubicBezTo>
                    <a:pt x="237" y="179"/>
                    <a:pt x="239" y="175"/>
                    <a:pt x="240" y="172"/>
                  </a:cubicBezTo>
                  <a:cubicBezTo>
                    <a:pt x="240" y="171"/>
                    <a:pt x="240" y="171"/>
                    <a:pt x="240" y="171"/>
                  </a:cubicBezTo>
                  <a:cubicBezTo>
                    <a:pt x="245" y="172"/>
                    <a:pt x="250" y="173"/>
                    <a:pt x="255" y="174"/>
                  </a:cubicBezTo>
                  <a:cubicBezTo>
                    <a:pt x="258" y="175"/>
                    <a:pt x="260" y="174"/>
                    <a:pt x="261" y="171"/>
                  </a:cubicBezTo>
                  <a:cubicBezTo>
                    <a:pt x="261" y="170"/>
                    <a:pt x="262" y="168"/>
                    <a:pt x="262" y="166"/>
                  </a:cubicBezTo>
                  <a:cubicBezTo>
                    <a:pt x="263" y="162"/>
                    <a:pt x="264" y="159"/>
                    <a:pt x="264" y="155"/>
                  </a:cubicBezTo>
                  <a:cubicBezTo>
                    <a:pt x="264" y="153"/>
                    <a:pt x="264" y="153"/>
                    <a:pt x="264" y="153"/>
                  </a:cubicBezTo>
                  <a:cubicBezTo>
                    <a:pt x="264" y="151"/>
                    <a:pt x="262" y="150"/>
                    <a:pt x="260" y="150"/>
                  </a:cubicBezTo>
                  <a:cubicBezTo>
                    <a:pt x="257" y="149"/>
                    <a:pt x="254" y="148"/>
                    <a:pt x="251" y="148"/>
                  </a:cubicBezTo>
                  <a:cubicBezTo>
                    <a:pt x="249" y="147"/>
                    <a:pt x="248" y="147"/>
                    <a:pt x="246" y="146"/>
                  </a:cubicBezTo>
                  <a:cubicBezTo>
                    <a:pt x="246" y="142"/>
                    <a:pt x="247" y="138"/>
                    <a:pt x="247" y="133"/>
                  </a:cubicBezTo>
                  <a:cubicBezTo>
                    <a:pt x="247" y="129"/>
                    <a:pt x="246" y="125"/>
                    <a:pt x="246" y="120"/>
                  </a:cubicBezTo>
                  <a:cubicBezTo>
                    <a:pt x="251" y="119"/>
                    <a:pt x="256" y="118"/>
                    <a:pt x="260" y="117"/>
                  </a:cubicBezTo>
                  <a:cubicBezTo>
                    <a:pt x="262" y="117"/>
                    <a:pt x="264" y="116"/>
                    <a:pt x="264" y="114"/>
                  </a:cubicBezTo>
                  <a:close/>
                  <a:moveTo>
                    <a:pt x="96" y="133"/>
                  </a:moveTo>
                  <a:cubicBezTo>
                    <a:pt x="96" y="113"/>
                    <a:pt x="112" y="97"/>
                    <a:pt x="132" y="97"/>
                  </a:cubicBezTo>
                  <a:cubicBezTo>
                    <a:pt x="152" y="97"/>
                    <a:pt x="168" y="113"/>
                    <a:pt x="168" y="133"/>
                  </a:cubicBezTo>
                  <a:cubicBezTo>
                    <a:pt x="168" y="153"/>
                    <a:pt x="152" y="169"/>
                    <a:pt x="132" y="169"/>
                  </a:cubicBezTo>
                  <a:cubicBezTo>
                    <a:pt x="112" y="169"/>
                    <a:pt x="96" y="153"/>
                    <a:pt x="96" y="133"/>
                  </a:cubicBezTo>
                  <a:close/>
                </a:path>
              </a:pathLst>
            </a:custGeom>
            <a:solidFill>
              <a:srgbClr val="B8CF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80" name="Freeform 131">
              <a:extLst>
                <a:ext uri="{FF2B5EF4-FFF2-40B4-BE49-F238E27FC236}">
                  <a16:creationId xmlns:a16="http://schemas.microsoft.com/office/drawing/2014/main" id="{49302C88-8AA7-4CD2-98B8-46D0F2186C07}"/>
                </a:ext>
              </a:extLst>
            </p:cNvPr>
            <p:cNvSpPr>
              <a:spLocks noEditPoints="1"/>
            </p:cNvSpPr>
            <p:nvPr/>
          </p:nvSpPr>
          <p:spPr bwMode="auto">
            <a:xfrm>
              <a:off x="9812338" y="5232401"/>
              <a:ext cx="455613" cy="455613"/>
            </a:xfrm>
            <a:custGeom>
              <a:avLst/>
              <a:gdLst>
                <a:gd name="T0" fmla="*/ 82 w 165"/>
                <a:gd name="T1" fmla="*/ 0 h 165"/>
                <a:gd name="T2" fmla="*/ 70 w 165"/>
                <a:gd name="T3" fmla="*/ 1 h 165"/>
                <a:gd name="T4" fmla="*/ 0 w 165"/>
                <a:gd name="T5" fmla="*/ 79 h 165"/>
                <a:gd name="T6" fmla="*/ 0 w 165"/>
                <a:gd name="T7" fmla="*/ 82 h 165"/>
                <a:gd name="T8" fmla="*/ 82 w 165"/>
                <a:gd name="T9" fmla="*/ 165 h 165"/>
                <a:gd name="T10" fmla="*/ 85 w 165"/>
                <a:gd name="T11" fmla="*/ 165 h 165"/>
                <a:gd name="T12" fmla="*/ 164 w 165"/>
                <a:gd name="T13" fmla="*/ 94 h 165"/>
                <a:gd name="T14" fmla="*/ 165 w 165"/>
                <a:gd name="T15" fmla="*/ 82 h 165"/>
                <a:gd name="T16" fmla="*/ 82 w 165"/>
                <a:gd name="T17" fmla="*/ 0 h 165"/>
                <a:gd name="T18" fmla="*/ 82 w 165"/>
                <a:gd name="T19" fmla="*/ 155 h 165"/>
                <a:gd name="T20" fmla="*/ 75 w 165"/>
                <a:gd name="T21" fmla="*/ 155 h 165"/>
                <a:gd name="T22" fmla="*/ 10 w 165"/>
                <a:gd name="T23" fmla="*/ 89 h 165"/>
                <a:gd name="T24" fmla="*/ 9 w 165"/>
                <a:gd name="T25" fmla="*/ 82 h 165"/>
                <a:gd name="T26" fmla="*/ 79 w 165"/>
                <a:gd name="T27" fmla="*/ 9 h 165"/>
                <a:gd name="T28" fmla="*/ 82 w 165"/>
                <a:gd name="T29" fmla="*/ 9 h 165"/>
                <a:gd name="T30" fmla="*/ 155 w 165"/>
                <a:gd name="T31" fmla="*/ 82 h 165"/>
                <a:gd name="T32" fmla="*/ 155 w 165"/>
                <a:gd name="T33" fmla="*/ 86 h 165"/>
                <a:gd name="T34" fmla="*/ 82 w 165"/>
                <a:gd name="T35" fmla="*/ 15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5" h="165">
                  <a:moveTo>
                    <a:pt x="82" y="0"/>
                  </a:moveTo>
                  <a:cubicBezTo>
                    <a:pt x="78" y="0"/>
                    <a:pt x="74" y="0"/>
                    <a:pt x="70" y="1"/>
                  </a:cubicBezTo>
                  <a:cubicBezTo>
                    <a:pt x="31" y="6"/>
                    <a:pt x="1" y="39"/>
                    <a:pt x="0" y="79"/>
                  </a:cubicBezTo>
                  <a:cubicBezTo>
                    <a:pt x="0" y="80"/>
                    <a:pt x="0" y="81"/>
                    <a:pt x="0" y="82"/>
                  </a:cubicBezTo>
                  <a:cubicBezTo>
                    <a:pt x="0" y="128"/>
                    <a:pt x="37" y="165"/>
                    <a:pt x="82" y="165"/>
                  </a:cubicBezTo>
                  <a:cubicBezTo>
                    <a:pt x="83" y="165"/>
                    <a:pt x="84" y="165"/>
                    <a:pt x="85" y="165"/>
                  </a:cubicBezTo>
                  <a:cubicBezTo>
                    <a:pt x="125" y="163"/>
                    <a:pt x="158" y="133"/>
                    <a:pt x="164" y="94"/>
                  </a:cubicBezTo>
                  <a:cubicBezTo>
                    <a:pt x="164" y="90"/>
                    <a:pt x="165" y="86"/>
                    <a:pt x="165" y="82"/>
                  </a:cubicBezTo>
                  <a:cubicBezTo>
                    <a:pt x="165" y="37"/>
                    <a:pt x="128" y="0"/>
                    <a:pt x="82" y="0"/>
                  </a:cubicBezTo>
                  <a:close/>
                  <a:moveTo>
                    <a:pt x="82" y="155"/>
                  </a:moveTo>
                  <a:cubicBezTo>
                    <a:pt x="80" y="155"/>
                    <a:pt x="78" y="155"/>
                    <a:pt x="75" y="155"/>
                  </a:cubicBezTo>
                  <a:cubicBezTo>
                    <a:pt x="41" y="152"/>
                    <a:pt x="13" y="124"/>
                    <a:pt x="10" y="89"/>
                  </a:cubicBezTo>
                  <a:cubicBezTo>
                    <a:pt x="9" y="87"/>
                    <a:pt x="9" y="85"/>
                    <a:pt x="9" y="82"/>
                  </a:cubicBezTo>
                  <a:cubicBezTo>
                    <a:pt x="9" y="43"/>
                    <a:pt x="40" y="11"/>
                    <a:pt x="79" y="9"/>
                  </a:cubicBezTo>
                  <a:cubicBezTo>
                    <a:pt x="80" y="9"/>
                    <a:pt x="81" y="9"/>
                    <a:pt x="82" y="9"/>
                  </a:cubicBezTo>
                  <a:cubicBezTo>
                    <a:pt x="123" y="9"/>
                    <a:pt x="155" y="42"/>
                    <a:pt x="155" y="82"/>
                  </a:cubicBezTo>
                  <a:cubicBezTo>
                    <a:pt x="155" y="83"/>
                    <a:pt x="155" y="84"/>
                    <a:pt x="155" y="86"/>
                  </a:cubicBezTo>
                  <a:cubicBezTo>
                    <a:pt x="153" y="124"/>
                    <a:pt x="121" y="155"/>
                    <a:pt x="82" y="155"/>
                  </a:cubicBezTo>
                  <a:close/>
                </a:path>
              </a:pathLst>
            </a:custGeom>
            <a:solidFill>
              <a:srgbClr val="728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grpSp>
      <p:grpSp>
        <p:nvGrpSpPr>
          <p:cNvPr id="219" name="Group 218">
            <a:extLst>
              <a:ext uri="{FF2B5EF4-FFF2-40B4-BE49-F238E27FC236}">
                <a16:creationId xmlns:a16="http://schemas.microsoft.com/office/drawing/2014/main" id="{5864361D-B8B3-4352-8272-C666D9147E9C}"/>
              </a:ext>
            </a:extLst>
          </p:cNvPr>
          <p:cNvGrpSpPr/>
          <p:nvPr/>
        </p:nvGrpSpPr>
        <p:grpSpPr>
          <a:xfrm>
            <a:off x="1090191" y="2883378"/>
            <a:ext cx="269346" cy="273108"/>
            <a:chOff x="10072688" y="4616451"/>
            <a:chExt cx="568325" cy="576263"/>
          </a:xfrm>
        </p:grpSpPr>
        <p:sp>
          <p:nvSpPr>
            <p:cNvPr id="276" name="Freeform 132">
              <a:extLst>
                <a:ext uri="{FF2B5EF4-FFF2-40B4-BE49-F238E27FC236}">
                  <a16:creationId xmlns:a16="http://schemas.microsoft.com/office/drawing/2014/main" id="{D881B385-583C-44CF-8F47-916A09FC4237}"/>
                </a:ext>
              </a:extLst>
            </p:cNvPr>
            <p:cNvSpPr>
              <a:spLocks noEditPoints="1"/>
            </p:cNvSpPr>
            <p:nvPr/>
          </p:nvSpPr>
          <p:spPr bwMode="auto">
            <a:xfrm>
              <a:off x="10072688" y="4616451"/>
              <a:ext cx="568325" cy="576263"/>
            </a:xfrm>
            <a:custGeom>
              <a:avLst/>
              <a:gdLst>
                <a:gd name="T0" fmla="*/ 206 w 206"/>
                <a:gd name="T1" fmla="*/ 86 h 209"/>
                <a:gd name="T2" fmla="*/ 189 w 206"/>
                <a:gd name="T3" fmla="*/ 75 h 209"/>
                <a:gd name="T4" fmla="*/ 179 w 206"/>
                <a:gd name="T5" fmla="*/ 57 h 209"/>
                <a:gd name="T6" fmla="*/ 189 w 206"/>
                <a:gd name="T7" fmla="*/ 45 h 209"/>
                <a:gd name="T8" fmla="*/ 169 w 206"/>
                <a:gd name="T9" fmla="*/ 40 h 209"/>
                <a:gd name="T10" fmla="*/ 151 w 206"/>
                <a:gd name="T11" fmla="*/ 29 h 209"/>
                <a:gd name="T12" fmla="*/ 154 w 206"/>
                <a:gd name="T13" fmla="*/ 14 h 209"/>
                <a:gd name="T14" fmla="*/ 138 w 206"/>
                <a:gd name="T15" fmla="*/ 10 h 209"/>
                <a:gd name="T16" fmla="*/ 114 w 206"/>
                <a:gd name="T17" fmla="*/ 16 h 209"/>
                <a:gd name="T18" fmla="*/ 110 w 206"/>
                <a:gd name="T19" fmla="*/ 1 h 209"/>
                <a:gd name="T20" fmla="*/ 97 w 206"/>
                <a:gd name="T21" fmla="*/ 1 h 209"/>
                <a:gd name="T22" fmla="*/ 92 w 206"/>
                <a:gd name="T23" fmla="*/ 16 h 209"/>
                <a:gd name="T24" fmla="*/ 68 w 206"/>
                <a:gd name="T25" fmla="*/ 10 h 209"/>
                <a:gd name="T26" fmla="*/ 52 w 206"/>
                <a:gd name="T27" fmla="*/ 14 h 209"/>
                <a:gd name="T28" fmla="*/ 56 w 206"/>
                <a:gd name="T29" fmla="*/ 29 h 209"/>
                <a:gd name="T30" fmla="*/ 26 w 206"/>
                <a:gd name="T31" fmla="*/ 35 h 209"/>
                <a:gd name="T32" fmla="*/ 27 w 206"/>
                <a:gd name="T33" fmla="*/ 57 h 209"/>
                <a:gd name="T34" fmla="*/ 22 w 206"/>
                <a:gd name="T35" fmla="*/ 67 h 209"/>
                <a:gd name="T36" fmla="*/ 19 w 206"/>
                <a:gd name="T37" fmla="*/ 76 h 209"/>
                <a:gd name="T38" fmla="*/ 3 w 206"/>
                <a:gd name="T39" fmla="*/ 75 h 209"/>
                <a:gd name="T40" fmla="*/ 0 w 206"/>
                <a:gd name="T41" fmla="*/ 88 h 209"/>
                <a:gd name="T42" fmla="*/ 9 w 206"/>
                <a:gd name="T43" fmla="*/ 94 h 209"/>
                <a:gd name="T44" fmla="*/ 13 w 206"/>
                <a:gd name="T45" fmla="*/ 115 h 209"/>
                <a:gd name="T46" fmla="*/ 0 w 206"/>
                <a:gd name="T47" fmla="*/ 122 h 209"/>
                <a:gd name="T48" fmla="*/ 7 w 206"/>
                <a:gd name="T49" fmla="*/ 137 h 209"/>
                <a:gd name="T50" fmla="*/ 27 w 206"/>
                <a:gd name="T51" fmla="*/ 153 h 209"/>
                <a:gd name="T52" fmla="*/ 19 w 206"/>
                <a:gd name="T53" fmla="*/ 167 h 209"/>
                <a:gd name="T54" fmla="*/ 34 w 206"/>
                <a:gd name="T55" fmla="*/ 173 h 209"/>
                <a:gd name="T56" fmla="*/ 56 w 206"/>
                <a:gd name="T57" fmla="*/ 181 h 209"/>
                <a:gd name="T58" fmla="*/ 50 w 206"/>
                <a:gd name="T59" fmla="*/ 192 h 209"/>
                <a:gd name="T60" fmla="*/ 64 w 206"/>
                <a:gd name="T61" fmla="*/ 202 h 209"/>
                <a:gd name="T62" fmla="*/ 73 w 206"/>
                <a:gd name="T63" fmla="*/ 189 h 209"/>
                <a:gd name="T64" fmla="*/ 96 w 206"/>
                <a:gd name="T65" fmla="*/ 209 h 209"/>
                <a:gd name="T66" fmla="*/ 113 w 206"/>
                <a:gd name="T67" fmla="*/ 195 h 209"/>
                <a:gd name="T68" fmla="*/ 133 w 206"/>
                <a:gd name="T69" fmla="*/ 189 h 209"/>
                <a:gd name="T70" fmla="*/ 143 w 206"/>
                <a:gd name="T71" fmla="*/ 202 h 209"/>
                <a:gd name="T72" fmla="*/ 156 w 206"/>
                <a:gd name="T73" fmla="*/ 192 h 209"/>
                <a:gd name="T74" fmla="*/ 159 w 206"/>
                <a:gd name="T75" fmla="*/ 175 h 209"/>
                <a:gd name="T76" fmla="*/ 176 w 206"/>
                <a:gd name="T77" fmla="*/ 176 h 209"/>
                <a:gd name="T78" fmla="*/ 188 w 206"/>
                <a:gd name="T79" fmla="*/ 160 h 209"/>
                <a:gd name="T80" fmla="*/ 187 w 206"/>
                <a:gd name="T81" fmla="*/ 135 h 209"/>
                <a:gd name="T82" fmla="*/ 203 w 206"/>
                <a:gd name="T83" fmla="*/ 135 h 209"/>
                <a:gd name="T84" fmla="*/ 206 w 206"/>
                <a:gd name="T85" fmla="*/ 120 h 209"/>
                <a:gd name="T86" fmla="*/ 192 w 206"/>
                <a:gd name="T87" fmla="*/ 115 h 209"/>
                <a:gd name="T88" fmla="*/ 203 w 206"/>
                <a:gd name="T89" fmla="*/ 92 h 209"/>
                <a:gd name="T90" fmla="*/ 102 w 206"/>
                <a:gd name="T91" fmla="*/ 37 h 209"/>
                <a:gd name="T92" fmla="*/ 48 w 206"/>
                <a:gd name="T93" fmla="*/ 65 h 209"/>
                <a:gd name="T94" fmla="*/ 39 w 206"/>
                <a:gd name="T95" fmla="*/ 128 h 209"/>
                <a:gd name="T96" fmla="*/ 170 w 206"/>
                <a:gd name="T97" fmla="*/ 117 h 209"/>
                <a:gd name="T98" fmla="*/ 134 w 206"/>
                <a:gd name="T99" fmla="*/ 45 h 209"/>
                <a:gd name="T100" fmla="*/ 89 w 206"/>
                <a:gd name="T101" fmla="*/ 39 h 209"/>
                <a:gd name="T102" fmla="*/ 35 w 206"/>
                <a:gd name="T103" fmla="*/ 108 h 209"/>
                <a:gd name="T104" fmla="*/ 104 w 206"/>
                <a:gd name="T105" fmla="*/ 173 h 209"/>
                <a:gd name="T106" fmla="*/ 134 w 206"/>
                <a:gd name="T107" fmla="*/ 4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09">
                  <a:moveTo>
                    <a:pt x="206" y="90"/>
                  </a:moveTo>
                  <a:cubicBezTo>
                    <a:pt x="206" y="88"/>
                    <a:pt x="206" y="88"/>
                    <a:pt x="206" y="88"/>
                  </a:cubicBezTo>
                  <a:cubicBezTo>
                    <a:pt x="206" y="87"/>
                    <a:pt x="206" y="86"/>
                    <a:pt x="206" y="86"/>
                  </a:cubicBezTo>
                  <a:cubicBezTo>
                    <a:pt x="205" y="82"/>
                    <a:pt x="204" y="79"/>
                    <a:pt x="203" y="75"/>
                  </a:cubicBezTo>
                  <a:cubicBezTo>
                    <a:pt x="203" y="73"/>
                    <a:pt x="201" y="73"/>
                    <a:pt x="199" y="73"/>
                  </a:cubicBezTo>
                  <a:cubicBezTo>
                    <a:pt x="196" y="74"/>
                    <a:pt x="192" y="75"/>
                    <a:pt x="189" y="75"/>
                  </a:cubicBezTo>
                  <a:cubicBezTo>
                    <a:pt x="188" y="76"/>
                    <a:pt x="187" y="75"/>
                    <a:pt x="187" y="75"/>
                  </a:cubicBezTo>
                  <a:cubicBezTo>
                    <a:pt x="186" y="71"/>
                    <a:pt x="184" y="67"/>
                    <a:pt x="182" y="63"/>
                  </a:cubicBezTo>
                  <a:cubicBezTo>
                    <a:pt x="181" y="61"/>
                    <a:pt x="180" y="59"/>
                    <a:pt x="179" y="57"/>
                  </a:cubicBezTo>
                  <a:cubicBezTo>
                    <a:pt x="180" y="57"/>
                    <a:pt x="180" y="57"/>
                    <a:pt x="180" y="57"/>
                  </a:cubicBezTo>
                  <a:cubicBezTo>
                    <a:pt x="182" y="54"/>
                    <a:pt x="185" y="52"/>
                    <a:pt x="188" y="50"/>
                  </a:cubicBezTo>
                  <a:cubicBezTo>
                    <a:pt x="190" y="48"/>
                    <a:pt x="190" y="47"/>
                    <a:pt x="189" y="45"/>
                  </a:cubicBezTo>
                  <a:cubicBezTo>
                    <a:pt x="186" y="42"/>
                    <a:pt x="183" y="38"/>
                    <a:pt x="180" y="35"/>
                  </a:cubicBezTo>
                  <a:cubicBezTo>
                    <a:pt x="179" y="33"/>
                    <a:pt x="178" y="33"/>
                    <a:pt x="176" y="34"/>
                  </a:cubicBezTo>
                  <a:cubicBezTo>
                    <a:pt x="174" y="36"/>
                    <a:pt x="171" y="38"/>
                    <a:pt x="169" y="40"/>
                  </a:cubicBezTo>
                  <a:cubicBezTo>
                    <a:pt x="168" y="41"/>
                    <a:pt x="167" y="41"/>
                    <a:pt x="166" y="42"/>
                  </a:cubicBezTo>
                  <a:cubicBezTo>
                    <a:pt x="162" y="38"/>
                    <a:pt x="158" y="34"/>
                    <a:pt x="154" y="31"/>
                  </a:cubicBezTo>
                  <a:cubicBezTo>
                    <a:pt x="153" y="31"/>
                    <a:pt x="152" y="30"/>
                    <a:pt x="151" y="29"/>
                  </a:cubicBezTo>
                  <a:cubicBezTo>
                    <a:pt x="151" y="29"/>
                    <a:pt x="151" y="29"/>
                    <a:pt x="151" y="28"/>
                  </a:cubicBezTo>
                  <a:cubicBezTo>
                    <a:pt x="153" y="25"/>
                    <a:pt x="154" y="22"/>
                    <a:pt x="156" y="18"/>
                  </a:cubicBezTo>
                  <a:cubicBezTo>
                    <a:pt x="157" y="16"/>
                    <a:pt x="156" y="15"/>
                    <a:pt x="154" y="14"/>
                  </a:cubicBezTo>
                  <a:cubicBezTo>
                    <a:pt x="152" y="13"/>
                    <a:pt x="150" y="11"/>
                    <a:pt x="148" y="10"/>
                  </a:cubicBezTo>
                  <a:cubicBezTo>
                    <a:pt x="146" y="10"/>
                    <a:pt x="144" y="9"/>
                    <a:pt x="142" y="8"/>
                  </a:cubicBezTo>
                  <a:cubicBezTo>
                    <a:pt x="140" y="7"/>
                    <a:pt x="139" y="8"/>
                    <a:pt x="138" y="10"/>
                  </a:cubicBezTo>
                  <a:cubicBezTo>
                    <a:pt x="136" y="13"/>
                    <a:pt x="135" y="16"/>
                    <a:pt x="133" y="20"/>
                  </a:cubicBezTo>
                  <a:cubicBezTo>
                    <a:pt x="133" y="20"/>
                    <a:pt x="132" y="21"/>
                    <a:pt x="132" y="20"/>
                  </a:cubicBezTo>
                  <a:cubicBezTo>
                    <a:pt x="126" y="18"/>
                    <a:pt x="120" y="17"/>
                    <a:pt x="114" y="16"/>
                  </a:cubicBezTo>
                  <a:cubicBezTo>
                    <a:pt x="113" y="16"/>
                    <a:pt x="113" y="16"/>
                    <a:pt x="113" y="15"/>
                  </a:cubicBezTo>
                  <a:cubicBezTo>
                    <a:pt x="113" y="11"/>
                    <a:pt x="113" y="8"/>
                    <a:pt x="113" y="4"/>
                  </a:cubicBezTo>
                  <a:cubicBezTo>
                    <a:pt x="113" y="2"/>
                    <a:pt x="112" y="1"/>
                    <a:pt x="110" y="1"/>
                  </a:cubicBezTo>
                  <a:cubicBezTo>
                    <a:pt x="109" y="0"/>
                    <a:pt x="108" y="0"/>
                    <a:pt x="108" y="0"/>
                  </a:cubicBezTo>
                  <a:cubicBezTo>
                    <a:pt x="98" y="0"/>
                    <a:pt x="98" y="0"/>
                    <a:pt x="98" y="0"/>
                  </a:cubicBezTo>
                  <a:cubicBezTo>
                    <a:pt x="98" y="0"/>
                    <a:pt x="97" y="0"/>
                    <a:pt x="97" y="1"/>
                  </a:cubicBezTo>
                  <a:cubicBezTo>
                    <a:pt x="94" y="1"/>
                    <a:pt x="93" y="2"/>
                    <a:pt x="93" y="4"/>
                  </a:cubicBezTo>
                  <a:cubicBezTo>
                    <a:pt x="93" y="8"/>
                    <a:pt x="93" y="12"/>
                    <a:pt x="93" y="15"/>
                  </a:cubicBezTo>
                  <a:cubicBezTo>
                    <a:pt x="93" y="16"/>
                    <a:pt x="93" y="16"/>
                    <a:pt x="92" y="16"/>
                  </a:cubicBezTo>
                  <a:cubicBezTo>
                    <a:pt x="86" y="17"/>
                    <a:pt x="80" y="18"/>
                    <a:pt x="74" y="20"/>
                  </a:cubicBezTo>
                  <a:cubicBezTo>
                    <a:pt x="74" y="21"/>
                    <a:pt x="73" y="20"/>
                    <a:pt x="73" y="20"/>
                  </a:cubicBezTo>
                  <a:cubicBezTo>
                    <a:pt x="71" y="16"/>
                    <a:pt x="70" y="13"/>
                    <a:pt x="68" y="10"/>
                  </a:cubicBezTo>
                  <a:cubicBezTo>
                    <a:pt x="67" y="8"/>
                    <a:pt x="65" y="7"/>
                    <a:pt x="64" y="8"/>
                  </a:cubicBezTo>
                  <a:cubicBezTo>
                    <a:pt x="63" y="8"/>
                    <a:pt x="62" y="9"/>
                    <a:pt x="61" y="9"/>
                  </a:cubicBezTo>
                  <a:cubicBezTo>
                    <a:pt x="58" y="11"/>
                    <a:pt x="55" y="12"/>
                    <a:pt x="52" y="14"/>
                  </a:cubicBezTo>
                  <a:cubicBezTo>
                    <a:pt x="50" y="15"/>
                    <a:pt x="50" y="16"/>
                    <a:pt x="50" y="18"/>
                  </a:cubicBezTo>
                  <a:cubicBezTo>
                    <a:pt x="52" y="21"/>
                    <a:pt x="53" y="24"/>
                    <a:pt x="54" y="27"/>
                  </a:cubicBezTo>
                  <a:cubicBezTo>
                    <a:pt x="55" y="28"/>
                    <a:pt x="55" y="28"/>
                    <a:pt x="56" y="29"/>
                  </a:cubicBezTo>
                  <a:cubicBezTo>
                    <a:pt x="50" y="33"/>
                    <a:pt x="45" y="37"/>
                    <a:pt x="40" y="42"/>
                  </a:cubicBezTo>
                  <a:cubicBezTo>
                    <a:pt x="37" y="39"/>
                    <a:pt x="33" y="37"/>
                    <a:pt x="30" y="34"/>
                  </a:cubicBezTo>
                  <a:cubicBezTo>
                    <a:pt x="29" y="33"/>
                    <a:pt x="27" y="33"/>
                    <a:pt x="26" y="35"/>
                  </a:cubicBezTo>
                  <a:cubicBezTo>
                    <a:pt x="23" y="38"/>
                    <a:pt x="20" y="42"/>
                    <a:pt x="17" y="45"/>
                  </a:cubicBezTo>
                  <a:cubicBezTo>
                    <a:pt x="16" y="47"/>
                    <a:pt x="16" y="48"/>
                    <a:pt x="18" y="50"/>
                  </a:cubicBezTo>
                  <a:cubicBezTo>
                    <a:pt x="21" y="52"/>
                    <a:pt x="24" y="54"/>
                    <a:pt x="27" y="57"/>
                  </a:cubicBezTo>
                  <a:cubicBezTo>
                    <a:pt x="27" y="57"/>
                    <a:pt x="27" y="57"/>
                    <a:pt x="27" y="57"/>
                  </a:cubicBezTo>
                  <a:cubicBezTo>
                    <a:pt x="26" y="60"/>
                    <a:pt x="24" y="63"/>
                    <a:pt x="23" y="66"/>
                  </a:cubicBezTo>
                  <a:cubicBezTo>
                    <a:pt x="22" y="67"/>
                    <a:pt x="22" y="67"/>
                    <a:pt x="22" y="67"/>
                  </a:cubicBezTo>
                  <a:cubicBezTo>
                    <a:pt x="22" y="68"/>
                    <a:pt x="21" y="69"/>
                    <a:pt x="21" y="70"/>
                  </a:cubicBezTo>
                  <a:cubicBezTo>
                    <a:pt x="21" y="71"/>
                    <a:pt x="20" y="71"/>
                    <a:pt x="20" y="72"/>
                  </a:cubicBezTo>
                  <a:cubicBezTo>
                    <a:pt x="20" y="73"/>
                    <a:pt x="19" y="74"/>
                    <a:pt x="19" y="76"/>
                  </a:cubicBezTo>
                  <a:cubicBezTo>
                    <a:pt x="18" y="75"/>
                    <a:pt x="18" y="75"/>
                    <a:pt x="18" y="75"/>
                  </a:cubicBezTo>
                  <a:cubicBezTo>
                    <a:pt x="14" y="75"/>
                    <a:pt x="10" y="74"/>
                    <a:pt x="7" y="73"/>
                  </a:cubicBezTo>
                  <a:cubicBezTo>
                    <a:pt x="5" y="73"/>
                    <a:pt x="3" y="73"/>
                    <a:pt x="3" y="75"/>
                  </a:cubicBezTo>
                  <a:cubicBezTo>
                    <a:pt x="3" y="75"/>
                    <a:pt x="3" y="75"/>
                    <a:pt x="3" y="75"/>
                  </a:cubicBezTo>
                  <a:cubicBezTo>
                    <a:pt x="2" y="77"/>
                    <a:pt x="2" y="78"/>
                    <a:pt x="1" y="80"/>
                  </a:cubicBezTo>
                  <a:cubicBezTo>
                    <a:pt x="1" y="83"/>
                    <a:pt x="0" y="85"/>
                    <a:pt x="0" y="88"/>
                  </a:cubicBezTo>
                  <a:cubicBezTo>
                    <a:pt x="0" y="90"/>
                    <a:pt x="0" y="90"/>
                    <a:pt x="0" y="90"/>
                  </a:cubicBezTo>
                  <a:cubicBezTo>
                    <a:pt x="0" y="91"/>
                    <a:pt x="1" y="92"/>
                    <a:pt x="3" y="92"/>
                  </a:cubicBezTo>
                  <a:cubicBezTo>
                    <a:pt x="5" y="93"/>
                    <a:pt x="7" y="93"/>
                    <a:pt x="9" y="94"/>
                  </a:cubicBezTo>
                  <a:cubicBezTo>
                    <a:pt x="11" y="94"/>
                    <a:pt x="13" y="94"/>
                    <a:pt x="14" y="95"/>
                  </a:cubicBezTo>
                  <a:cubicBezTo>
                    <a:pt x="14" y="115"/>
                    <a:pt x="14" y="115"/>
                    <a:pt x="14" y="115"/>
                  </a:cubicBezTo>
                  <a:cubicBezTo>
                    <a:pt x="14" y="115"/>
                    <a:pt x="14" y="115"/>
                    <a:pt x="13" y="115"/>
                  </a:cubicBezTo>
                  <a:cubicBezTo>
                    <a:pt x="10" y="116"/>
                    <a:pt x="6" y="117"/>
                    <a:pt x="3" y="118"/>
                  </a:cubicBezTo>
                  <a:cubicBezTo>
                    <a:pt x="1" y="118"/>
                    <a:pt x="0" y="119"/>
                    <a:pt x="0" y="120"/>
                  </a:cubicBezTo>
                  <a:cubicBezTo>
                    <a:pt x="0" y="122"/>
                    <a:pt x="0" y="122"/>
                    <a:pt x="0" y="122"/>
                  </a:cubicBezTo>
                  <a:cubicBezTo>
                    <a:pt x="0" y="123"/>
                    <a:pt x="0" y="123"/>
                    <a:pt x="0" y="123"/>
                  </a:cubicBezTo>
                  <a:cubicBezTo>
                    <a:pt x="1" y="127"/>
                    <a:pt x="2" y="130"/>
                    <a:pt x="3" y="134"/>
                  </a:cubicBezTo>
                  <a:cubicBezTo>
                    <a:pt x="3" y="137"/>
                    <a:pt x="5" y="137"/>
                    <a:pt x="7" y="137"/>
                  </a:cubicBezTo>
                  <a:cubicBezTo>
                    <a:pt x="8" y="137"/>
                    <a:pt x="10" y="136"/>
                    <a:pt x="11" y="136"/>
                  </a:cubicBezTo>
                  <a:cubicBezTo>
                    <a:pt x="14" y="136"/>
                    <a:pt x="16" y="135"/>
                    <a:pt x="19" y="134"/>
                  </a:cubicBezTo>
                  <a:cubicBezTo>
                    <a:pt x="21" y="141"/>
                    <a:pt x="24" y="147"/>
                    <a:pt x="27" y="153"/>
                  </a:cubicBezTo>
                  <a:cubicBezTo>
                    <a:pt x="24" y="155"/>
                    <a:pt x="21" y="158"/>
                    <a:pt x="18" y="160"/>
                  </a:cubicBezTo>
                  <a:cubicBezTo>
                    <a:pt x="16" y="162"/>
                    <a:pt x="16" y="163"/>
                    <a:pt x="17" y="165"/>
                  </a:cubicBezTo>
                  <a:cubicBezTo>
                    <a:pt x="18" y="165"/>
                    <a:pt x="18" y="166"/>
                    <a:pt x="19" y="167"/>
                  </a:cubicBezTo>
                  <a:cubicBezTo>
                    <a:pt x="21" y="170"/>
                    <a:pt x="23" y="172"/>
                    <a:pt x="25" y="175"/>
                  </a:cubicBezTo>
                  <a:cubicBezTo>
                    <a:pt x="27" y="177"/>
                    <a:pt x="29" y="177"/>
                    <a:pt x="30" y="176"/>
                  </a:cubicBezTo>
                  <a:cubicBezTo>
                    <a:pt x="31" y="175"/>
                    <a:pt x="33" y="174"/>
                    <a:pt x="34" y="173"/>
                  </a:cubicBezTo>
                  <a:cubicBezTo>
                    <a:pt x="36" y="171"/>
                    <a:pt x="38" y="170"/>
                    <a:pt x="40" y="168"/>
                  </a:cubicBezTo>
                  <a:cubicBezTo>
                    <a:pt x="42" y="170"/>
                    <a:pt x="45" y="173"/>
                    <a:pt x="47" y="175"/>
                  </a:cubicBezTo>
                  <a:cubicBezTo>
                    <a:pt x="50" y="177"/>
                    <a:pt x="53" y="179"/>
                    <a:pt x="56" y="181"/>
                  </a:cubicBezTo>
                  <a:cubicBezTo>
                    <a:pt x="55" y="182"/>
                    <a:pt x="55" y="182"/>
                    <a:pt x="55" y="182"/>
                  </a:cubicBezTo>
                  <a:cubicBezTo>
                    <a:pt x="54" y="184"/>
                    <a:pt x="53" y="186"/>
                    <a:pt x="52" y="188"/>
                  </a:cubicBezTo>
                  <a:cubicBezTo>
                    <a:pt x="52" y="189"/>
                    <a:pt x="51" y="190"/>
                    <a:pt x="50" y="192"/>
                  </a:cubicBezTo>
                  <a:cubicBezTo>
                    <a:pt x="50" y="194"/>
                    <a:pt x="50" y="195"/>
                    <a:pt x="52" y="196"/>
                  </a:cubicBezTo>
                  <a:cubicBezTo>
                    <a:pt x="52" y="196"/>
                    <a:pt x="53" y="197"/>
                    <a:pt x="54" y="197"/>
                  </a:cubicBezTo>
                  <a:cubicBezTo>
                    <a:pt x="57" y="199"/>
                    <a:pt x="61" y="200"/>
                    <a:pt x="64" y="202"/>
                  </a:cubicBezTo>
                  <a:cubicBezTo>
                    <a:pt x="66" y="203"/>
                    <a:pt x="67" y="202"/>
                    <a:pt x="68" y="200"/>
                  </a:cubicBezTo>
                  <a:cubicBezTo>
                    <a:pt x="69" y="198"/>
                    <a:pt x="70" y="196"/>
                    <a:pt x="71" y="194"/>
                  </a:cubicBezTo>
                  <a:cubicBezTo>
                    <a:pt x="72" y="193"/>
                    <a:pt x="73" y="191"/>
                    <a:pt x="73" y="189"/>
                  </a:cubicBezTo>
                  <a:cubicBezTo>
                    <a:pt x="80" y="192"/>
                    <a:pt x="86" y="193"/>
                    <a:pt x="93" y="194"/>
                  </a:cubicBezTo>
                  <a:cubicBezTo>
                    <a:pt x="93" y="206"/>
                    <a:pt x="93" y="206"/>
                    <a:pt x="93" y="206"/>
                  </a:cubicBezTo>
                  <a:cubicBezTo>
                    <a:pt x="93" y="208"/>
                    <a:pt x="94" y="209"/>
                    <a:pt x="96" y="209"/>
                  </a:cubicBezTo>
                  <a:cubicBezTo>
                    <a:pt x="101" y="209"/>
                    <a:pt x="105" y="209"/>
                    <a:pt x="110" y="209"/>
                  </a:cubicBezTo>
                  <a:cubicBezTo>
                    <a:pt x="112" y="209"/>
                    <a:pt x="113" y="208"/>
                    <a:pt x="113" y="206"/>
                  </a:cubicBezTo>
                  <a:cubicBezTo>
                    <a:pt x="113" y="202"/>
                    <a:pt x="113" y="199"/>
                    <a:pt x="113" y="195"/>
                  </a:cubicBezTo>
                  <a:cubicBezTo>
                    <a:pt x="113" y="194"/>
                    <a:pt x="113" y="194"/>
                    <a:pt x="113" y="194"/>
                  </a:cubicBezTo>
                  <a:cubicBezTo>
                    <a:pt x="115" y="194"/>
                    <a:pt x="118" y="193"/>
                    <a:pt x="120" y="193"/>
                  </a:cubicBezTo>
                  <a:cubicBezTo>
                    <a:pt x="124" y="192"/>
                    <a:pt x="129" y="191"/>
                    <a:pt x="133" y="189"/>
                  </a:cubicBezTo>
                  <a:cubicBezTo>
                    <a:pt x="133" y="190"/>
                    <a:pt x="133" y="190"/>
                    <a:pt x="133" y="190"/>
                  </a:cubicBezTo>
                  <a:cubicBezTo>
                    <a:pt x="135" y="193"/>
                    <a:pt x="136" y="197"/>
                    <a:pt x="138" y="200"/>
                  </a:cubicBezTo>
                  <a:cubicBezTo>
                    <a:pt x="139" y="202"/>
                    <a:pt x="141" y="203"/>
                    <a:pt x="143" y="202"/>
                  </a:cubicBezTo>
                  <a:cubicBezTo>
                    <a:pt x="145" y="201"/>
                    <a:pt x="147" y="200"/>
                    <a:pt x="148" y="199"/>
                  </a:cubicBezTo>
                  <a:cubicBezTo>
                    <a:pt x="150" y="198"/>
                    <a:pt x="152" y="197"/>
                    <a:pt x="154" y="196"/>
                  </a:cubicBezTo>
                  <a:cubicBezTo>
                    <a:pt x="156" y="195"/>
                    <a:pt x="157" y="194"/>
                    <a:pt x="156" y="192"/>
                  </a:cubicBezTo>
                  <a:cubicBezTo>
                    <a:pt x="155" y="191"/>
                    <a:pt x="155" y="190"/>
                    <a:pt x="155" y="189"/>
                  </a:cubicBezTo>
                  <a:cubicBezTo>
                    <a:pt x="153" y="186"/>
                    <a:pt x="152" y="184"/>
                    <a:pt x="151" y="181"/>
                  </a:cubicBezTo>
                  <a:cubicBezTo>
                    <a:pt x="153" y="179"/>
                    <a:pt x="156" y="177"/>
                    <a:pt x="159" y="175"/>
                  </a:cubicBezTo>
                  <a:cubicBezTo>
                    <a:pt x="161" y="173"/>
                    <a:pt x="164" y="170"/>
                    <a:pt x="166" y="168"/>
                  </a:cubicBezTo>
                  <a:cubicBezTo>
                    <a:pt x="167" y="169"/>
                    <a:pt x="167" y="169"/>
                    <a:pt x="167" y="169"/>
                  </a:cubicBezTo>
                  <a:cubicBezTo>
                    <a:pt x="170" y="171"/>
                    <a:pt x="173" y="173"/>
                    <a:pt x="176" y="176"/>
                  </a:cubicBezTo>
                  <a:cubicBezTo>
                    <a:pt x="178" y="177"/>
                    <a:pt x="179" y="177"/>
                    <a:pt x="181" y="175"/>
                  </a:cubicBezTo>
                  <a:cubicBezTo>
                    <a:pt x="183" y="172"/>
                    <a:pt x="186" y="168"/>
                    <a:pt x="189" y="165"/>
                  </a:cubicBezTo>
                  <a:cubicBezTo>
                    <a:pt x="190" y="163"/>
                    <a:pt x="190" y="162"/>
                    <a:pt x="188" y="160"/>
                  </a:cubicBezTo>
                  <a:cubicBezTo>
                    <a:pt x="185" y="158"/>
                    <a:pt x="182" y="156"/>
                    <a:pt x="180" y="153"/>
                  </a:cubicBezTo>
                  <a:cubicBezTo>
                    <a:pt x="179" y="153"/>
                    <a:pt x="179" y="153"/>
                    <a:pt x="179" y="153"/>
                  </a:cubicBezTo>
                  <a:cubicBezTo>
                    <a:pt x="182" y="147"/>
                    <a:pt x="185" y="141"/>
                    <a:pt x="187" y="135"/>
                  </a:cubicBezTo>
                  <a:cubicBezTo>
                    <a:pt x="188" y="134"/>
                    <a:pt x="188" y="134"/>
                    <a:pt x="188" y="134"/>
                  </a:cubicBezTo>
                  <a:cubicBezTo>
                    <a:pt x="192" y="135"/>
                    <a:pt x="196" y="136"/>
                    <a:pt x="199" y="137"/>
                  </a:cubicBezTo>
                  <a:cubicBezTo>
                    <a:pt x="201" y="137"/>
                    <a:pt x="203" y="137"/>
                    <a:pt x="203" y="135"/>
                  </a:cubicBezTo>
                  <a:cubicBezTo>
                    <a:pt x="204" y="133"/>
                    <a:pt x="204" y="132"/>
                    <a:pt x="205" y="130"/>
                  </a:cubicBezTo>
                  <a:cubicBezTo>
                    <a:pt x="205" y="128"/>
                    <a:pt x="206" y="125"/>
                    <a:pt x="206" y="122"/>
                  </a:cubicBezTo>
                  <a:cubicBezTo>
                    <a:pt x="206" y="120"/>
                    <a:pt x="206" y="120"/>
                    <a:pt x="206" y="120"/>
                  </a:cubicBezTo>
                  <a:cubicBezTo>
                    <a:pt x="206" y="119"/>
                    <a:pt x="205" y="118"/>
                    <a:pt x="203" y="118"/>
                  </a:cubicBezTo>
                  <a:cubicBezTo>
                    <a:pt x="201" y="117"/>
                    <a:pt x="198" y="117"/>
                    <a:pt x="196" y="116"/>
                  </a:cubicBezTo>
                  <a:cubicBezTo>
                    <a:pt x="195" y="116"/>
                    <a:pt x="193" y="115"/>
                    <a:pt x="192" y="115"/>
                  </a:cubicBezTo>
                  <a:cubicBezTo>
                    <a:pt x="192" y="112"/>
                    <a:pt x="192" y="108"/>
                    <a:pt x="192" y="105"/>
                  </a:cubicBezTo>
                  <a:cubicBezTo>
                    <a:pt x="192" y="102"/>
                    <a:pt x="192" y="98"/>
                    <a:pt x="192" y="95"/>
                  </a:cubicBezTo>
                  <a:cubicBezTo>
                    <a:pt x="196" y="94"/>
                    <a:pt x="199" y="93"/>
                    <a:pt x="203" y="92"/>
                  </a:cubicBezTo>
                  <a:cubicBezTo>
                    <a:pt x="205" y="92"/>
                    <a:pt x="206" y="91"/>
                    <a:pt x="206" y="90"/>
                  </a:cubicBezTo>
                  <a:close/>
                  <a:moveTo>
                    <a:pt x="134" y="45"/>
                  </a:moveTo>
                  <a:cubicBezTo>
                    <a:pt x="125" y="40"/>
                    <a:pt x="114" y="37"/>
                    <a:pt x="102" y="37"/>
                  </a:cubicBezTo>
                  <a:cubicBezTo>
                    <a:pt x="98" y="37"/>
                    <a:pt x="94" y="38"/>
                    <a:pt x="91" y="38"/>
                  </a:cubicBezTo>
                  <a:cubicBezTo>
                    <a:pt x="90" y="38"/>
                    <a:pt x="90" y="38"/>
                    <a:pt x="89" y="39"/>
                  </a:cubicBezTo>
                  <a:cubicBezTo>
                    <a:pt x="72" y="42"/>
                    <a:pt x="58" y="52"/>
                    <a:pt x="48" y="65"/>
                  </a:cubicBezTo>
                  <a:cubicBezTo>
                    <a:pt x="40" y="76"/>
                    <a:pt x="35" y="90"/>
                    <a:pt x="35" y="105"/>
                  </a:cubicBezTo>
                  <a:cubicBezTo>
                    <a:pt x="35" y="106"/>
                    <a:pt x="35" y="107"/>
                    <a:pt x="35" y="108"/>
                  </a:cubicBezTo>
                  <a:cubicBezTo>
                    <a:pt x="36" y="115"/>
                    <a:pt x="37" y="122"/>
                    <a:pt x="39" y="128"/>
                  </a:cubicBezTo>
                  <a:cubicBezTo>
                    <a:pt x="48" y="153"/>
                    <a:pt x="72" y="172"/>
                    <a:pt x="100" y="173"/>
                  </a:cubicBezTo>
                  <a:cubicBezTo>
                    <a:pt x="101" y="173"/>
                    <a:pt x="103" y="173"/>
                    <a:pt x="104" y="173"/>
                  </a:cubicBezTo>
                  <a:cubicBezTo>
                    <a:pt x="136" y="172"/>
                    <a:pt x="164" y="149"/>
                    <a:pt x="170" y="117"/>
                  </a:cubicBezTo>
                  <a:cubicBezTo>
                    <a:pt x="171" y="113"/>
                    <a:pt x="171" y="109"/>
                    <a:pt x="171" y="105"/>
                  </a:cubicBezTo>
                  <a:cubicBezTo>
                    <a:pt x="171" y="79"/>
                    <a:pt x="156" y="56"/>
                    <a:pt x="134" y="45"/>
                  </a:cubicBezTo>
                  <a:close/>
                  <a:moveTo>
                    <a:pt x="134" y="45"/>
                  </a:moveTo>
                  <a:cubicBezTo>
                    <a:pt x="125" y="40"/>
                    <a:pt x="114" y="37"/>
                    <a:pt x="102" y="37"/>
                  </a:cubicBezTo>
                  <a:cubicBezTo>
                    <a:pt x="98" y="37"/>
                    <a:pt x="94" y="38"/>
                    <a:pt x="91" y="38"/>
                  </a:cubicBezTo>
                  <a:cubicBezTo>
                    <a:pt x="90" y="38"/>
                    <a:pt x="90" y="38"/>
                    <a:pt x="89" y="39"/>
                  </a:cubicBezTo>
                  <a:cubicBezTo>
                    <a:pt x="72" y="42"/>
                    <a:pt x="58" y="52"/>
                    <a:pt x="48" y="65"/>
                  </a:cubicBezTo>
                  <a:cubicBezTo>
                    <a:pt x="40" y="76"/>
                    <a:pt x="35" y="90"/>
                    <a:pt x="35" y="105"/>
                  </a:cubicBezTo>
                  <a:cubicBezTo>
                    <a:pt x="35" y="106"/>
                    <a:pt x="35" y="107"/>
                    <a:pt x="35" y="108"/>
                  </a:cubicBezTo>
                  <a:cubicBezTo>
                    <a:pt x="36" y="115"/>
                    <a:pt x="37" y="122"/>
                    <a:pt x="39" y="128"/>
                  </a:cubicBezTo>
                  <a:cubicBezTo>
                    <a:pt x="48" y="153"/>
                    <a:pt x="72" y="172"/>
                    <a:pt x="100" y="173"/>
                  </a:cubicBezTo>
                  <a:cubicBezTo>
                    <a:pt x="101" y="173"/>
                    <a:pt x="103" y="173"/>
                    <a:pt x="104" y="173"/>
                  </a:cubicBezTo>
                  <a:cubicBezTo>
                    <a:pt x="136" y="172"/>
                    <a:pt x="164" y="149"/>
                    <a:pt x="170" y="117"/>
                  </a:cubicBezTo>
                  <a:cubicBezTo>
                    <a:pt x="171" y="113"/>
                    <a:pt x="171" y="109"/>
                    <a:pt x="171" y="105"/>
                  </a:cubicBezTo>
                  <a:cubicBezTo>
                    <a:pt x="171" y="79"/>
                    <a:pt x="156" y="56"/>
                    <a:pt x="134" y="45"/>
                  </a:cubicBezTo>
                  <a:close/>
                </a:path>
              </a:pathLst>
            </a:custGeom>
            <a:solidFill>
              <a:srgbClr val="C0D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77" name="Oval 276">
              <a:extLst>
                <a:ext uri="{FF2B5EF4-FFF2-40B4-BE49-F238E27FC236}">
                  <a16:creationId xmlns:a16="http://schemas.microsoft.com/office/drawing/2014/main" id="{BB0ECE79-41EB-44BF-9F22-116CC8ED4E16}"/>
                </a:ext>
              </a:extLst>
            </p:cNvPr>
            <p:cNvSpPr>
              <a:spLocks noChangeArrowheads="1"/>
            </p:cNvSpPr>
            <p:nvPr/>
          </p:nvSpPr>
          <p:spPr bwMode="auto">
            <a:xfrm>
              <a:off x="10282238" y="4832351"/>
              <a:ext cx="149225" cy="147638"/>
            </a:xfrm>
            <a:prstGeom prst="ellipse">
              <a:avLst/>
            </a:prstGeom>
            <a:solidFill>
              <a:srgbClr val="728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78" name="Freeform 134">
              <a:extLst>
                <a:ext uri="{FF2B5EF4-FFF2-40B4-BE49-F238E27FC236}">
                  <a16:creationId xmlns:a16="http://schemas.microsoft.com/office/drawing/2014/main" id="{BEF086DC-9281-425B-9CA5-29BB93D28664}"/>
                </a:ext>
              </a:extLst>
            </p:cNvPr>
            <p:cNvSpPr>
              <a:spLocks noEditPoints="1"/>
            </p:cNvSpPr>
            <p:nvPr/>
          </p:nvSpPr>
          <p:spPr bwMode="auto">
            <a:xfrm>
              <a:off x="10177463" y="4725988"/>
              <a:ext cx="358775" cy="357188"/>
            </a:xfrm>
            <a:custGeom>
              <a:avLst/>
              <a:gdLst>
                <a:gd name="T0" fmla="*/ 95 w 130"/>
                <a:gd name="T1" fmla="*/ 7 h 129"/>
                <a:gd name="T2" fmla="*/ 65 w 130"/>
                <a:gd name="T3" fmla="*/ 0 h 129"/>
                <a:gd name="T4" fmla="*/ 55 w 130"/>
                <a:gd name="T5" fmla="*/ 1 h 129"/>
                <a:gd name="T6" fmla="*/ 47 w 130"/>
                <a:gd name="T7" fmla="*/ 3 h 129"/>
                <a:gd name="T8" fmla="*/ 16 w 130"/>
                <a:gd name="T9" fmla="*/ 23 h 129"/>
                <a:gd name="T10" fmla="*/ 0 w 130"/>
                <a:gd name="T11" fmla="*/ 65 h 129"/>
                <a:gd name="T12" fmla="*/ 1 w 130"/>
                <a:gd name="T13" fmla="*/ 72 h 129"/>
                <a:gd name="T14" fmla="*/ 4 w 130"/>
                <a:gd name="T15" fmla="*/ 85 h 129"/>
                <a:gd name="T16" fmla="*/ 58 w 130"/>
                <a:gd name="T17" fmla="*/ 129 h 129"/>
                <a:gd name="T18" fmla="*/ 65 w 130"/>
                <a:gd name="T19" fmla="*/ 129 h 129"/>
                <a:gd name="T20" fmla="*/ 129 w 130"/>
                <a:gd name="T21" fmla="*/ 75 h 129"/>
                <a:gd name="T22" fmla="*/ 130 w 130"/>
                <a:gd name="T23" fmla="*/ 65 h 129"/>
                <a:gd name="T24" fmla="*/ 95 w 130"/>
                <a:gd name="T25" fmla="*/ 7 h 129"/>
                <a:gd name="T26" fmla="*/ 65 w 130"/>
                <a:gd name="T27" fmla="*/ 122 h 129"/>
                <a:gd name="T28" fmla="*/ 49 w 130"/>
                <a:gd name="T29" fmla="*/ 120 h 129"/>
                <a:gd name="T30" fmla="*/ 10 w 130"/>
                <a:gd name="T31" fmla="*/ 81 h 129"/>
                <a:gd name="T32" fmla="*/ 8 w 130"/>
                <a:gd name="T33" fmla="*/ 67 h 129"/>
                <a:gd name="T34" fmla="*/ 8 w 130"/>
                <a:gd name="T35" fmla="*/ 65 h 129"/>
                <a:gd name="T36" fmla="*/ 62 w 130"/>
                <a:gd name="T37" fmla="*/ 8 h 129"/>
                <a:gd name="T38" fmla="*/ 65 w 130"/>
                <a:gd name="T39" fmla="*/ 8 h 129"/>
                <a:gd name="T40" fmla="*/ 98 w 130"/>
                <a:gd name="T41" fmla="*/ 19 h 129"/>
                <a:gd name="T42" fmla="*/ 104 w 130"/>
                <a:gd name="T43" fmla="*/ 23 h 129"/>
                <a:gd name="T44" fmla="*/ 104 w 130"/>
                <a:gd name="T45" fmla="*/ 23 h 129"/>
                <a:gd name="T46" fmla="*/ 105 w 130"/>
                <a:gd name="T47" fmla="*/ 24 h 129"/>
                <a:gd name="T48" fmla="*/ 122 w 130"/>
                <a:gd name="T49" fmla="*/ 65 h 129"/>
                <a:gd name="T50" fmla="*/ 122 w 130"/>
                <a:gd name="T51" fmla="*/ 68 h 129"/>
                <a:gd name="T52" fmla="*/ 122 w 130"/>
                <a:gd name="T53" fmla="*/ 68 h 129"/>
                <a:gd name="T54" fmla="*/ 65 w 130"/>
                <a:gd name="T55"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0" h="129">
                  <a:moveTo>
                    <a:pt x="95" y="7"/>
                  </a:moveTo>
                  <a:cubicBezTo>
                    <a:pt x="86" y="3"/>
                    <a:pt x="76" y="0"/>
                    <a:pt x="65" y="0"/>
                  </a:cubicBezTo>
                  <a:cubicBezTo>
                    <a:pt x="62" y="0"/>
                    <a:pt x="59" y="1"/>
                    <a:pt x="55" y="1"/>
                  </a:cubicBezTo>
                  <a:cubicBezTo>
                    <a:pt x="53" y="1"/>
                    <a:pt x="50" y="2"/>
                    <a:pt x="47" y="3"/>
                  </a:cubicBezTo>
                  <a:cubicBezTo>
                    <a:pt x="35" y="6"/>
                    <a:pt x="24" y="13"/>
                    <a:pt x="16" y="23"/>
                  </a:cubicBezTo>
                  <a:cubicBezTo>
                    <a:pt x="6" y="34"/>
                    <a:pt x="0" y="49"/>
                    <a:pt x="0" y="65"/>
                  </a:cubicBezTo>
                  <a:cubicBezTo>
                    <a:pt x="0" y="67"/>
                    <a:pt x="1" y="69"/>
                    <a:pt x="1" y="72"/>
                  </a:cubicBezTo>
                  <a:cubicBezTo>
                    <a:pt x="1" y="76"/>
                    <a:pt x="2" y="81"/>
                    <a:pt x="4" y="85"/>
                  </a:cubicBezTo>
                  <a:cubicBezTo>
                    <a:pt x="11" y="109"/>
                    <a:pt x="33" y="126"/>
                    <a:pt x="58" y="129"/>
                  </a:cubicBezTo>
                  <a:cubicBezTo>
                    <a:pt x="61" y="129"/>
                    <a:pt x="63" y="129"/>
                    <a:pt x="65" y="129"/>
                  </a:cubicBezTo>
                  <a:cubicBezTo>
                    <a:pt x="97" y="129"/>
                    <a:pt x="124" y="106"/>
                    <a:pt x="129" y="75"/>
                  </a:cubicBezTo>
                  <a:cubicBezTo>
                    <a:pt x="129" y="71"/>
                    <a:pt x="130" y="68"/>
                    <a:pt x="130" y="65"/>
                  </a:cubicBezTo>
                  <a:cubicBezTo>
                    <a:pt x="130" y="40"/>
                    <a:pt x="115" y="18"/>
                    <a:pt x="95" y="7"/>
                  </a:cubicBezTo>
                  <a:close/>
                  <a:moveTo>
                    <a:pt x="65" y="122"/>
                  </a:moveTo>
                  <a:cubicBezTo>
                    <a:pt x="59" y="122"/>
                    <a:pt x="54" y="121"/>
                    <a:pt x="49" y="120"/>
                  </a:cubicBezTo>
                  <a:cubicBezTo>
                    <a:pt x="30" y="114"/>
                    <a:pt x="16" y="100"/>
                    <a:pt x="10" y="81"/>
                  </a:cubicBezTo>
                  <a:cubicBezTo>
                    <a:pt x="9" y="77"/>
                    <a:pt x="8" y="72"/>
                    <a:pt x="8" y="67"/>
                  </a:cubicBezTo>
                  <a:cubicBezTo>
                    <a:pt x="8" y="66"/>
                    <a:pt x="8" y="66"/>
                    <a:pt x="8" y="65"/>
                  </a:cubicBezTo>
                  <a:cubicBezTo>
                    <a:pt x="8" y="34"/>
                    <a:pt x="32" y="9"/>
                    <a:pt x="62" y="8"/>
                  </a:cubicBezTo>
                  <a:cubicBezTo>
                    <a:pt x="63" y="8"/>
                    <a:pt x="64" y="8"/>
                    <a:pt x="65" y="8"/>
                  </a:cubicBezTo>
                  <a:cubicBezTo>
                    <a:pt x="78" y="8"/>
                    <a:pt x="89" y="12"/>
                    <a:pt x="98" y="19"/>
                  </a:cubicBezTo>
                  <a:cubicBezTo>
                    <a:pt x="100" y="20"/>
                    <a:pt x="102" y="21"/>
                    <a:pt x="104" y="23"/>
                  </a:cubicBezTo>
                  <a:cubicBezTo>
                    <a:pt x="104" y="23"/>
                    <a:pt x="104" y="23"/>
                    <a:pt x="104" y="23"/>
                  </a:cubicBezTo>
                  <a:cubicBezTo>
                    <a:pt x="105" y="24"/>
                    <a:pt x="105" y="24"/>
                    <a:pt x="105" y="24"/>
                  </a:cubicBezTo>
                  <a:cubicBezTo>
                    <a:pt x="116" y="34"/>
                    <a:pt x="122" y="49"/>
                    <a:pt x="122" y="65"/>
                  </a:cubicBezTo>
                  <a:cubicBezTo>
                    <a:pt x="122" y="66"/>
                    <a:pt x="122" y="67"/>
                    <a:pt x="122" y="68"/>
                  </a:cubicBezTo>
                  <a:cubicBezTo>
                    <a:pt x="122" y="68"/>
                    <a:pt x="122" y="68"/>
                    <a:pt x="122" y="68"/>
                  </a:cubicBezTo>
                  <a:cubicBezTo>
                    <a:pt x="121" y="98"/>
                    <a:pt x="96" y="122"/>
                    <a:pt x="65" y="122"/>
                  </a:cubicBezTo>
                  <a:close/>
                </a:path>
              </a:pathLst>
            </a:custGeom>
            <a:solidFill>
              <a:srgbClr val="728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grpSp>
      <p:grpSp>
        <p:nvGrpSpPr>
          <p:cNvPr id="225" name="Group 224">
            <a:extLst>
              <a:ext uri="{FF2B5EF4-FFF2-40B4-BE49-F238E27FC236}">
                <a16:creationId xmlns:a16="http://schemas.microsoft.com/office/drawing/2014/main" id="{C581E6AE-4FD2-437D-9B9D-8476D1C281CA}"/>
              </a:ext>
            </a:extLst>
          </p:cNvPr>
          <p:cNvGrpSpPr/>
          <p:nvPr/>
        </p:nvGrpSpPr>
        <p:grpSpPr>
          <a:xfrm>
            <a:off x="1212827" y="2114466"/>
            <a:ext cx="946472" cy="949481"/>
            <a:chOff x="10331451" y="2994026"/>
            <a:chExt cx="1997075" cy="2003425"/>
          </a:xfrm>
        </p:grpSpPr>
        <p:sp>
          <p:nvSpPr>
            <p:cNvPr id="274" name="Freeform 142">
              <a:extLst>
                <a:ext uri="{FF2B5EF4-FFF2-40B4-BE49-F238E27FC236}">
                  <a16:creationId xmlns:a16="http://schemas.microsoft.com/office/drawing/2014/main" id="{78E76E33-C015-47A0-9B0D-C6E66069681E}"/>
                </a:ext>
              </a:extLst>
            </p:cNvPr>
            <p:cNvSpPr>
              <a:spLocks noEditPoints="1"/>
            </p:cNvSpPr>
            <p:nvPr/>
          </p:nvSpPr>
          <p:spPr bwMode="auto">
            <a:xfrm>
              <a:off x="10599738" y="3265488"/>
              <a:ext cx="1458913" cy="1458913"/>
            </a:xfrm>
            <a:custGeom>
              <a:avLst/>
              <a:gdLst>
                <a:gd name="T0" fmla="*/ 467 w 528"/>
                <a:gd name="T1" fmla="*/ 308 h 528"/>
                <a:gd name="T2" fmla="*/ 459 w 528"/>
                <a:gd name="T3" fmla="*/ 304 h 528"/>
                <a:gd name="T4" fmla="*/ 431 w 528"/>
                <a:gd name="T5" fmla="*/ 307 h 528"/>
                <a:gd name="T6" fmla="*/ 470 w 528"/>
                <a:gd name="T7" fmla="*/ 310 h 528"/>
                <a:gd name="T8" fmla="*/ 467 w 528"/>
                <a:gd name="T9" fmla="*/ 308 h 528"/>
                <a:gd name="T10" fmla="*/ 459 w 528"/>
                <a:gd name="T11" fmla="*/ 304 h 528"/>
                <a:gd name="T12" fmla="*/ 431 w 528"/>
                <a:gd name="T13" fmla="*/ 307 h 528"/>
                <a:gd name="T14" fmla="*/ 470 w 528"/>
                <a:gd name="T15" fmla="*/ 310 h 528"/>
                <a:gd name="T16" fmla="*/ 467 w 528"/>
                <a:gd name="T17" fmla="*/ 308 h 528"/>
                <a:gd name="T18" fmla="*/ 459 w 528"/>
                <a:gd name="T19" fmla="*/ 304 h 528"/>
                <a:gd name="T20" fmla="*/ 431 w 528"/>
                <a:gd name="T21" fmla="*/ 307 h 528"/>
                <a:gd name="T22" fmla="*/ 470 w 528"/>
                <a:gd name="T23" fmla="*/ 310 h 528"/>
                <a:gd name="T24" fmla="*/ 467 w 528"/>
                <a:gd name="T25" fmla="*/ 308 h 528"/>
                <a:gd name="T26" fmla="*/ 459 w 528"/>
                <a:gd name="T27" fmla="*/ 304 h 528"/>
                <a:gd name="T28" fmla="*/ 431 w 528"/>
                <a:gd name="T29" fmla="*/ 307 h 528"/>
                <a:gd name="T30" fmla="*/ 470 w 528"/>
                <a:gd name="T31" fmla="*/ 310 h 528"/>
                <a:gd name="T32" fmla="*/ 512 w 528"/>
                <a:gd name="T33" fmla="*/ 173 h 528"/>
                <a:gd name="T34" fmla="*/ 169 w 528"/>
                <a:gd name="T35" fmla="*/ 18 h 528"/>
                <a:gd name="T36" fmla="*/ 114 w 528"/>
                <a:gd name="T37" fmla="*/ 481 h 528"/>
                <a:gd name="T38" fmla="*/ 203 w 528"/>
                <a:gd name="T39" fmla="*/ 521 h 528"/>
                <a:gd name="T40" fmla="*/ 279 w 528"/>
                <a:gd name="T41" fmla="*/ 528 h 528"/>
                <a:gd name="T42" fmla="*/ 447 w 528"/>
                <a:gd name="T43" fmla="*/ 454 h 528"/>
                <a:gd name="T44" fmla="*/ 524 w 528"/>
                <a:gd name="T45" fmla="*/ 314 h 528"/>
                <a:gd name="T46" fmla="*/ 528 w 528"/>
                <a:gd name="T47" fmla="*/ 257 h 528"/>
                <a:gd name="T48" fmla="*/ 392 w 528"/>
                <a:gd name="T49" fmla="*/ 316 h 528"/>
                <a:gd name="T50" fmla="*/ 464 w 528"/>
                <a:gd name="T51" fmla="*/ 380 h 528"/>
                <a:gd name="T52" fmla="*/ 242 w 528"/>
                <a:gd name="T53" fmla="*/ 490 h 528"/>
                <a:gd name="T54" fmla="*/ 248 w 528"/>
                <a:gd name="T55" fmla="*/ 399 h 528"/>
                <a:gd name="T56" fmla="*/ 290 w 528"/>
                <a:gd name="T57" fmla="*/ 404 h 528"/>
                <a:gd name="T58" fmla="*/ 282 w 528"/>
                <a:gd name="T59" fmla="*/ 492 h 528"/>
                <a:gd name="T60" fmla="*/ 215 w 528"/>
                <a:gd name="T61" fmla="*/ 83 h 528"/>
                <a:gd name="T62" fmla="*/ 452 w 528"/>
                <a:gd name="T63" fmla="*/ 135 h 528"/>
                <a:gd name="T64" fmla="*/ 446 w 528"/>
                <a:gd name="T65" fmla="*/ 216 h 528"/>
                <a:gd name="T66" fmla="*/ 432 w 528"/>
                <a:gd name="T67" fmla="*/ 222 h 528"/>
                <a:gd name="T68" fmla="*/ 373 w 528"/>
                <a:gd name="T69" fmla="*/ 178 h 528"/>
                <a:gd name="T70" fmla="*/ 452 w 528"/>
                <a:gd name="T71" fmla="*/ 135 h 528"/>
                <a:gd name="T72" fmla="*/ 98 w 528"/>
                <a:gd name="T73" fmla="*/ 222 h 528"/>
                <a:gd name="T74" fmla="*/ 65 w 528"/>
                <a:gd name="T75" fmla="*/ 149 h 528"/>
                <a:gd name="T76" fmla="*/ 65 w 528"/>
                <a:gd name="T77" fmla="*/ 380 h 528"/>
                <a:gd name="T78" fmla="*/ 150 w 528"/>
                <a:gd name="T79" fmla="*/ 330 h 528"/>
                <a:gd name="T80" fmla="*/ 469 w 528"/>
                <a:gd name="T81" fmla="*/ 309 h 528"/>
                <a:gd name="T82" fmla="*/ 464 w 528"/>
                <a:gd name="T83" fmla="*/ 307 h 528"/>
                <a:gd name="T84" fmla="*/ 455 w 528"/>
                <a:gd name="T85" fmla="*/ 301 h 528"/>
                <a:gd name="T86" fmla="*/ 464 w 528"/>
                <a:gd name="T87" fmla="*/ 330 h 528"/>
                <a:gd name="T88" fmla="*/ 469 w 528"/>
                <a:gd name="T89" fmla="*/ 309 h 528"/>
                <a:gd name="T90" fmla="*/ 464 w 528"/>
                <a:gd name="T91" fmla="*/ 307 h 528"/>
                <a:gd name="T92" fmla="*/ 455 w 528"/>
                <a:gd name="T93" fmla="*/ 301 h 528"/>
                <a:gd name="T94" fmla="*/ 464 w 528"/>
                <a:gd name="T95" fmla="*/ 330 h 528"/>
                <a:gd name="T96" fmla="*/ 469 w 528"/>
                <a:gd name="T97" fmla="*/ 309 h 528"/>
                <a:gd name="T98" fmla="*/ 464 w 528"/>
                <a:gd name="T99" fmla="*/ 307 h 528"/>
                <a:gd name="T100" fmla="*/ 455 w 528"/>
                <a:gd name="T101" fmla="*/ 301 h 528"/>
                <a:gd name="T102" fmla="*/ 464 w 528"/>
                <a:gd name="T103" fmla="*/ 33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528">
                  <a:moveTo>
                    <a:pt x="470" y="310"/>
                  </a:moveTo>
                  <a:cubicBezTo>
                    <a:pt x="470" y="309"/>
                    <a:pt x="469" y="309"/>
                    <a:pt x="469" y="309"/>
                  </a:cubicBezTo>
                  <a:cubicBezTo>
                    <a:pt x="468" y="309"/>
                    <a:pt x="468" y="309"/>
                    <a:pt x="467" y="308"/>
                  </a:cubicBezTo>
                  <a:cubicBezTo>
                    <a:pt x="467" y="308"/>
                    <a:pt x="467" y="308"/>
                    <a:pt x="467" y="308"/>
                  </a:cubicBezTo>
                  <a:cubicBezTo>
                    <a:pt x="466" y="308"/>
                    <a:pt x="465" y="308"/>
                    <a:pt x="465" y="307"/>
                  </a:cubicBezTo>
                  <a:cubicBezTo>
                    <a:pt x="464" y="307"/>
                    <a:pt x="464" y="307"/>
                    <a:pt x="464" y="307"/>
                  </a:cubicBezTo>
                  <a:cubicBezTo>
                    <a:pt x="463" y="307"/>
                    <a:pt x="463" y="306"/>
                    <a:pt x="462" y="306"/>
                  </a:cubicBezTo>
                  <a:cubicBezTo>
                    <a:pt x="461" y="305"/>
                    <a:pt x="460" y="305"/>
                    <a:pt x="459" y="304"/>
                  </a:cubicBezTo>
                  <a:cubicBezTo>
                    <a:pt x="459" y="304"/>
                    <a:pt x="459" y="304"/>
                    <a:pt x="458" y="304"/>
                  </a:cubicBezTo>
                  <a:cubicBezTo>
                    <a:pt x="457" y="303"/>
                    <a:pt x="456" y="302"/>
                    <a:pt x="455" y="301"/>
                  </a:cubicBezTo>
                  <a:cubicBezTo>
                    <a:pt x="455" y="301"/>
                    <a:pt x="455" y="301"/>
                    <a:pt x="455" y="301"/>
                  </a:cubicBezTo>
                  <a:cubicBezTo>
                    <a:pt x="431" y="307"/>
                    <a:pt x="431" y="307"/>
                    <a:pt x="431" y="307"/>
                  </a:cubicBezTo>
                  <a:cubicBezTo>
                    <a:pt x="436" y="308"/>
                    <a:pt x="441" y="310"/>
                    <a:pt x="446" y="312"/>
                  </a:cubicBezTo>
                  <a:cubicBezTo>
                    <a:pt x="454" y="317"/>
                    <a:pt x="460" y="323"/>
                    <a:pt x="464" y="330"/>
                  </a:cubicBezTo>
                  <a:cubicBezTo>
                    <a:pt x="471" y="310"/>
                    <a:pt x="471" y="310"/>
                    <a:pt x="471" y="310"/>
                  </a:cubicBezTo>
                  <a:cubicBezTo>
                    <a:pt x="470" y="310"/>
                    <a:pt x="470" y="310"/>
                    <a:pt x="470" y="310"/>
                  </a:cubicBezTo>
                  <a:moveTo>
                    <a:pt x="470" y="310"/>
                  </a:moveTo>
                  <a:cubicBezTo>
                    <a:pt x="470" y="309"/>
                    <a:pt x="469" y="309"/>
                    <a:pt x="469" y="309"/>
                  </a:cubicBezTo>
                  <a:cubicBezTo>
                    <a:pt x="468" y="309"/>
                    <a:pt x="468" y="309"/>
                    <a:pt x="467" y="308"/>
                  </a:cubicBezTo>
                  <a:cubicBezTo>
                    <a:pt x="467" y="308"/>
                    <a:pt x="467" y="308"/>
                    <a:pt x="467" y="308"/>
                  </a:cubicBezTo>
                  <a:cubicBezTo>
                    <a:pt x="466" y="308"/>
                    <a:pt x="465" y="308"/>
                    <a:pt x="465" y="307"/>
                  </a:cubicBezTo>
                  <a:cubicBezTo>
                    <a:pt x="464" y="307"/>
                    <a:pt x="464" y="307"/>
                    <a:pt x="464" y="307"/>
                  </a:cubicBezTo>
                  <a:cubicBezTo>
                    <a:pt x="463" y="307"/>
                    <a:pt x="463" y="306"/>
                    <a:pt x="462" y="306"/>
                  </a:cubicBezTo>
                  <a:cubicBezTo>
                    <a:pt x="461" y="305"/>
                    <a:pt x="460" y="305"/>
                    <a:pt x="459" y="304"/>
                  </a:cubicBezTo>
                  <a:cubicBezTo>
                    <a:pt x="459" y="304"/>
                    <a:pt x="459" y="304"/>
                    <a:pt x="458" y="304"/>
                  </a:cubicBezTo>
                  <a:cubicBezTo>
                    <a:pt x="457" y="303"/>
                    <a:pt x="456" y="302"/>
                    <a:pt x="455" y="301"/>
                  </a:cubicBezTo>
                  <a:cubicBezTo>
                    <a:pt x="455" y="301"/>
                    <a:pt x="455" y="301"/>
                    <a:pt x="455" y="301"/>
                  </a:cubicBezTo>
                  <a:cubicBezTo>
                    <a:pt x="431" y="307"/>
                    <a:pt x="431" y="307"/>
                    <a:pt x="431" y="307"/>
                  </a:cubicBezTo>
                  <a:cubicBezTo>
                    <a:pt x="436" y="308"/>
                    <a:pt x="441" y="310"/>
                    <a:pt x="446" y="312"/>
                  </a:cubicBezTo>
                  <a:cubicBezTo>
                    <a:pt x="454" y="317"/>
                    <a:pt x="460" y="323"/>
                    <a:pt x="464" y="330"/>
                  </a:cubicBezTo>
                  <a:cubicBezTo>
                    <a:pt x="471" y="310"/>
                    <a:pt x="471" y="310"/>
                    <a:pt x="471" y="310"/>
                  </a:cubicBezTo>
                  <a:cubicBezTo>
                    <a:pt x="470" y="310"/>
                    <a:pt x="470" y="310"/>
                    <a:pt x="470" y="310"/>
                  </a:cubicBezTo>
                  <a:moveTo>
                    <a:pt x="470" y="310"/>
                  </a:moveTo>
                  <a:cubicBezTo>
                    <a:pt x="470" y="309"/>
                    <a:pt x="469" y="309"/>
                    <a:pt x="469" y="309"/>
                  </a:cubicBezTo>
                  <a:cubicBezTo>
                    <a:pt x="468" y="309"/>
                    <a:pt x="468" y="309"/>
                    <a:pt x="467" y="308"/>
                  </a:cubicBezTo>
                  <a:cubicBezTo>
                    <a:pt x="467" y="308"/>
                    <a:pt x="467" y="308"/>
                    <a:pt x="467" y="308"/>
                  </a:cubicBezTo>
                  <a:cubicBezTo>
                    <a:pt x="466" y="308"/>
                    <a:pt x="465" y="308"/>
                    <a:pt x="465" y="307"/>
                  </a:cubicBezTo>
                  <a:cubicBezTo>
                    <a:pt x="464" y="307"/>
                    <a:pt x="464" y="307"/>
                    <a:pt x="464" y="307"/>
                  </a:cubicBezTo>
                  <a:cubicBezTo>
                    <a:pt x="463" y="307"/>
                    <a:pt x="463" y="306"/>
                    <a:pt x="462" y="306"/>
                  </a:cubicBezTo>
                  <a:cubicBezTo>
                    <a:pt x="461" y="305"/>
                    <a:pt x="460" y="305"/>
                    <a:pt x="459" y="304"/>
                  </a:cubicBezTo>
                  <a:cubicBezTo>
                    <a:pt x="459" y="304"/>
                    <a:pt x="459" y="304"/>
                    <a:pt x="458" y="304"/>
                  </a:cubicBezTo>
                  <a:cubicBezTo>
                    <a:pt x="457" y="303"/>
                    <a:pt x="456" y="302"/>
                    <a:pt x="455" y="301"/>
                  </a:cubicBezTo>
                  <a:cubicBezTo>
                    <a:pt x="455" y="301"/>
                    <a:pt x="455" y="301"/>
                    <a:pt x="455" y="301"/>
                  </a:cubicBezTo>
                  <a:cubicBezTo>
                    <a:pt x="431" y="307"/>
                    <a:pt x="431" y="307"/>
                    <a:pt x="431" y="307"/>
                  </a:cubicBezTo>
                  <a:cubicBezTo>
                    <a:pt x="436" y="308"/>
                    <a:pt x="441" y="310"/>
                    <a:pt x="446" y="312"/>
                  </a:cubicBezTo>
                  <a:cubicBezTo>
                    <a:pt x="454" y="317"/>
                    <a:pt x="460" y="323"/>
                    <a:pt x="464" y="330"/>
                  </a:cubicBezTo>
                  <a:cubicBezTo>
                    <a:pt x="471" y="310"/>
                    <a:pt x="471" y="310"/>
                    <a:pt x="471" y="310"/>
                  </a:cubicBezTo>
                  <a:cubicBezTo>
                    <a:pt x="470" y="310"/>
                    <a:pt x="470" y="310"/>
                    <a:pt x="470" y="310"/>
                  </a:cubicBezTo>
                  <a:moveTo>
                    <a:pt x="470" y="310"/>
                  </a:moveTo>
                  <a:cubicBezTo>
                    <a:pt x="470" y="309"/>
                    <a:pt x="469" y="309"/>
                    <a:pt x="469" y="309"/>
                  </a:cubicBezTo>
                  <a:cubicBezTo>
                    <a:pt x="468" y="309"/>
                    <a:pt x="468" y="309"/>
                    <a:pt x="467" y="308"/>
                  </a:cubicBezTo>
                  <a:cubicBezTo>
                    <a:pt x="467" y="308"/>
                    <a:pt x="467" y="308"/>
                    <a:pt x="467" y="308"/>
                  </a:cubicBezTo>
                  <a:cubicBezTo>
                    <a:pt x="466" y="308"/>
                    <a:pt x="465" y="308"/>
                    <a:pt x="465" y="307"/>
                  </a:cubicBezTo>
                  <a:cubicBezTo>
                    <a:pt x="464" y="307"/>
                    <a:pt x="464" y="307"/>
                    <a:pt x="464" y="307"/>
                  </a:cubicBezTo>
                  <a:cubicBezTo>
                    <a:pt x="463" y="307"/>
                    <a:pt x="463" y="306"/>
                    <a:pt x="462" y="306"/>
                  </a:cubicBezTo>
                  <a:cubicBezTo>
                    <a:pt x="461" y="305"/>
                    <a:pt x="460" y="305"/>
                    <a:pt x="459" y="304"/>
                  </a:cubicBezTo>
                  <a:cubicBezTo>
                    <a:pt x="459" y="304"/>
                    <a:pt x="459" y="304"/>
                    <a:pt x="458" y="304"/>
                  </a:cubicBezTo>
                  <a:cubicBezTo>
                    <a:pt x="457" y="303"/>
                    <a:pt x="456" y="302"/>
                    <a:pt x="455" y="301"/>
                  </a:cubicBezTo>
                  <a:cubicBezTo>
                    <a:pt x="455" y="301"/>
                    <a:pt x="455" y="301"/>
                    <a:pt x="455" y="301"/>
                  </a:cubicBezTo>
                  <a:cubicBezTo>
                    <a:pt x="431" y="307"/>
                    <a:pt x="431" y="307"/>
                    <a:pt x="431" y="307"/>
                  </a:cubicBezTo>
                  <a:cubicBezTo>
                    <a:pt x="436" y="308"/>
                    <a:pt x="441" y="310"/>
                    <a:pt x="446" y="312"/>
                  </a:cubicBezTo>
                  <a:cubicBezTo>
                    <a:pt x="454" y="317"/>
                    <a:pt x="460" y="323"/>
                    <a:pt x="464" y="330"/>
                  </a:cubicBezTo>
                  <a:cubicBezTo>
                    <a:pt x="471" y="310"/>
                    <a:pt x="471" y="310"/>
                    <a:pt x="471" y="310"/>
                  </a:cubicBezTo>
                  <a:cubicBezTo>
                    <a:pt x="470" y="310"/>
                    <a:pt x="470" y="310"/>
                    <a:pt x="470" y="310"/>
                  </a:cubicBezTo>
                  <a:moveTo>
                    <a:pt x="528" y="257"/>
                  </a:moveTo>
                  <a:cubicBezTo>
                    <a:pt x="528" y="256"/>
                    <a:pt x="528" y="256"/>
                    <a:pt x="528" y="255"/>
                  </a:cubicBezTo>
                  <a:cubicBezTo>
                    <a:pt x="528" y="252"/>
                    <a:pt x="528" y="248"/>
                    <a:pt x="527" y="244"/>
                  </a:cubicBezTo>
                  <a:cubicBezTo>
                    <a:pt x="525" y="219"/>
                    <a:pt x="520" y="195"/>
                    <a:pt x="512" y="173"/>
                  </a:cubicBezTo>
                  <a:cubicBezTo>
                    <a:pt x="505" y="155"/>
                    <a:pt x="497" y="138"/>
                    <a:pt x="486" y="122"/>
                  </a:cubicBezTo>
                  <a:cubicBezTo>
                    <a:pt x="445" y="58"/>
                    <a:pt x="377" y="13"/>
                    <a:pt x="298" y="3"/>
                  </a:cubicBezTo>
                  <a:cubicBezTo>
                    <a:pt x="287" y="1"/>
                    <a:pt x="276" y="0"/>
                    <a:pt x="264" y="0"/>
                  </a:cubicBezTo>
                  <a:cubicBezTo>
                    <a:pt x="231" y="0"/>
                    <a:pt x="198" y="7"/>
                    <a:pt x="169" y="18"/>
                  </a:cubicBezTo>
                  <a:cubicBezTo>
                    <a:pt x="163" y="20"/>
                    <a:pt x="158" y="23"/>
                    <a:pt x="153" y="25"/>
                  </a:cubicBezTo>
                  <a:cubicBezTo>
                    <a:pt x="75" y="62"/>
                    <a:pt x="17" y="135"/>
                    <a:pt x="4" y="223"/>
                  </a:cubicBezTo>
                  <a:cubicBezTo>
                    <a:pt x="2" y="236"/>
                    <a:pt x="0" y="250"/>
                    <a:pt x="0" y="264"/>
                  </a:cubicBezTo>
                  <a:cubicBezTo>
                    <a:pt x="0" y="354"/>
                    <a:pt x="45" y="433"/>
                    <a:pt x="114" y="481"/>
                  </a:cubicBezTo>
                  <a:cubicBezTo>
                    <a:pt x="123" y="488"/>
                    <a:pt x="133" y="494"/>
                    <a:pt x="144" y="499"/>
                  </a:cubicBezTo>
                  <a:cubicBezTo>
                    <a:pt x="150" y="502"/>
                    <a:pt x="157" y="506"/>
                    <a:pt x="164" y="508"/>
                  </a:cubicBezTo>
                  <a:cubicBezTo>
                    <a:pt x="169" y="511"/>
                    <a:pt x="175" y="513"/>
                    <a:pt x="181" y="515"/>
                  </a:cubicBezTo>
                  <a:cubicBezTo>
                    <a:pt x="188" y="517"/>
                    <a:pt x="195" y="519"/>
                    <a:pt x="203" y="521"/>
                  </a:cubicBezTo>
                  <a:cubicBezTo>
                    <a:pt x="214" y="524"/>
                    <a:pt x="227" y="526"/>
                    <a:pt x="239" y="527"/>
                  </a:cubicBezTo>
                  <a:cubicBezTo>
                    <a:pt x="247" y="528"/>
                    <a:pt x="256" y="528"/>
                    <a:pt x="264" y="528"/>
                  </a:cubicBezTo>
                  <a:cubicBezTo>
                    <a:pt x="264" y="528"/>
                    <a:pt x="264" y="528"/>
                    <a:pt x="264" y="528"/>
                  </a:cubicBezTo>
                  <a:cubicBezTo>
                    <a:pt x="269" y="528"/>
                    <a:pt x="274" y="528"/>
                    <a:pt x="279" y="528"/>
                  </a:cubicBezTo>
                  <a:cubicBezTo>
                    <a:pt x="288" y="527"/>
                    <a:pt x="297" y="526"/>
                    <a:pt x="306" y="525"/>
                  </a:cubicBezTo>
                  <a:cubicBezTo>
                    <a:pt x="344" y="519"/>
                    <a:pt x="379" y="505"/>
                    <a:pt x="410" y="484"/>
                  </a:cubicBezTo>
                  <a:cubicBezTo>
                    <a:pt x="414" y="482"/>
                    <a:pt x="417" y="480"/>
                    <a:pt x="420" y="477"/>
                  </a:cubicBezTo>
                  <a:cubicBezTo>
                    <a:pt x="429" y="470"/>
                    <a:pt x="439" y="463"/>
                    <a:pt x="447" y="454"/>
                  </a:cubicBezTo>
                  <a:cubicBezTo>
                    <a:pt x="451" y="451"/>
                    <a:pt x="454" y="447"/>
                    <a:pt x="458" y="444"/>
                  </a:cubicBezTo>
                  <a:cubicBezTo>
                    <a:pt x="473" y="427"/>
                    <a:pt x="487" y="408"/>
                    <a:pt x="497" y="388"/>
                  </a:cubicBezTo>
                  <a:cubicBezTo>
                    <a:pt x="502" y="379"/>
                    <a:pt x="506" y="370"/>
                    <a:pt x="510" y="360"/>
                  </a:cubicBezTo>
                  <a:cubicBezTo>
                    <a:pt x="516" y="345"/>
                    <a:pt x="520" y="330"/>
                    <a:pt x="524" y="314"/>
                  </a:cubicBezTo>
                  <a:cubicBezTo>
                    <a:pt x="524" y="313"/>
                    <a:pt x="524" y="313"/>
                    <a:pt x="524" y="313"/>
                  </a:cubicBezTo>
                  <a:cubicBezTo>
                    <a:pt x="525" y="308"/>
                    <a:pt x="525" y="303"/>
                    <a:pt x="526" y="297"/>
                  </a:cubicBezTo>
                  <a:cubicBezTo>
                    <a:pt x="527" y="287"/>
                    <a:pt x="528" y="276"/>
                    <a:pt x="528" y="264"/>
                  </a:cubicBezTo>
                  <a:cubicBezTo>
                    <a:pt x="528" y="262"/>
                    <a:pt x="528" y="259"/>
                    <a:pt x="528" y="257"/>
                  </a:cubicBezTo>
                  <a:moveTo>
                    <a:pt x="443" y="399"/>
                  </a:moveTo>
                  <a:cubicBezTo>
                    <a:pt x="429" y="406"/>
                    <a:pt x="412" y="406"/>
                    <a:pt x="397" y="398"/>
                  </a:cubicBezTo>
                  <a:cubicBezTo>
                    <a:pt x="374" y="384"/>
                    <a:pt x="365" y="354"/>
                    <a:pt x="379" y="330"/>
                  </a:cubicBezTo>
                  <a:cubicBezTo>
                    <a:pt x="382" y="325"/>
                    <a:pt x="387" y="320"/>
                    <a:pt x="392" y="316"/>
                  </a:cubicBezTo>
                  <a:cubicBezTo>
                    <a:pt x="403" y="307"/>
                    <a:pt x="417" y="304"/>
                    <a:pt x="431" y="307"/>
                  </a:cubicBezTo>
                  <a:cubicBezTo>
                    <a:pt x="436" y="308"/>
                    <a:pt x="441" y="310"/>
                    <a:pt x="446" y="312"/>
                  </a:cubicBezTo>
                  <a:cubicBezTo>
                    <a:pt x="454" y="317"/>
                    <a:pt x="460" y="323"/>
                    <a:pt x="464" y="330"/>
                  </a:cubicBezTo>
                  <a:cubicBezTo>
                    <a:pt x="473" y="345"/>
                    <a:pt x="473" y="364"/>
                    <a:pt x="464" y="380"/>
                  </a:cubicBezTo>
                  <a:cubicBezTo>
                    <a:pt x="459" y="388"/>
                    <a:pt x="452" y="395"/>
                    <a:pt x="443" y="399"/>
                  </a:cubicBezTo>
                  <a:moveTo>
                    <a:pt x="282" y="492"/>
                  </a:moveTo>
                  <a:cubicBezTo>
                    <a:pt x="277" y="494"/>
                    <a:pt x="271" y="495"/>
                    <a:pt x="265" y="495"/>
                  </a:cubicBezTo>
                  <a:cubicBezTo>
                    <a:pt x="257" y="495"/>
                    <a:pt x="249" y="493"/>
                    <a:pt x="242" y="490"/>
                  </a:cubicBezTo>
                  <a:cubicBezTo>
                    <a:pt x="226" y="482"/>
                    <a:pt x="215" y="465"/>
                    <a:pt x="215" y="446"/>
                  </a:cubicBezTo>
                  <a:cubicBezTo>
                    <a:pt x="215" y="440"/>
                    <a:pt x="216" y="435"/>
                    <a:pt x="218" y="430"/>
                  </a:cubicBezTo>
                  <a:cubicBezTo>
                    <a:pt x="222" y="418"/>
                    <a:pt x="231" y="408"/>
                    <a:pt x="242" y="402"/>
                  </a:cubicBezTo>
                  <a:cubicBezTo>
                    <a:pt x="244" y="401"/>
                    <a:pt x="246" y="400"/>
                    <a:pt x="248" y="399"/>
                  </a:cubicBezTo>
                  <a:cubicBezTo>
                    <a:pt x="249" y="399"/>
                    <a:pt x="250" y="399"/>
                    <a:pt x="251" y="399"/>
                  </a:cubicBezTo>
                  <a:cubicBezTo>
                    <a:pt x="255" y="397"/>
                    <a:pt x="260" y="397"/>
                    <a:pt x="265" y="397"/>
                  </a:cubicBezTo>
                  <a:cubicBezTo>
                    <a:pt x="266" y="397"/>
                    <a:pt x="268" y="397"/>
                    <a:pt x="269" y="397"/>
                  </a:cubicBezTo>
                  <a:cubicBezTo>
                    <a:pt x="277" y="397"/>
                    <a:pt x="284" y="400"/>
                    <a:pt x="290" y="404"/>
                  </a:cubicBezTo>
                  <a:cubicBezTo>
                    <a:pt x="295" y="407"/>
                    <a:pt x="299" y="410"/>
                    <a:pt x="303" y="415"/>
                  </a:cubicBezTo>
                  <a:cubicBezTo>
                    <a:pt x="310" y="423"/>
                    <a:pt x="314" y="434"/>
                    <a:pt x="314" y="446"/>
                  </a:cubicBezTo>
                  <a:cubicBezTo>
                    <a:pt x="314" y="450"/>
                    <a:pt x="313" y="454"/>
                    <a:pt x="313" y="457"/>
                  </a:cubicBezTo>
                  <a:cubicBezTo>
                    <a:pt x="309" y="473"/>
                    <a:pt x="297" y="486"/>
                    <a:pt x="282" y="492"/>
                  </a:cubicBezTo>
                  <a:moveTo>
                    <a:pt x="314" y="83"/>
                  </a:moveTo>
                  <a:cubicBezTo>
                    <a:pt x="314" y="85"/>
                    <a:pt x="314" y="87"/>
                    <a:pt x="313" y="90"/>
                  </a:cubicBezTo>
                  <a:cubicBezTo>
                    <a:pt x="310" y="114"/>
                    <a:pt x="290" y="132"/>
                    <a:pt x="265" y="132"/>
                  </a:cubicBezTo>
                  <a:cubicBezTo>
                    <a:pt x="237" y="132"/>
                    <a:pt x="215" y="110"/>
                    <a:pt x="215" y="83"/>
                  </a:cubicBezTo>
                  <a:cubicBezTo>
                    <a:pt x="215" y="57"/>
                    <a:pt x="236" y="36"/>
                    <a:pt x="261" y="34"/>
                  </a:cubicBezTo>
                  <a:cubicBezTo>
                    <a:pt x="262" y="34"/>
                    <a:pt x="263" y="34"/>
                    <a:pt x="265" y="34"/>
                  </a:cubicBezTo>
                  <a:cubicBezTo>
                    <a:pt x="292" y="34"/>
                    <a:pt x="314" y="56"/>
                    <a:pt x="314" y="83"/>
                  </a:cubicBezTo>
                  <a:moveTo>
                    <a:pt x="452" y="135"/>
                  </a:moveTo>
                  <a:cubicBezTo>
                    <a:pt x="457" y="139"/>
                    <a:pt x="461" y="144"/>
                    <a:pt x="464" y="149"/>
                  </a:cubicBezTo>
                  <a:cubicBezTo>
                    <a:pt x="471" y="161"/>
                    <a:pt x="472" y="173"/>
                    <a:pt x="469" y="185"/>
                  </a:cubicBezTo>
                  <a:cubicBezTo>
                    <a:pt x="467" y="196"/>
                    <a:pt x="461" y="205"/>
                    <a:pt x="453" y="212"/>
                  </a:cubicBezTo>
                  <a:cubicBezTo>
                    <a:pt x="451" y="214"/>
                    <a:pt x="449" y="215"/>
                    <a:pt x="446" y="216"/>
                  </a:cubicBezTo>
                  <a:cubicBezTo>
                    <a:pt x="444" y="218"/>
                    <a:pt x="442" y="219"/>
                    <a:pt x="440" y="219"/>
                  </a:cubicBezTo>
                  <a:cubicBezTo>
                    <a:pt x="439" y="220"/>
                    <a:pt x="438" y="220"/>
                    <a:pt x="436" y="221"/>
                  </a:cubicBezTo>
                  <a:cubicBezTo>
                    <a:pt x="436" y="221"/>
                    <a:pt x="436" y="221"/>
                    <a:pt x="436" y="221"/>
                  </a:cubicBezTo>
                  <a:cubicBezTo>
                    <a:pt x="435" y="221"/>
                    <a:pt x="433" y="222"/>
                    <a:pt x="432" y="222"/>
                  </a:cubicBezTo>
                  <a:cubicBezTo>
                    <a:pt x="411" y="226"/>
                    <a:pt x="390" y="217"/>
                    <a:pt x="379" y="198"/>
                  </a:cubicBezTo>
                  <a:cubicBezTo>
                    <a:pt x="378" y="196"/>
                    <a:pt x="377" y="195"/>
                    <a:pt x="376" y="193"/>
                  </a:cubicBezTo>
                  <a:cubicBezTo>
                    <a:pt x="374" y="188"/>
                    <a:pt x="373" y="183"/>
                    <a:pt x="373" y="178"/>
                  </a:cubicBezTo>
                  <a:cubicBezTo>
                    <a:pt x="373" y="178"/>
                    <a:pt x="373" y="178"/>
                    <a:pt x="373" y="178"/>
                  </a:cubicBezTo>
                  <a:cubicBezTo>
                    <a:pt x="372" y="171"/>
                    <a:pt x="373" y="163"/>
                    <a:pt x="376" y="156"/>
                  </a:cubicBezTo>
                  <a:cubicBezTo>
                    <a:pt x="380" y="146"/>
                    <a:pt x="387" y="137"/>
                    <a:pt x="397" y="131"/>
                  </a:cubicBezTo>
                  <a:cubicBezTo>
                    <a:pt x="402" y="128"/>
                    <a:pt x="408" y="126"/>
                    <a:pt x="413" y="125"/>
                  </a:cubicBezTo>
                  <a:cubicBezTo>
                    <a:pt x="427" y="123"/>
                    <a:pt x="441" y="127"/>
                    <a:pt x="452" y="135"/>
                  </a:cubicBezTo>
                  <a:moveTo>
                    <a:pt x="119" y="126"/>
                  </a:moveTo>
                  <a:cubicBezTo>
                    <a:pt x="123" y="127"/>
                    <a:pt x="128" y="129"/>
                    <a:pt x="132" y="131"/>
                  </a:cubicBezTo>
                  <a:cubicBezTo>
                    <a:pt x="156" y="145"/>
                    <a:pt x="164" y="175"/>
                    <a:pt x="150" y="198"/>
                  </a:cubicBezTo>
                  <a:cubicBezTo>
                    <a:pt x="139" y="217"/>
                    <a:pt x="118" y="226"/>
                    <a:pt x="98" y="222"/>
                  </a:cubicBezTo>
                  <a:cubicBezTo>
                    <a:pt x="93" y="221"/>
                    <a:pt x="88" y="219"/>
                    <a:pt x="83" y="216"/>
                  </a:cubicBezTo>
                  <a:cubicBezTo>
                    <a:pt x="79" y="214"/>
                    <a:pt x="75" y="211"/>
                    <a:pt x="72" y="208"/>
                  </a:cubicBezTo>
                  <a:cubicBezTo>
                    <a:pt x="68" y="204"/>
                    <a:pt x="65" y="199"/>
                    <a:pt x="63" y="194"/>
                  </a:cubicBezTo>
                  <a:cubicBezTo>
                    <a:pt x="56" y="180"/>
                    <a:pt x="57" y="164"/>
                    <a:pt x="65" y="149"/>
                  </a:cubicBezTo>
                  <a:cubicBezTo>
                    <a:pt x="76" y="130"/>
                    <a:pt x="98" y="121"/>
                    <a:pt x="119" y="126"/>
                  </a:cubicBezTo>
                  <a:moveTo>
                    <a:pt x="132" y="398"/>
                  </a:moveTo>
                  <a:cubicBezTo>
                    <a:pt x="114" y="408"/>
                    <a:pt x="92" y="406"/>
                    <a:pt x="77" y="394"/>
                  </a:cubicBezTo>
                  <a:cubicBezTo>
                    <a:pt x="72" y="390"/>
                    <a:pt x="68" y="385"/>
                    <a:pt x="65" y="380"/>
                  </a:cubicBezTo>
                  <a:cubicBezTo>
                    <a:pt x="51" y="356"/>
                    <a:pt x="59" y="326"/>
                    <a:pt x="83" y="312"/>
                  </a:cubicBezTo>
                  <a:cubicBezTo>
                    <a:pt x="85" y="311"/>
                    <a:pt x="87" y="311"/>
                    <a:pt x="88" y="310"/>
                  </a:cubicBezTo>
                  <a:cubicBezTo>
                    <a:pt x="101" y="305"/>
                    <a:pt x="114" y="305"/>
                    <a:pt x="126" y="309"/>
                  </a:cubicBezTo>
                  <a:cubicBezTo>
                    <a:pt x="136" y="313"/>
                    <a:pt x="145" y="320"/>
                    <a:pt x="150" y="330"/>
                  </a:cubicBezTo>
                  <a:cubicBezTo>
                    <a:pt x="159" y="346"/>
                    <a:pt x="159" y="364"/>
                    <a:pt x="151" y="379"/>
                  </a:cubicBezTo>
                  <a:cubicBezTo>
                    <a:pt x="146" y="387"/>
                    <a:pt x="140" y="393"/>
                    <a:pt x="132" y="398"/>
                  </a:cubicBezTo>
                  <a:moveTo>
                    <a:pt x="470" y="310"/>
                  </a:moveTo>
                  <a:cubicBezTo>
                    <a:pt x="470" y="309"/>
                    <a:pt x="469" y="309"/>
                    <a:pt x="469" y="309"/>
                  </a:cubicBezTo>
                  <a:cubicBezTo>
                    <a:pt x="468" y="309"/>
                    <a:pt x="468" y="309"/>
                    <a:pt x="467" y="308"/>
                  </a:cubicBezTo>
                  <a:cubicBezTo>
                    <a:pt x="467" y="308"/>
                    <a:pt x="467" y="308"/>
                    <a:pt x="467" y="308"/>
                  </a:cubicBezTo>
                  <a:cubicBezTo>
                    <a:pt x="466" y="308"/>
                    <a:pt x="465" y="308"/>
                    <a:pt x="465" y="307"/>
                  </a:cubicBezTo>
                  <a:cubicBezTo>
                    <a:pt x="464" y="307"/>
                    <a:pt x="464" y="307"/>
                    <a:pt x="464" y="307"/>
                  </a:cubicBezTo>
                  <a:cubicBezTo>
                    <a:pt x="463" y="307"/>
                    <a:pt x="463" y="306"/>
                    <a:pt x="462" y="306"/>
                  </a:cubicBezTo>
                  <a:cubicBezTo>
                    <a:pt x="461" y="305"/>
                    <a:pt x="460" y="305"/>
                    <a:pt x="459" y="304"/>
                  </a:cubicBezTo>
                  <a:cubicBezTo>
                    <a:pt x="459" y="304"/>
                    <a:pt x="459" y="304"/>
                    <a:pt x="458" y="304"/>
                  </a:cubicBezTo>
                  <a:cubicBezTo>
                    <a:pt x="457" y="303"/>
                    <a:pt x="456" y="302"/>
                    <a:pt x="455" y="301"/>
                  </a:cubicBezTo>
                  <a:cubicBezTo>
                    <a:pt x="455" y="301"/>
                    <a:pt x="455" y="301"/>
                    <a:pt x="455" y="301"/>
                  </a:cubicBezTo>
                  <a:cubicBezTo>
                    <a:pt x="431" y="307"/>
                    <a:pt x="431" y="307"/>
                    <a:pt x="431" y="307"/>
                  </a:cubicBezTo>
                  <a:cubicBezTo>
                    <a:pt x="436" y="308"/>
                    <a:pt x="441" y="310"/>
                    <a:pt x="446" y="312"/>
                  </a:cubicBezTo>
                  <a:cubicBezTo>
                    <a:pt x="454" y="317"/>
                    <a:pt x="460" y="323"/>
                    <a:pt x="464" y="330"/>
                  </a:cubicBezTo>
                  <a:cubicBezTo>
                    <a:pt x="471" y="310"/>
                    <a:pt x="471" y="310"/>
                    <a:pt x="471" y="310"/>
                  </a:cubicBezTo>
                  <a:cubicBezTo>
                    <a:pt x="470" y="310"/>
                    <a:pt x="470" y="310"/>
                    <a:pt x="470" y="310"/>
                  </a:cubicBezTo>
                  <a:moveTo>
                    <a:pt x="470" y="310"/>
                  </a:moveTo>
                  <a:cubicBezTo>
                    <a:pt x="470" y="309"/>
                    <a:pt x="469" y="309"/>
                    <a:pt x="469" y="309"/>
                  </a:cubicBezTo>
                  <a:cubicBezTo>
                    <a:pt x="468" y="309"/>
                    <a:pt x="468" y="309"/>
                    <a:pt x="467" y="308"/>
                  </a:cubicBezTo>
                  <a:cubicBezTo>
                    <a:pt x="467" y="308"/>
                    <a:pt x="467" y="308"/>
                    <a:pt x="467" y="308"/>
                  </a:cubicBezTo>
                  <a:cubicBezTo>
                    <a:pt x="466" y="308"/>
                    <a:pt x="465" y="308"/>
                    <a:pt x="465" y="307"/>
                  </a:cubicBezTo>
                  <a:cubicBezTo>
                    <a:pt x="464" y="307"/>
                    <a:pt x="464" y="307"/>
                    <a:pt x="464" y="307"/>
                  </a:cubicBezTo>
                  <a:cubicBezTo>
                    <a:pt x="463" y="307"/>
                    <a:pt x="463" y="306"/>
                    <a:pt x="462" y="306"/>
                  </a:cubicBezTo>
                  <a:cubicBezTo>
                    <a:pt x="461" y="305"/>
                    <a:pt x="460" y="305"/>
                    <a:pt x="459" y="304"/>
                  </a:cubicBezTo>
                  <a:cubicBezTo>
                    <a:pt x="459" y="304"/>
                    <a:pt x="459" y="304"/>
                    <a:pt x="458" y="304"/>
                  </a:cubicBezTo>
                  <a:cubicBezTo>
                    <a:pt x="457" y="303"/>
                    <a:pt x="456" y="302"/>
                    <a:pt x="455" y="301"/>
                  </a:cubicBezTo>
                  <a:cubicBezTo>
                    <a:pt x="455" y="301"/>
                    <a:pt x="455" y="301"/>
                    <a:pt x="455" y="301"/>
                  </a:cubicBezTo>
                  <a:cubicBezTo>
                    <a:pt x="431" y="307"/>
                    <a:pt x="431" y="307"/>
                    <a:pt x="431" y="307"/>
                  </a:cubicBezTo>
                  <a:cubicBezTo>
                    <a:pt x="436" y="308"/>
                    <a:pt x="441" y="310"/>
                    <a:pt x="446" y="312"/>
                  </a:cubicBezTo>
                  <a:cubicBezTo>
                    <a:pt x="454" y="317"/>
                    <a:pt x="460" y="323"/>
                    <a:pt x="464" y="330"/>
                  </a:cubicBezTo>
                  <a:cubicBezTo>
                    <a:pt x="471" y="310"/>
                    <a:pt x="471" y="310"/>
                    <a:pt x="471" y="310"/>
                  </a:cubicBezTo>
                  <a:cubicBezTo>
                    <a:pt x="470" y="310"/>
                    <a:pt x="470" y="310"/>
                    <a:pt x="470" y="310"/>
                  </a:cubicBezTo>
                  <a:moveTo>
                    <a:pt x="470" y="310"/>
                  </a:moveTo>
                  <a:cubicBezTo>
                    <a:pt x="470" y="309"/>
                    <a:pt x="469" y="309"/>
                    <a:pt x="469" y="309"/>
                  </a:cubicBezTo>
                  <a:cubicBezTo>
                    <a:pt x="468" y="309"/>
                    <a:pt x="468" y="309"/>
                    <a:pt x="467" y="308"/>
                  </a:cubicBezTo>
                  <a:cubicBezTo>
                    <a:pt x="467" y="308"/>
                    <a:pt x="467" y="308"/>
                    <a:pt x="467" y="308"/>
                  </a:cubicBezTo>
                  <a:cubicBezTo>
                    <a:pt x="466" y="308"/>
                    <a:pt x="465" y="308"/>
                    <a:pt x="465" y="307"/>
                  </a:cubicBezTo>
                  <a:cubicBezTo>
                    <a:pt x="464" y="307"/>
                    <a:pt x="464" y="307"/>
                    <a:pt x="464" y="307"/>
                  </a:cubicBezTo>
                  <a:cubicBezTo>
                    <a:pt x="463" y="307"/>
                    <a:pt x="463" y="306"/>
                    <a:pt x="462" y="306"/>
                  </a:cubicBezTo>
                  <a:cubicBezTo>
                    <a:pt x="461" y="305"/>
                    <a:pt x="460" y="305"/>
                    <a:pt x="459" y="304"/>
                  </a:cubicBezTo>
                  <a:cubicBezTo>
                    <a:pt x="459" y="304"/>
                    <a:pt x="459" y="304"/>
                    <a:pt x="458" y="304"/>
                  </a:cubicBezTo>
                  <a:cubicBezTo>
                    <a:pt x="457" y="303"/>
                    <a:pt x="456" y="302"/>
                    <a:pt x="455" y="301"/>
                  </a:cubicBezTo>
                  <a:cubicBezTo>
                    <a:pt x="455" y="301"/>
                    <a:pt x="455" y="301"/>
                    <a:pt x="455" y="301"/>
                  </a:cubicBezTo>
                  <a:cubicBezTo>
                    <a:pt x="431" y="307"/>
                    <a:pt x="431" y="307"/>
                    <a:pt x="431" y="307"/>
                  </a:cubicBezTo>
                  <a:cubicBezTo>
                    <a:pt x="436" y="308"/>
                    <a:pt x="441" y="310"/>
                    <a:pt x="446" y="312"/>
                  </a:cubicBezTo>
                  <a:cubicBezTo>
                    <a:pt x="454" y="317"/>
                    <a:pt x="460" y="323"/>
                    <a:pt x="464" y="330"/>
                  </a:cubicBezTo>
                  <a:cubicBezTo>
                    <a:pt x="471" y="310"/>
                    <a:pt x="471" y="310"/>
                    <a:pt x="471" y="310"/>
                  </a:cubicBezTo>
                  <a:cubicBezTo>
                    <a:pt x="470" y="310"/>
                    <a:pt x="470" y="310"/>
                    <a:pt x="470" y="310"/>
                  </a:cubicBezTo>
                </a:path>
              </a:pathLst>
            </a:custGeom>
            <a:solidFill>
              <a:srgbClr val="F0F4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75" name="Freeform 143">
              <a:extLst>
                <a:ext uri="{FF2B5EF4-FFF2-40B4-BE49-F238E27FC236}">
                  <a16:creationId xmlns:a16="http://schemas.microsoft.com/office/drawing/2014/main" id="{2F659652-0E20-4E69-827E-FF107C315645}"/>
                </a:ext>
              </a:extLst>
            </p:cNvPr>
            <p:cNvSpPr>
              <a:spLocks noEditPoints="1"/>
            </p:cNvSpPr>
            <p:nvPr/>
          </p:nvSpPr>
          <p:spPr bwMode="auto">
            <a:xfrm>
              <a:off x="10331451" y="2994026"/>
              <a:ext cx="1997075" cy="2003425"/>
            </a:xfrm>
            <a:custGeom>
              <a:avLst/>
              <a:gdLst>
                <a:gd name="T0" fmla="*/ 667 w 723"/>
                <a:gd name="T1" fmla="*/ 372 h 725"/>
                <a:gd name="T2" fmla="*/ 723 w 723"/>
                <a:gd name="T3" fmla="*/ 329 h 725"/>
                <a:gd name="T4" fmla="*/ 657 w 723"/>
                <a:gd name="T5" fmla="*/ 281 h 725"/>
                <a:gd name="T6" fmla="*/ 686 w 723"/>
                <a:gd name="T7" fmla="*/ 226 h 725"/>
                <a:gd name="T8" fmla="*/ 634 w 723"/>
                <a:gd name="T9" fmla="*/ 189 h 725"/>
                <a:gd name="T10" fmla="*/ 552 w 723"/>
                <a:gd name="T11" fmla="*/ 123 h 725"/>
                <a:gd name="T12" fmla="*/ 476 w 723"/>
                <a:gd name="T13" fmla="*/ 66 h 725"/>
                <a:gd name="T14" fmla="*/ 400 w 723"/>
                <a:gd name="T15" fmla="*/ 0 h 725"/>
                <a:gd name="T16" fmla="*/ 375 w 723"/>
                <a:gd name="T17" fmla="*/ 56 h 725"/>
                <a:gd name="T18" fmla="*/ 284 w 723"/>
                <a:gd name="T19" fmla="*/ 7 h 725"/>
                <a:gd name="T20" fmla="*/ 237 w 723"/>
                <a:gd name="T21" fmla="*/ 53 h 725"/>
                <a:gd name="T22" fmla="*/ 171 w 723"/>
                <a:gd name="T23" fmla="*/ 123 h 725"/>
                <a:gd name="T24" fmla="*/ 118 w 723"/>
                <a:gd name="T25" fmla="*/ 178 h 725"/>
                <a:gd name="T26" fmla="*/ 49 w 723"/>
                <a:gd name="T27" fmla="*/ 178 h 725"/>
                <a:gd name="T28" fmla="*/ 61 w 723"/>
                <a:gd name="T29" fmla="*/ 281 h 725"/>
                <a:gd name="T30" fmla="*/ 0 w 723"/>
                <a:gd name="T31" fmla="*/ 396 h 725"/>
                <a:gd name="T32" fmla="*/ 46 w 723"/>
                <a:gd name="T33" fmla="*/ 492 h 725"/>
                <a:gd name="T34" fmla="*/ 114 w 723"/>
                <a:gd name="T35" fmla="*/ 541 h 725"/>
                <a:gd name="T36" fmla="*/ 193 w 723"/>
                <a:gd name="T37" fmla="*/ 617 h 725"/>
                <a:gd name="T38" fmla="*/ 261 w 723"/>
                <a:gd name="T39" fmla="*/ 651 h 725"/>
                <a:gd name="T40" fmla="*/ 280 w 723"/>
                <a:gd name="T41" fmla="*/ 666 h 725"/>
                <a:gd name="T42" fmla="*/ 281 w 723"/>
                <a:gd name="T43" fmla="*/ 701 h 725"/>
                <a:gd name="T44" fmla="*/ 287 w 723"/>
                <a:gd name="T45" fmla="*/ 718 h 725"/>
                <a:gd name="T46" fmla="*/ 315 w 723"/>
                <a:gd name="T47" fmla="*/ 723 h 725"/>
                <a:gd name="T48" fmla="*/ 361 w 723"/>
                <a:gd name="T49" fmla="*/ 668 h 725"/>
                <a:gd name="T50" fmla="*/ 406 w 723"/>
                <a:gd name="T51" fmla="*/ 724 h 725"/>
                <a:gd name="T52" fmla="*/ 443 w 723"/>
                <a:gd name="T53" fmla="*/ 658 h 725"/>
                <a:gd name="T54" fmla="*/ 508 w 723"/>
                <a:gd name="T55" fmla="*/ 694 h 725"/>
                <a:gd name="T56" fmla="*/ 542 w 723"/>
                <a:gd name="T57" fmla="*/ 658 h 725"/>
                <a:gd name="T58" fmla="*/ 530 w 723"/>
                <a:gd name="T59" fmla="*/ 618 h 725"/>
                <a:gd name="T60" fmla="*/ 601 w 723"/>
                <a:gd name="T61" fmla="*/ 634 h 725"/>
                <a:gd name="T62" fmla="*/ 616 w 723"/>
                <a:gd name="T63" fmla="*/ 623 h 725"/>
                <a:gd name="T64" fmla="*/ 634 w 723"/>
                <a:gd name="T65" fmla="*/ 603 h 725"/>
                <a:gd name="T66" fmla="*/ 613 w 723"/>
                <a:gd name="T67" fmla="*/ 571 h 725"/>
                <a:gd name="T68" fmla="*/ 674 w 723"/>
                <a:gd name="T69" fmla="*/ 547 h 725"/>
                <a:gd name="T70" fmla="*/ 657 w 723"/>
                <a:gd name="T71" fmla="*/ 444 h 725"/>
                <a:gd name="T72" fmla="*/ 723 w 723"/>
                <a:gd name="T73" fmla="*/ 397 h 725"/>
                <a:gd name="T74" fmla="*/ 300 w 723"/>
                <a:gd name="T75" fmla="*/ 609 h 725"/>
                <a:gd name="T76" fmla="*/ 107 w 723"/>
                <a:gd name="T77" fmla="*/ 362 h 725"/>
                <a:gd name="T78" fmla="*/ 124 w 723"/>
                <a:gd name="T79" fmla="*/ 271 h 725"/>
                <a:gd name="T80" fmla="*/ 132 w 723"/>
                <a:gd name="T81" fmla="*/ 253 h 725"/>
                <a:gd name="T82" fmla="*/ 170 w 723"/>
                <a:gd name="T83" fmla="*/ 195 h 725"/>
                <a:gd name="T84" fmla="*/ 194 w 723"/>
                <a:gd name="T85" fmla="*/ 172 h 725"/>
                <a:gd name="T86" fmla="*/ 221 w 723"/>
                <a:gd name="T87" fmla="*/ 151 h 725"/>
                <a:gd name="T88" fmla="*/ 406 w 723"/>
                <a:gd name="T89" fmla="*/ 112 h 725"/>
                <a:gd name="T90" fmla="*/ 616 w 723"/>
                <a:gd name="T91" fmla="*/ 353 h 725"/>
                <a:gd name="T92" fmla="*/ 597 w 723"/>
                <a:gd name="T93" fmla="*/ 458 h 725"/>
                <a:gd name="T94" fmla="*/ 578 w 723"/>
                <a:gd name="T95" fmla="*/ 496 h 725"/>
                <a:gd name="T96" fmla="*/ 551 w 723"/>
                <a:gd name="T97" fmla="*/ 532 h 725"/>
                <a:gd name="T98" fmla="*/ 534 w 723"/>
                <a:gd name="T99" fmla="*/ 549 h 725"/>
                <a:gd name="T100" fmla="*/ 520 w 723"/>
                <a:gd name="T101" fmla="*/ 561 h 725"/>
                <a:gd name="T102" fmla="*/ 488 w 723"/>
                <a:gd name="T103" fmla="*/ 583 h 725"/>
                <a:gd name="T104" fmla="*/ 461 w 723"/>
                <a:gd name="T105" fmla="*/ 596 h 725"/>
                <a:gd name="T106" fmla="*/ 420 w 723"/>
                <a:gd name="T107" fmla="*/ 61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3" h="725">
                  <a:moveTo>
                    <a:pt x="723" y="397"/>
                  </a:moveTo>
                  <a:cubicBezTo>
                    <a:pt x="708" y="390"/>
                    <a:pt x="693" y="385"/>
                    <a:pt x="678" y="380"/>
                  </a:cubicBezTo>
                  <a:cubicBezTo>
                    <a:pt x="675" y="379"/>
                    <a:pt x="671" y="378"/>
                    <a:pt x="668" y="376"/>
                  </a:cubicBezTo>
                  <a:cubicBezTo>
                    <a:pt x="668" y="375"/>
                    <a:pt x="667" y="374"/>
                    <a:pt x="667" y="373"/>
                  </a:cubicBezTo>
                  <a:cubicBezTo>
                    <a:pt x="667" y="372"/>
                    <a:pt x="667" y="372"/>
                    <a:pt x="667" y="372"/>
                  </a:cubicBezTo>
                  <a:cubicBezTo>
                    <a:pt x="666" y="368"/>
                    <a:pt x="666" y="364"/>
                    <a:pt x="667" y="360"/>
                  </a:cubicBezTo>
                  <a:cubicBezTo>
                    <a:pt x="667" y="358"/>
                    <a:pt x="667" y="356"/>
                    <a:pt x="667" y="353"/>
                  </a:cubicBezTo>
                  <a:cubicBezTo>
                    <a:pt x="666" y="352"/>
                    <a:pt x="666" y="351"/>
                    <a:pt x="666" y="349"/>
                  </a:cubicBezTo>
                  <a:cubicBezTo>
                    <a:pt x="670" y="348"/>
                    <a:pt x="674" y="347"/>
                    <a:pt x="678" y="345"/>
                  </a:cubicBezTo>
                  <a:cubicBezTo>
                    <a:pt x="693" y="340"/>
                    <a:pt x="708" y="334"/>
                    <a:pt x="723" y="329"/>
                  </a:cubicBezTo>
                  <a:cubicBezTo>
                    <a:pt x="723" y="322"/>
                    <a:pt x="723" y="316"/>
                    <a:pt x="722" y="310"/>
                  </a:cubicBezTo>
                  <a:cubicBezTo>
                    <a:pt x="721" y="301"/>
                    <a:pt x="719" y="293"/>
                    <a:pt x="717" y="284"/>
                  </a:cubicBezTo>
                  <a:cubicBezTo>
                    <a:pt x="707" y="281"/>
                    <a:pt x="697" y="282"/>
                    <a:pt x="687" y="282"/>
                  </a:cubicBezTo>
                  <a:cubicBezTo>
                    <a:pt x="687" y="282"/>
                    <a:pt x="687" y="282"/>
                    <a:pt x="687" y="282"/>
                  </a:cubicBezTo>
                  <a:cubicBezTo>
                    <a:pt x="677" y="281"/>
                    <a:pt x="667" y="281"/>
                    <a:pt x="657" y="281"/>
                  </a:cubicBezTo>
                  <a:cubicBezTo>
                    <a:pt x="657" y="280"/>
                    <a:pt x="657" y="280"/>
                    <a:pt x="657" y="280"/>
                  </a:cubicBezTo>
                  <a:cubicBezTo>
                    <a:pt x="653" y="273"/>
                    <a:pt x="651" y="265"/>
                    <a:pt x="648" y="257"/>
                  </a:cubicBezTo>
                  <a:cubicBezTo>
                    <a:pt x="650" y="254"/>
                    <a:pt x="652" y="252"/>
                    <a:pt x="654" y="250"/>
                  </a:cubicBezTo>
                  <a:cubicBezTo>
                    <a:pt x="659" y="246"/>
                    <a:pt x="664" y="242"/>
                    <a:pt x="669" y="239"/>
                  </a:cubicBezTo>
                  <a:cubicBezTo>
                    <a:pt x="675" y="234"/>
                    <a:pt x="680" y="230"/>
                    <a:pt x="686" y="226"/>
                  </a:cubicBezTo>
                  <a:cubicBezTo>
                    <a:pt x="688" y="224"/>
                    <a:pt x="690" y="222"/>
                    <a:pt x="693" y="220"/>
                  </a:cubicBezTo>
                  <a:cubicBezTo>
                    <a:pt x="694" y="219"/>
                    <a:pt x="695" y="218"/>
                    <a:pt x="695" y="217"/>
                  </a:cubicBezTo>
                  <a:cubicBezTo>
                    <a:pt x="692" y="208"/>
                    <a:pt x="688" y="200"/>
                    <a:pt x="683" y="192"/>
                  </a:cubicBezTo>
                  <a:cubicBezTo>
                    <a:pt x="681" y="187"/>
                    <a:pt x="678" y="182"/>
                    <a:pt x="675" y="178"/>
                  </a:cubicBezTo>
                  <a:cubicBezTo>
                    <a:pt x="661" y="180"/>
                    <a:pt x="647" y="184"/>
                    <a:pt x="634" y="189"/>
                  </a:cubicBezTo>
                  <a:cubicBezTo>
                    <a:pt x="628" y="191"/>
                    <a:pt x="623" y="192"/>
                    <a:pt x="617" y="194"/>
                  </a:cubicBezTo>
                  <a:cubicBezTo>
                    <a:pt x="611" y="186"/>
                    <a:pt x="606" y="179"/>
                    <a:pt x="600" y="172"/>
                  </a:cubicBezTo>
                  <a:cubicBezTo>
                    <a:pt x="612" y="155"/>
                    <a:pt x="624" y="139"/>
                    <a:pt x="634" y="122"/>
                  </a:cubicBezTo>
                  <a:cubicBezTo>
                    <a:pt x="625" y="110"/>
                    <a:pt x="614" y="100"/>
                    <a:pt x="603" y="90"/>
                  </a:cubicBezTo>
                  <a:cubicBezTo>
                    <a:pt x="584" y="100"/>
                    <a:pt x="569" y="112"/>
                    <a:pt x="552" y="123"/>
                  </a:cubicBezTo>
                  <a:cubicBezTo>
                    <a:pt x="545" y="118"/>
                    <a:pt x="537" y="113"/>
                    <a:pt x="530" y="107"/>
                  </a:cubicBezTo>
                  <a:cubicBezTo>
                    <a:pt x="535" y="87"/>
                    <a:pt x="543" y="69"/>
                    <a:pt x="546" y="49"/>
                  </a:cubicBezTo>
                  <a:cubicBezTo>
                    <a:pt x="534" y="41"/>
                    <a:pt x="521" y="35"/>
                    <a:pt x="507" y="29"/>
                  </a:cubicBezTo>
                  <a:cubicBezTo>
                    <a:pt x="505" y="31"/>
                    <a:pt x="502" y="33"/>
                    <a:pt x="500" y="36"/>
                  </a:cubicBezTo>
                  <a:cubicBezTo>
                    <a:pt x="492" y="46"/>
                    <a:pt x="484" y="56"/>
                    <a:pt x="476" y="66"/>
                  </a:cubicBezTo>
                  <a:cubicBezTo>
                    <a:pt x="474" y="69"/>
                    <a:pt x="471" y="72"/>
                    <a:pt x="469" y="76"/>
                  </a:cubicBezTo>
                  <a:cubicBezTo>
                    <a:pt x="460" y="73"/>
                    <a:pt x="451" y="71"/>
                    <a:pt x="443" y="67"/>
                  </a:cubicBezTo>
                  <a:cubicBezTo>
                    <a:pt x="442" y="58"/>
                    <a:pt x="443" y="49"/>
                    <a:pt x="443" y="40"/>
                  </a:cubicBezTo>
                  <a:cubicBezTo>
                    <a:pt x="443" y="29"/>
                    <a:pt x="442" y="18"/>
                    <a:pt x="440" y="7"/>
                  </a:cubicBezTo>
                  <a:cubicBezTo>
                    <a:pt x="427" y="3"/>
                    <a:pt x="413" y="2"/>
                    <a:pt x="400" y="0"/>
                  </a:cubicBezTo>
                  <a:cubicBezTo>
                    <a:pt x="399" y="0"/>
                    <a:pt x="398" y="0"/>
                    <a:pt x="398" y="0"/>
                  </a:cubicBezTo>
                  <a:cubicBezTo>
                    <a:pt x="396" y="2"/>
                    <a:pt x="395" y="4"/>
                    <a:pt x="394" y="6"/>
                  </a:cubicBezTo>
                  <a:cubicBezTo>
                    <a:pt x="393" y="7"/>
                    <a:pt x="393" y="8"/>
                    <a:pt x="393" y="8"/>
                  </a:cubicBezTo>
                  <a:cubicBezTo>
                    <a:pt x="388" y="22"/>
                    <a:pt x="383" y="36"/>
                    <a:pt x="378" y="49"/>
                  </a:cubicBezTo>
                  <a:cubicBezTo>
                    <a:pt x="377" y="51"/>
                    <a:pt x="376" y="54"/>
                    <a:pt x="375" y="56"/>
                  </a:cubicBezTo>
                  <a:cubicBezTo>
                    <a:pt x="369" y="57"/>
                    <a:pt x="363" y="57"/>
                    <a:pt x="357" y="57"/>
                  </a:cubicBezTo>
                  <a:cubicBezTo>
                    <a:pt x="354" y="57"/>
                    <a:pt x="351" y="57"/>
                    <a:pt x="348" y="57"/>
                  </a:cubicBezTo>
                  <a:cubicBezTo>
                    <a:pt x="341" y="40"/>
                    <a:pt x="337" y="22"/>
                    <a:pt x="329" y="5"/>
                  </a:cubicBezTo>
                  <a:cubicBezTo>
                    <a:pt x="328" y="4"/>
                    <a:pt x="328" y="2"/>
                    <a:pt x="327" y="1"/>
                  </a:cubicBezTo>
                  <a:cubicBezTo>
                    <a:pt x="312" y="1"/>
                    <a:pt x="299" y="4"/>
                    <a:pt x="284" y="7"/>
                  </a:cubicBezTo>
                  <a:cubicBezTo>
                    <a:pt x="283" y="10"/>
                    <a:pt x="282" y="12"/>
                    <a:pt x="282" y="15"/>
                  </a:cubicBezTo>
                  <a:cubicBezTo>
                    <a:pt x="281" y="28"/>
                    <a:pt x="281" y="40"/>
                    <a:pt x="280" y="52"/>
                  </a:cubicBezTo>
                  <a:cubicBezTo>
                    <a:pt x="280" y="57"/>
                    <a:pt x="280" y="62"/>
                    <a:pt x="280" y="68"/>
                  </a:cubicBezTo>
                  <a:cubicBezTo>
                    <a:pt x="271" y="71"/>
                    <a:pt x="264" y="73"/>
                    <a:pt x="255" y="76"/>
                  </a:cubicBezTo>
                  <a:cubicBezTo>
                    <a:pt x="248" y="69"/>
                    <a:pt x="243" y="60"/>
                    <a:pt x="237" y="53"/>
                  </a:cubicBezTo>
                  <a:cubicBezTo>
                    <a:pt x="230" y="45"/>
                    <a:pt x="224" y="37"/>
                    <a:pt x="218" y="30"/>
                  </a:cubicBezTo>
                  <a:cubicBezTo>
                    <a:pt x="210" y="31"/>
                    <a:pt x="200" y="35"/>
                    <a:pt x="190" y="41"/>
                  </a:cubicBezTo>
                  <a:cubicBezTo>
                    <a:pt x="186" y="44"/>
                    <a:pt x="182" y="46"/>
                    <a:pt x="177" y="50"/>
                  </a:cubicBezTo>
                  <a:cubicBezTo>
                    <a:pt x="180" y="69"/>
                    <a:pt x="188" y="87"/>
                    <a:pt x="193" y="107"/>
                  </a:cubicBezTo>
                  <a:cubicBezTo>
                    <a:pt x="187" y="113"/>
                    <a:pt x="179" y="118"/>
                    <a:pt x="171" y="123"/>
                  </a:cubicBezTo>
                  <a:cubicBezTo>
                    <a:pt x="155" y="112"/>
                    <a:pt x="139" y="101"/>
                    <a:pt x="123" y="90"/>
                  </a:cubicBezTo>
                  <a:cubicBezTo>
                    <a:pt x="112" y="96"/>
                    <a:pt x="101" y="107"/>
                    <a:pt x="89" y="122"/>
                  </a:cubicBezTo>
                  <a:cubicBezTo>
                    <a:pt x="99" y="139"/>
                    <a:pt x="111" y="155"/>
                    <a:pt x="122" y="171"/>
                  </a:cubicBezTo>
                  <a:cubicBezTo>
                    <a:pt x="122" y="173"/>
                    <a:pt x="121" y="174"/>
                    <a:pt x="120" y="175"/>
                  </a:cubicBezTo>
                  <a:cubicBezTo>
                    <a:pt x="120" y="176"/>
                    <a:pt x="119" y="177"/>
                    <a:pt x="118" y="178"/>
                  </a:cubicBezTo>
                  <a:cubicBezTo>
                    <a:pt x="117" y="181"/>
                    <a:pt x="115" y="183"/>
                    <a:pt x="113" y="185"/>
                  </a:cubicBezTo>
                  <a:cubicBezTo>
                    <a:pt x="112" y="187"/>
                    <a:pt x="110" y="189"/>
                    <a:pt x="109" y="191"/>
                  </a:cubicBezTo>
                  <a:cubicBezTo>
                    <a:pt x="108" y="192"/>
                    <a:pt x="107" y="192"/>
                    <a:pt x="106" y="193"/>
                  </a:cubicBezTo>
                  <a:cubicBezTo>
                    <a:pt x="106" y="193"/>
                    <a:pt x="106" y="193"/>
                    <a:pt x="106" y="193"/>
                  </a:cubicBezTo>
                  <a:cubicBezTo>
                    <a:pt x="87" y="189"/>
                    <a:pt x="69" y="181"/>
                    <a:pt x="49" y="178"/>
                  </a:cubicBezTo>
                  <a:cubicBezTo>
                    <a:pt x="40" y="190"/>
                    <a:pt x="34" y="203"/>
                    <a:pt x="28" y="217"/>
                  </a:cubicBezTo>
                  <a:cubicBezTo>
                    <a:pt x="42" y="232"/>
                    <a:pt x="60" y="242"/>
                    <a:pt x="75" y="255"/>
                  </a:cubicBezTo>
                  <a:cubicBezTo>
                    <a:pt x="74" y="259"/>
                    <a:pt x="73" y="263"/>
                    <a:pt x="72" y="267"/>
                  </a:cubicBezTo>
                  <a:cubicBezTo>
                    <a:pt x="70" y="271"/>
                    <a:pt x="68" y="276"/>
                    <a:pt x="67" y="281"/>
                  </a:cubicBezTo>
                  <a:cubicBezTo>
                    <a:pt x="65" y="281"/>
                    <a:pt x="63" y="281"/>
                    <a:pt x="61" y="281"/>
                  </a:cubicBezTo>
                  <a:cubicBezTo>
                    <a:pt x="43" y="282"/>
                    <a:pt x="25" y="281"/>
                    <a:pt x="7" y="284"/>
                  </a:cubicBezTo>
                  <a:cubicBezTo>
                    <a:pt x="3" y="298"/>
                    <a:pt x="0" y="312"/>
                    <a:pt x="0" y="327"/>
                  </a:cubicBezTo>
                  <a:cubicBezTo>
                    <a:pt x="17" y="337"/>
                    <a:pt x="37" y="341"/>
                    <a:pt x="55" y="348"/>
                  </a:cubicBezTo>
                  <a:cubicBezTo>
                    <a:pt x="58" y="357"/>
                    <a:pt x="57" y="366"/>
                    <a:pt x="56" y="376"/>
                  </a:cubicBezTo>
                  <a:cubicBezTo>
                    <a:pt x="38" y="382"/>
                    <a:pt x="19" y="389"/>
                    <a:pt x="0" y="396"/>
                  </a:cubicBezTo>
                  <a:cubicBezTo>
                    <a:pt x="0" y="412"/>
                    <a:pt x="3" y="426"/>
                    <a:pt x="7" y="441"/>
                  </a:cubicBezTo>
                  <a:cubicBezTo>
                    <a:pt x="27" y="444"/>
                    <a:pt x="46" y="442"/>
                    <a:pt x="67" y="444"/>
                  </a:cubicBezTo>
                  <a:cubicBezTo>
                    <a:pt x="68" y="448"/>
                    <a:pt x="70" y="452"/>
                    <a:pt x="71" y="456"/>
                  </a:cubicBezTo>
                  <a:cubicBezTo>
                    <a:pt x="73" y="461"/>
                    <a:pt x="74" y="465"/>
                    <a:pt x="75" y="470"/>
                  </a:cubicBezTo>
                  <a:cubicBezTo>
                    <a:pt x="65" y="478"/>
                    <a:pt x="55" y="485"/>
                    <a:pt x="46" y="492"/>
                  </a:cubicBezTo>
                  <a:cubicBezTo>
                    <a:pt x="40" y="497"/>
                    <a:pt x="34" y="502"/>
                    <a:pt x="28" y="507"/>
                  </a:cubicBezTo>
                  <a:cubicBezTo>
                    <a:pt x="33" y="521"/>
                    <a:pt x="40" y="534"/>
                    <a:pt x="48" y="547"/>
                  </a:cubicBezTo>
                  <a:cubicBezTo>
                    <a:pt x="55" y="546"/>
                    <a:pt x="62" y="544"/>
                    <a:pt x="70" y="542"/>
                  </a:cubicBezTo>
                  <a:cubicBezTo>
                    <a:pt x="82" y="539"/>
                    <a:pt x="94" y="534"/>
                    <a:pt x="106" y="531"/>
                  </a:cubicBezTo>
                  <a:cubicBezTo>
                    <a:pt x="109" y="534"/>
                    <a:pt x="112" y="538"/>
                    <a:pt x="114" y="541"/>
                  </a:cubicBezTo>
                  <a:cubicBezTo>
                    <a:pt x="117" y="545"/>
                    <a:pt x="119" y="548"/>
                    <a:pt x="122" y="553"/>
                  </a:cubicBezTo>
                  <a:cubicBezTo>
                    <a:pt x="111" y="569"/>
                    <a:pt x="100" y="585"/>
                    <a:pt x="89" y="602"/>
                  </a:cubicBezTo>
                  <a:cubicBezTo>
                    <a:pt x="97" y="615"/>
                    <a:pt x="109" y="624"/>
                    <a:pt x="120" y="635"/>
                  </a:cubicBezTo>
                  <a:cubicBezTo>
                    <a:pt x="138" y="625"/>
                    <a:pt x="154" y="613"/>
                    <a:pt x="170" y="602"/>
                  </a:cubicBezTo>
                  <a:cubicBezTo>
                    <a:pt x="179" y="606"/>
                    <a:pt x="185" y="612"/>
                    <a:pt x="193" y="617"/>
                  </a:cubicBezTo>
                  <a:cubicBezTo>
                    <a:pt x="188" y="637"/>
                    <a:pt x="180" y="655"/>
                    <a:pt x="177" y="674"/>
                  </a:cubicBezTo>
                  <a:cubicBezTo>
                    <a:pt x="186" y="682"/>
                    <a:pt x="200" y="690"/>
                    <a:pt x="217" y="695"/>
                  </a:cubicBezTo>
                  <a:cubicBezTo>
                    <a:pt x="231" y="682"/>
                    <a:pt x="241" y="665"/>
                    <a:pt x="254" y="649"/>
                  </a:cubicBezTo>
                  <a:cubicBezTo>
                    <a:pt x="255" y="649"/>
                    <a:pt x="256" y="649"/>
                    <a:pt x="257" y="650"/>
                  </a:cubicBezTo>
                  <a:cubicBezTo>
                    <a:pt x="258" y="650"/>
                    <a:pt x="260" y="650"/>
                    <a:pt x="261" y="651"/>
                  </a:cubicBezTo>
                  <a:cubicBezTo>
                    <a:pt x="262" y="651"/>
                    <a:pt x="263" y="651"/>
                    <a:pt x="263" y="651"/>
                  </a:cubicBezTo>
                  <a:cubicBezTo>
                    <a:pt x="264" y="651"/>
                    <a:pt x="264" y="652"/>
                    <a:pt x="265" y="652"/>
                  </a:cubicBezTo>
                  <a:cubicBezTo>
                    <a:pt x="266" y="652"/>
                    <a:pt x="267" y="652"/>
                    <a:pt x="269" y="653"/>
                  </a:cubicBezTo>
                  <a:cubicBezTo>
                    <a:pt x="272" y="654"/>
                    <a:pt x="276" y="656"/>
                    <a:pt x="280" y="658"/>
                  </a:cubicBezTo>
                  <a:cubicBezTo>
                    <a:pt x="280" y="660"/>
                    <a:pt x="280" y="663"/>
                    <a:pt x="280" y="666"/>
                  </a:cubicBezTo>
                  <a:cubicBezTo>
                    <a:pt x="280" y="668"/>
                    <a:pt x="280" y="671"/>
                    <a:pt x="280" y="674"/>
                  </a:cubicBezTo>
                  <a:cubicBezTo>
                    <a:pt x="280" y="677"/>
                    <a:pt x="281" y="681"/>
                    <a:pt x="281" y="684"/>
                  </a:cubicBezTo>
                  <a:cubicBezTo>
                    <a:pt x="281" y="687"/>
                    <a:pt x="281" y="689"/>
                    <a:pt x="281" y="692"/>
                  </a:cubicBezTo>
                  <a:cubicBezTo>
                    <a:pt x="281" y="694"/>
                    <a:pt x="281" y="695"/>
                    <a:pt x="281" y="697"/>
                  </a:cubicBezTo>
                  <a:cubicBezTo>
                    <a:pt x="281" y="698"/>
                    <a:pt x="281" y="700"/>
                    <a:pt x="281" y="701"/>
                  </a:cubicBezTo>
                  <a:cubicBezTo>
                    <a:pt x="281" y="703"/>
                    <a:pt x="282" y="704"/>
                    <a:pt x="282" y="706"/>
                  </a:cubicBezTo>
                  <a:cubicBezTo>
                    <a:pt x="282" y="706"/>
                    <a:pt x="282" y="706"/>
                    <a:pt x="282" y="706"/>
                  </a:cubicBezTo>
                  <a:cubicBezTo>
                    <a:pt x="282" y="708"/>
                    <a:pt x="282" y="710"/>
                    <a:pt x="282" y="712"/>
                  </a:cubicBezTo>
                  <a:cubicBezTo>
                    <a:pt x="283" y="713"/>
                    <a:pt x="283" y="715"/>
                    <a:pt x="283" y="717"/>
                  </a:cubicBezTo>
                  <a:cubicBezTo>
                    <a:pt x="285" y="718"/>
                    <a:pt x="286" y="718"/>
                    <a:pt x="287" y="718"/>
                  </a:cubicBezTo>
                  <a:cubicBezTo>
                    <a:pt x="288" y="719"/>
                    <a:pt x="289" y="719"/>
                    <a:pt x="291" y="719"/>
                  </a:cubicBezTo>
                  <a:cubicBezTo>
                    <a:pt x="292" y="720"/>
                    <a:pt x="293" y="720"/>
                    <a:pt x="295" y="720"/>
                  </a:cubicBezTo>
                  <a:cubicBezTo>
                    <a:pt x="297" y="721"/>
                    <a:pt x="299" y="721"/>
                    <a:pt x="301" y="721"/>
                  </a:cubicBezTo>
                  <a:cubicBezTo>
                    <a:pt x="303" y="722"/>
                    <a:pt x="306" y="722"/>
                    <a:pt x="308" y="722"/>
                  </a:cubicBezTo>
                  <a:cubicBezTo>
                    <a:pt x="310" y="723"/>
                    <a:pt x="313" y="723"/>
                    <a:pt x="315" y="723"/>
                  </a:cubicBezTo>
                  <a:cubicBezTo>
                    <a:pt x="319" y="724"/>
                    <a:pt x="323" y="724"/>
                    <a:pt x="327" y="725"/>
                  </a:cubicBezTo>
                  <a:cubicBezTo>
                    <a:pt x="327" y="724"/>
                    <a:pt x="327" y="724"/>
                    <a:pt x="327" y="723"/>
                  </a:cubicBezTo>
                  <a:cubicBezTo>
                    <a:pt x="334" y="710"/>
                    <a:pt x="338" y="695"/>
                    <a:pt x="344" y="680"/>
                  </a:cubicBezTo>
                  <a:cubicBezTo>
                    <a:pt x="345" y="676"/>
                    <a:pt x="346" y="672"/>
                    <a:pt x="348" y="668"/>
                  </a:cubicBezTo>
                  <a:cubicBezTo>
                    <a:pt x="352" y="668"/>
                    <a:pt x="357" y="668"/>
                    <a:pt x="361" y="668"/>
                  </a:cubicBezTo>
                  <a:cubicBezTo>
                    <a:pt x="365" y="668"/>
                    <a:pt x="368" y="668"/>
                    <a:pt x="372" y="668"/>
                  </a:cubicBezTo>
                  <a:cubicBezTo>
                    <a:pt x="373" y="668"/>
                    <a:pt x="374" y="668"/>
                    <a:pt x="375" y="668"/>
                  </a:cubicBezTo>
                  <a:cubicBezTo>
                    <a:pt x="383" y="686"/>
                    <a:pt x="387" y="705"/>
                    <a:pt x="395" y="722"/>
                  </a:cubicBezTo>
                  <a:cubicBezTo>
                    <a:pt x="396" y="723"/>
                    <a:pt x="396" y="723"/>
                    <a:pt x="396" y="724"/>
                  </a:cubicBezTo>
                  <a:cubicBezTo>
                    <a:pt x="400" y="724"/>
                    <a:pt x="403" y="724"/>
                    <a:pt x="406" y="724"/>
                  </a:cubicBezTo>
                  <a:cubicBezTo>
                    <a:pt x="417" y="723"/>
                    <a:pt x="428" y="720"/>
                    <a:pt x="439" y="718"/>
                  </a:cubicBezTo>
                  <a:cubicBezTo>
                    <a:pt x="443" y="708"/>
                    <a:pt x="442" y="698"/>
                    <a:pt x="443" y="688"/>
                  </a:cubicBezTo>
                  <a:cubicBezTo>
                    <a:pt x="443" y="687"/>
                    <a:pt x="443" y="685"/>
                    <a:pt x="443" y="683"/>
                  </a:cubicBezTo>
                  <a:cubicBezTo>
                    <a:pt x="443" y="676"/>
                    <a:pt x="443" y="670"/>
                    <a:pt x="443" y="663"/>
                  </a:cubicBezTo>
                  <a:cubicBezTo>
                    <a:pt x="443" y="658"/>
                    <a:pt x="443" y="658"/>
                    <a:pt x="443" y="658"/>
                  </a:cubicBezTo>
                  <a:cubicBezTo>
                    <a:pt x="451" y="653"/>
                    <a:pt x="459" y="652"/>
                    <a:pt x="468" y="649"/>
                  </a:cubicBezTo>
                  <a:cubicBezTo>
                    <a:pt x="476" y="656"/>
                    <a:pt x="480" y="664"/>
                    <a:pt x="487" y="672"/>
                  </a:cubicBezTo>
                  <a:cubicBezTo>
                    <a:pt x="487" y="673"/>
                    <a:pt x="487" y="673"/>
                    <a:pt x="487" y="673"/>
                  </a:cubicBezTo>
                  <a:cubicBezTo>
                    <a:pt x="493" y="680"/>
                    <a:pt x="499" y="688"/>
                    <a:pt x="505" y="695"/>
                  </a:cubicBezTo>
                  <a:cubicBezTo>
                    <a:pt x="506" y="695"/>
                    <a:pt x="507" y="694"/>
                    <a:pt x="508" y="694"/>
                  </a:cubicBezTo>
                  <a:cubicBezTo>
                    <a:pt x="516" y="692"/>
                    <a:pt x="525" y="688"/>
                    <a:pt x="535" y="682"/>
                  </a:cubicBezTo>
                  <a:cubicBezTo>
                    <a:pt x="538" y="680"/>
                    <a:pt x="542" y="678"/>
                    <a:pt x="546" y="675"/>
                  </a:cubicBezTo>
                  <a:cubicBezTo>
                    <a:pt x="546" y="674"/>
                    <a:pt x="545" y="672"/>
                    <a:pt x="545" y="671"/>
                  </a:cubicBezTo>
                  <a:cubicBezTo>
                    <a:pt x="544" y="667"/>
                    <a:pt x="544" y="662"/>
                    <a:pt x="542" y="658"/>
                  </a:cubicBezTo>
                  <a:cubicBezTo>
                    <a:pt x="542" y="658"/>
                    <a:pt x="542" y="658"/>
                    <a:pt x="542" y="658"/>
                  </a:cubicBezTo>
                  <a:cubicBezTo>
                    <a:pt x="542" y="657"/>
                    <a:pt x="542" y="657"/>
                    <a:pt x="542" y="657"/>
                  </a:cubicBezTo>
                  <a:cubicBezTo>
                    <a:pt x="542" y="655"/>
                    <a:pt x="541" y="654"/>
                    <a:pt x="541" y="653"/>
                  </a:cubicBezTo>
                  <a:cubicBezTo>
                    <a:pt x="540" y="648"/>
                    <a:pt x="538" y="643"/>
                    <a:pt x="536" y="638"/>
                  </a:cubicBezTo>
                  <a:cubicBezTo>
                    <a:pt x="535" y="635"/>
                    <a:pt x="534" y="632"/>
                    <a:pt x="534" y="629"/>
                  </a:cubicBezTo>
                  <a:cubicBezTo>
                    <a:pt x="532" y="626"/>
                    <a:pt x="531" y="622"/>
                    <a:pt x="530" y="618"/>
                  </a:cubicBezTo>
                  <a:cubicBezTo>
                    <a:pt x="536" y="611"/>
                    <a:pt x="544" y="607"/>
                    <a:pt x="552" y="601"/>
                  </a:cubicBezTo>
                  <a:cubicBezTo>
                    <a:pt x="554" y="603"/>
                    <a:pt x="556" y="604"/>
                    <a:pt x="558" y="606"/>
                  </a:cubicBezTo>
                  <a:cubicBezTo>
                    <a:pt x="560" y="607"/>
                    <a:pt x="562" y="609"/>
                    <a:pt x="564" y="610"/>
                  </a:cubicBezTo>
                  <a:cubicBezTo>
                    <a:pt x="568" y="613"/>
                    <a:pt x="572" y="616"/>
                    <a:pt x="576" y="618"/>
                  </a:cubicBezTo>
                  <a:cubicBezTo>
                    <a:pt x="584" y="624"/>
                    <a:pt x="593" y="629"/>
                    <a:pt x="601" y="634"/>
                  </a:cubicBezTo>
                  <a:cubicBezTo>
                    <a:pt x="603" y="633"/>
                    <a:pt x="605" y="632"/>
                    <a:pt x="607" y="630"/>
                  </a:cubicBezTo>
                  <a:cubicBezTo>
                    <a:pt x="608" y="630"/>
                    <a:pt x="609" y="629"/>
                    <a:pt x="610" y="628"/>
                  </a:cubicBezTo>
                  <a:cubicBezTo>
                    <a:pt x="611" y="628"/>
                    <a:pt x="612" y="627"/>
                    <a:pt x="613" y="626"/>
                  </a:cubicBezTo>
                  <a:cubicBezTo>
                    <a:pt x="613" y="625"/>
                    <a:pt x="614" y="624"/>
                    <a:pt x="615" y="624"/>
                  </a:cubicBezTo>
                  <a:cubicBezTo>
                    <a:pt x="616" y="623"/>
                    <a:pt x="616" y="623"/>
                    <a:pt x="616" y="623"/>
                  </a:cubicBezTo>
                  <a:cubicBezTo>
                    <a:pt x="617" y="622"/>
                    <a:pt x="617" y="621"/>
                    <a:pt x="618" y="621"/>
                  </a:cubicBezTo>
                  <a:cubicBezTo>
                    <a:pt x="621" y="618"/>
                    <a:pt x="623" y="616"/>
                    <a:pt x="625" y="614"/>
                  </a:cubicBezTo>
                  <a:cubicBezTo>
                    <a:pt x="626" y="612"/>
                    <a:pt x="627" y="611"/>
                    <a:pt x="629" y="609"/>
                  </a:cubicBezTo>
                  <a:cubicBezTo>
                    <a:pt x="629" y="609"/>
                    <a:pt x="629" y="608"/>
                    <a:pt x="630" y="608"/>
                  </a:cubicBezTo>
                  <a:cubicBezTo>
                    <a:pt x="631" y="606"/>
                    <a:pt x="632" y="605"/>
                    <a:pt x="634" y="603"/>
                  </a:cubicBezTo>
                  <a:cubicBezTo>
                    <a:pt x="633" y="601"/>
                    <a:pt x="631" y="598"/>
                    <a:pt x="630" y="596"/>
                  </a:cubicBezTo>
                  <a:cubicBezTo>
                    <a:pt x="628" y="592"/>
                    <a:pt x="625" y="588"/>
                    <a:pt x="622" y="584"/>
                  </a:cubicBezTo>
                  <a:cubicBezTo>
                    <a:pt x="622" y="584"/>
                    <a:pt x="622" y="583"/>
                    <a:pt x="622" y="583"/>
                  </a:cubicBezTo>
                  <a:cubicBezTo>
                    <a:pt x="620" y="581"/>
                    <a:pt x="619" y="580"/>
                    <a:pt x="618" y="578"/>
                  </a:cubicBezTo>
                  <a:cubicBezTo>
                    <a:pt x="617" y="576"/>
                    <a:pt x="615" y="573"/>
                    <a:pt x="613" y="571"/>
                  </a:cubicBezTo>
                  <a:cubicBezTo>
                    <a:pt x="611" y="568"/>
                    <a:pt x="609" y="565"/>
                    <a:pt x="607" y="562"/>
                  </a:cubicBezTo>
                  <a:cubicBezTo>
                    <a:pt x="605" y="560"/>
                    <a:pt x="603" y="557"/>
                    <a:pt x="602" y="554"/>
                  </a:cubicBezTo>
                  <a:cubicBezTo>
                    <a:pt x="601" y="553"/>
                    <a:pt x="601" y="553"/>
                    <a:pt x="601" y="553"/>
                  </a:cubicBezTo>
                  <a:cubicBezTo>
                    <a:pt x="605" y="545"/>
                    <a:pt x="611" y="539"/>
                    <a:pt x="617" y="531"/>
                  </a:cubicBezTo>
                  <a:cubicBezTo>
                    <a:pt x="636" y="536"/>
                    <a:pt x="654" y="544"/>
                    <a:pt x="674" y="547"/>
                  </a:cubicBezTo>
                  <a:cubicBezTo>
                    <a:pt x="678" y="543"/>
                    <a:pt x="680" y="538"/>
                    <a:pt x="683" y="534"/>
                  </a:cubicBezTo>
                  <a:cubicBezTo>
                    <a:pt x="688" y="525"/>
                    <a:pt x="691" y="517"/>
                    <a:pt x="695" y="507"/>
                  </a:cubicBezTo>
                  <a:cubicBezTo>
                    <a:pt x="681" y="493"/>
                    <a:pt x="664" y="483"/>
                    <a:pt x="649" y="470"/>
                  </a:cubicBezTo>
                  <a:cubicBezTo>
                    <a:pt x="650" y="462"/>
                    <a:pt x="652" y="455"/>
                    <a:pt x="655" y="448"/>
                  </a:cubicBezTo>
                  <a:cubicBezTo>
                    <a:pt x="655" y="447"/>
                    <a:pt x="656" y="446"/>
                    <a:pt x="657" y="444"/>
                  </a:cubicBezTo>
                  <a:cubicBezTo>
                    <a:pt x="676" y="442"/>
                    <a:pt x="695" y="444"/>
                    <a:pt x="715" y="441"/>
                  </a:cubicBezTo>
                  <a:cubicBezTo>
                    <a:pt x="715" y="441"/>
                    <a:pt x="716" y="441"/>
                    <a:pt x="717" y="441"/>
                  </a:cubicBezTo>
                  <a:cubicBezTo>
                    <a:pt x="717" y="439"/>
                    <a:pt x="717" y="437"/>
                    <a:pt x="718" y="436"/>
                  </a:cubicBezTo>
                  <a:cubicBezTo>
                    <a:pt x="720" y="427"/>
                    <a:pt x="722" y="419"/>
                    <a:pt x="722" y="411"/>
                  </a:cubicBezTo>
                  <a:cubicBezTo>
                    <a:pt x="723" y="406"/>
                    <a:pt x="723" y="401"/>
                    <a:pt x="723" y="397"/>
                  </a:cubicBezTo>
                  <a:moveTo>
                    <a:pt x="377" y="616"/>
                  </a:moveTo>
                  <a:cubicBezTo>
                    <a:pt x="372" y="616"/>
                    <a:pt x="367" y="616"/>
                    <a:pt x="362" y="616"/>
                  </a:cubicBezTo>
                  <a:cubicBezTo>
                    <a:pt x="358" y="616"/>
                    <a:pt x="355" y="616"/>
                    <a:pt x="351" y="616"/>
                  </a:cubicBezTo>
                  <a:cubicBezTo>
                    <a:pt x="346" y="616"/>
                    <a:pt x="342" y="616"/>
                    <a:pt x="337" y="615"/>
                  </a:cubicBezTo>
                  <a:cubicBezTo>
                    <a:pt x="325" y="614"/>
                    <a:pt x="312" y="612"/>
                    <a:pt x="300" y="609"/>
                  </a:cubicBezTo>
                  <a:cubicBezTo>
                    <a:pt x="289" y="606"/>
                    <a:pt x="278" y="603"/>
                    <a:pt x="267" y="598"/>
                  </a:cubicBezTo>
                  <a:cubicBezTo>
                    <a:pt x="265" y="598"/>
                    <a:pt x="264" y="597"/>
                    <a:pt x="262" y="596"/>
                  </a:cubicBezTo>
                  <a:cubicBezTo>
                    <a:pt x="258" y="595"/>
                    <a:pt x="255" y="593"/>
                    <a:pt x="251" y="591"/>
                  </a:cubicBezTo>
                  <a:cubicBezTo>
                    <a:pt x="236" y="584"/>
                    <a:pt x="221" y="575"/>
                    <a:pt x="208" y="565"/>
                  </a:cubicBezTo>
                  <a:cubicBezTo>
                    <a:pt x="148" y="519"/>
                    <a:pt x="107" y="447"/>
                    <a:pt x="107" y="362"/>
                  </a:cubicBezTo>
                  <a:cubicBezTo>
                    <a:pt x="107" y="351"/>
                    <a:pt x="108" y="340"/>
                    <a:pt x="109" y="330"/>
                  </a:cubicBezTo>
                  <a:cubicBezTo>
                    <a:pt x="111" y="317"/>
                    <a:pt x="113" y="306"/>
                    <a:pt x="117" y="294"/>
                  </a:cubicBezTo>
                  <a:cubicBezTo>
                    <a:pt x="117" y="291"/>
                    <a:pt x="118" y="288"/>
                    <a:pt x="119" y="286"/>
                  </a:cubicBezTo>
                  <a:cubicBezTo>
                    <a:pt x="120" y="283"/>
                    <a:pt x="121" y="280"/>
                    <a:pt x="122" y="277"/>
                  </a:cubicBezTo>
                  <a:cubicBezTo>
                    <a:pt x="123" y="275"/>
                    <a:pt x="123" y="273"/>
                    <a:pt x="124" y="271"/>
                  </a:cubicBezTo>
                  <a:cubicBezTo>
                    <a:pt x="124" y="271"/>
                    <a:pt x="124" y="271"/>
                    <a:pt x="124" y="271"/>
                  </a:cubicBezTo>
                  <a:cubicBezTo>
                    <a:pt x="125" y="269"/>
                    <a:pt x="125" y="268"/>
                    <a:pt x="126" y="267"/>
                  </a:cubicBezTo>
                  <a:cubicBezTo>
                    <a:pt x="127" y="265"/>
                    <a:pt x="127" y="263"/>
                    <a:pt x="128" y="262"/>
                  </a:cubicBezTo>
                  <a:cubicBezTo>
                    <a:pt x="129" y="261"/>
                    <a:pt x="129" y="260"/>
                    <a:pt x="129" y="259"/>
                  </a:cubicBezTo>
                  <a:cubicBezTo>
                    <a:pt x="130" y="257"/>
                    <a:pt x="131" y="255"/>
                    <a:pt x="132" y="253"/>
                  </a:cubicBezTo>
                  <a:cubicBezTo>
                    <a:pt x="133" y="250"/>
                    <a:pt x="135" y="248"/>
                    <a:pt x="136" y="245"/>
                  </a:cubicBezTo>
                  <a:cubicBezTo>
                    <a:pt x="137" y="242"/>
                    <a:pt x="139" y="240"/>
                    <a:pt x="140" y="237"/>
                  </a:cubicBezTo>
                  <a:cubicBezTo>
                    <a:pt x="141" y="235"/>
                    <a:pt x="143" y="232"/>
                    <a:pt x="144" y="230"/>
                  </a:cubicBezTo>
                  <a:cubicBezTo>
                    <a:pt x="150" y="220"/>
                    <a:pt x="157" y="211"/>
                    <a:pt x="164" y="202"/>
                  </a:cubicBezTo>
                  <a:cubicBezTo>
                    <a:pt x="166" y="200"/>
                    <a:pt x="168" y="198"/>
                    <a:pt x="170" y="195"/>
                  </a:cubicBezTo>
                  <a:cubicBezTo>
                    <a:pt x="172" y="193"/>
                    <a:pt x="173" y="191"/>
                    <a:pt x="175" y="190"/>
                  </a:cubicBezTo>
                  <a:cubicBezTo>
                    <a:pt x="176" y="189"/>
                    <a:pt x="176" y="189"/>
                    <a:pt x="176" y="189"/>
                  </a:cubicBezTo>
                  <a:cubicBezTo>
                    <a:pt x="177" y="187"/>
                    <a:pt x="179" y="185"/>
                    <a:pt x="181" y="183"/>
                  </a:cubicBezTo>
                  <a:cubicBezTo>
                    <a:pt x="183" y="181"/>
                    <a:pt x="186" y="179"/>
                    <a:pt x="188" y="177"/>
                  </a:cubicBezTo>
                  <a:cubicBezTo>
                    <a:pt x="190" y="175"/>
                    <a:pt x="192" y="173"/>
                    <a:pt x="194" y="172"/>
                  </a:cubicBezTo>
                  <a:cubicBezTo>
                    <a:pt x="195" y="170"/>
                    <a:pt x="197" y="169"/>
                    <a:pt x="198" y="168"/>
                  </a:cubicBezTo>
                  <a:cubicBezTo>
                    <a:pt x="199" y="167"/>
                    <a:pt x="200" y="167"/>
                    <a:pt x="200" y="166"/>
                  </a:cubicBezTo>
                  <a:cubicBezTo>
                    <a:pt x="201" y="165"/>
                    <a:pt x="202" y="164"/>
                    <a:pt x="203" y="164"/>
                  </a:cubicBezTo>
                  <a:cubicBezTo>
                    <a:pt x="203" y="163"/>
                    <a:pt x="203" y="163"/>
                    <a:pt x="203" y="163"/>
                  </a:cubicBezTo>
                  <a:cubicBezTo>
                    <a:pt x="209" y="159"/>
                    <a:pt x="215" y="155"/>
                    <a:pt x="221" y="151"/>
                  </a:cubicBezTo>
                  <a:cubicBezTo>
                    <a:pt x="223" y="149"/>
                    <a:pt x="225" y="148"/>
                    <a:pt x="228" y="146"/>
                  </a:cubicBezTo>
                  <a:cubicBezTo>
                    <a:pt x="238" y="140"/>
                    <a:pt x="248" y="135"/>
                    <a:pt x="258" y="130"/>
                  </a:cubicBezTo>
                  <a:cubicBezTo>
                    <a:pt x="263" y="128"/>
                    <a:pt x="268" y="126"/>
                    <a:pt x="273" y="124"/>
                  </a:cubicBezTo>
                  <a:cubicBezTo>
                    <a:pt x="301" y="114"/>
                    <a:pt x="330" y="108"/>
                    <a:pt x="360" y="108"/>
                  </a:cubicBezTo>
                  <a:cubicBezTo>
                    <a:pt x="376" y="108"/>
                    <a:pt x="391" y="109"/>
                    <a:pt x="406" y="112"/>
                  </a:cubicBezTo>
                  <a:cubicBezTo>
                    <a:pt x="474" y="124"/>
                    <a:pt x="535" y="164"/>
                    <a:pt x="573" y="221"/>
                  </a:cubicBezTo>
                  <a:cubicBezTo>
                    <a:pt x="586" y="241"/>
                    <a:pt x="597" y="263"/>
                    <a:pt x="604" y="286"/>
                  </a:cubicBezTo>
                  <a:cubicBezTo>
                    <a:pt x="609" y="303"/>
                    <a:pt x="613" y="320"/>
                    <a:pt x="615" y="338"/>
                  </a:cubicBezTo>
                  <a:cubicBezTo>
                    <a:pt x="615" y="342"/>
                    <a:pt x="615" y="346"/>
                    <a:pt x="616" y="351"/>
                  </a:cubicBezTo>
                  <a:cubicBezTo>
                    <a:pt x="616" y="352"/>
                    <a:pt x="616" y="353"/>
                    <a:pt x="616" y="353"/>
                  </a:cubicBezTo>
                  <a:cubicBezTo>
                    <a:pt x="616" y="356"/>
                    <a:pt x="616" y="358"/>
                    <a:pt x="616" y="360"/>
                  </a:cubicBezTo>
                  <a:cubicBezTo>
                    <a:pt x="616" y="371"/>
                    <a:pt x="615" y="381"/>
                    <a:pt x="614" y="392"/>
                  </a:cubicBezTo>
                  <a:cubicBezTo>
                    <a:pt x="613" y="398"/>
                    <a:pt x="612" y="404"/>
                    <a:pt x="611" y="411"/>
                  </a:cubicBezTo>
                  <a:cubicBezTo>
                    <a:pt x="609" y="425"/>
                    <a:pt x="605" y="438"/>
                    <a:pt x="600" y="451"/>
                  </a:cubicBezTo>
                  <a:cubicBezTo>
                    <a:pt x="599" y="453"/>
                    <a:pt x="598" y="456"/>
                    <a:pt x="597" y="458"/>
                  </a:cubicBezTo>
                  <a:cubicBezTo>
                    <a:pt x="595" y="463"/>
                    <a:pt x="593" y="468"/>
                    <a:pt x="591" y="472"/>
                  </a:cubicBezTo>
                  <a:cubicBezTo>
                    <a:pt x="590" y="474"/>
                    <a:pt x="590" y="475"/>
                    <a:pt x="589" y="476"/>
                  </a:cubicBezTo>
                  <a:cubicBezTo>
                    <a:pt x="588" y="479"/>
                    <a:pt x="586" y="481"/>
                    <a:pt x="585" y="484"/>
                  </a:cubicBezTo>
                  <a:cubicBezTo>
                    <a:pt x="584" y="486"/>
                    <a:pt x="583" y="488"/>
                    <a:pt x="581" y="490"/>
                  </a:cubicBezTo>
                  <a:cubicBezTo>
                    <a:pt x="580" y="492"/>
                    <a:pt x="579" y="494"/>
                    <a:pt x="578" y="496"/>
                  </a:cubicBezTo>
                  <a:cubicBezTo>
                    <a:pt x="576" y="499"/>
                    <a:pt x="574" y="502"/>
                    <a:pt x="572" y="505"/>
                  </a:cubicBezTo>
                  <a:cubicBezTo>
                    <a:pt x="569" y="509"/>
                    <a:pt x="566" y="514"/>
                    <a:pt x="562" y="518"/>
                  </a:cubicBezTo>
                  <a:cubicBezTo>
                    <a:pt x="560" y="521"/>
                    <a:pt x="559" y="523"/>
                    <a:pt x="557" y="525"/>
                  </a:cubicBezTo>
                  <a:cubicBezTo>
                    <a:pt x="557" y="525"/>
                    <a:pt x="557" y="525"/>
                    <a:pt x="557" y="525"/>
                  </a:cubicBezTo>
                  <a:cubicBezTo>
                    <a:pt x="555" y="527"/>
                    <a:pt x="553" y="530"/>
                    <a:pt x="551" y="532"/>
                  </a:cubicBezTo>
                  <a:cubicBezTo>
                    <a:pt x="550" y="533"/>
                    <a:pt x="548" y="535"/>
                    <a:pt x="547" y="536"/>
                  </a:cubicBezTo>
                  <a:cubicBezTo>
                    <a:pt x="546" y="537"/>
                    <a:pt x="545" y="538"/>
                    <a:pt x="545" y="539"/>
                  </a:cubicBezTo>
                  <a:cubicBezTo>
                    <a:pt x="544" y="539"/>
                    <a:pt x="544" y="540"/>
                    <a:pt x="543" y="540"/>
                  </a:cubicBezTo>
                  <a:cubicBezTo>
                    <a:pt x="542" y="541"/>
                    <a:pt x="541" y="543"/>
                    <a:pt x="539" y="544"/>
                  </a:cubicBezTo>
                  <a:cubicBezTo>
                    <a:pt x="537" y="546"/>
                    <a:pt x="536" y="548"/>
                    <a:pt x="534" y="549"/>
                  </a:cubicBezTo>
                  <a:cubicBezTo>
                    <a:pt x="534" y="549"/>
                    <a:pt x="534" y="549"/>
                    <a:pt x="534" y="549"/>
                  </a:cubicBezTo>
                  <a:cubicBezTo>
                    <a:pt x="533" y="550"/>
                    <a:pt x="533" y="550"/>
                    <a:pt x="533" y="550"/>
                  </a:cubicBezTo>
                  <a:cubicBezTo>
                    <a:pt x="531" y="552"/>
                    <a:pt x="529" y="554"/>
                    <a:pt x="527" y="555"/>
                  </a:cubicBezTo>
                  <a:cubicBezTo>
                    <a:pt x="525" y="557"/>
                    <a:pt x="523" y="559"/>
                    <a:pt x="521" y="560"/>
                  </a:cubicBezTo>
                  <a:cubicBezTo>
                    <a:pt x="521" y="560"/>
                    <a:pt x="521" y="561"/>
                    <a:pt x="520" y="561"/>
                  </a:cubicBezTo>
                  <a:cubicBezTo>
                    <a:pt x="516" y="565"/>
                    <a:pt x="511" y="568"/>
                    <a:pt x="506" y="571"/>
                  </a:cubicBezTo>
                  <a:cubicBezTo>
                    <a:pt x="504" y="573"/>
                    <a:pt x="502" y="574"/>
                    <a:pt x="499" y="576"/>
                  </a:cubicBezTo>
                  <a:cubicBezTo>
                    <a:pt x="498" y="577"/>
                    <a:pt x="497" y="578"/>
                    <a:pt x="495" y="579"/>
                  </a:cubicBezTo>
                  <a:cubicBezTo>
                    <a:pt x="494" y="579"/>
                    <a:pt x="494" y="580"/>
                    <a:pt x="493" y="580"/>
                  </a:cubicBezTo>
                  <a:cubicBezTo>
                    <a:pt x="491" y="581"/>
                    <a:pt x="490" y="582"/>
                    <a:pt x="488" y="583"/>
                  </a:cubicBezTo>
                  <a:cubicBezTo>
                    <a:pt x="487" y="583"/>
                    <a:pt x="486" y="584"/>
                    <a:pt x="485" y="585"/>
                  </a:cubicBezTo>
                  <a:cubicBezTo>
                    <a:pt x="482" y="586"/>
                    <a:pt x="480" y="587"/>
                    <a:pt x="477" y="589"/>
                  </a:cubicBezTo>
                  <a:cubicBezTo>
                    <a:pt x="477" y="589"/>
                    <a:pt x="477" y="589"/>
                    <a:pt x="477" y="589"/>
                  </a:cubicBezTo>
                  <a:cubicBezTo>
                    <a:pt x="474" y="590"/>
                    <a:pt x="472" y="591"/>
                    <a:pt x="469" y="593"/>
                  </a:cubicBezTo>
                  <a:cubicBezTo>
                    <a:pt x="467" y="594"/>
                    <a:pt x="464" y="595"/>
                    <a:pt x="461" y="596"/>
                  </a:cubicBezTo>
                  <a:cubicBezTo>
                    <a:pt x="459" y="597"/>
                    <a:pt x="456" y="598"/>
                    <a:pt x="453" y="599"/>
                  </a:cubicBezTo>
                  <a:cubicBezTo>
                    <a:pt x="451" y="600"/>
                    <a:pt x="448" y="601"/>
                    <a:pt x="445" y="602"/>
                  </a:cubicBezTo>
                  <a:cubicBezTo>
                    <a:pt x="443" y="603"/>
                    <a:pt x="440" y="604"/>
                    <a:pt x="437" y="605"/>
                  </a:cubicBezTo>
                  <a:cubicBezTo>
                    <a:pt x="434" y="606"/>
                    <a:pt x="431" y="607"/>
                    <a:pt x="429" y="608"/>
                  </a:cubicBezTo>
                  <a:cubicBezTo>
                    <a:pt x="426" y="608"/>
                    <a:pt x="423" y="609"/>
                    <a:pt x="420" y="610"/>
                  </a:cubicBezTo>
                  <a:cubicBezTo>
                    <a:pt x="414" y="611"/>
                    <a:pt x="409" y="612"/>
                    <a:pt x="403" y="613"/>
                  </a:cubicBezTo>
                  <a:cubicBezTo>
                    <a:pt x="400" y="614"/>
                    <a:pt x="397" y="614"/>
                    <a:pt x="394" y="614"/>
                  </a:cubicBezTo>
                  <a:cubicBezTo>
                    <a:pt x="388" y="615"/>
                    <a:pt x="382" y="616"/>
                    <a:pt x="377" y="616"/>
                  </a:cubicBezTo>
                </a:path>
              </a:pathLst>
            </a:custGeom>
            <a:solidFill>
              <a:srgbClr val="B8CF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grpSp>
      <p:sp>
        <p:nvSpPr>
          <p:cNvPr id="226" name="Freeform 144">
            <a:extLst>
              <a:ext uri="{FF2B5EF4-FFF2-40B4-BE49-F238E27FC236}">
                <a16:creationId xmlns:a16="http://schemas.microsoft.com/office/drawing/2014/main" id="{8B24BF3C-1286-4685-A51C-770D0AE716FF}"/>
              </a:ext>
            </a:extLst>
          </p:cNvPr>
          <p:cNvSpPr>
            <a:spLocks noEditPoints="1"/>
          </p:cNvSpPr>
          <p:nvPr/>
        </p:nvSpPr>
        <p:spPr bwMode="auto">
          <a:xfrm>
            <a:off x="1500982" y="2439487"/>
            <a:ext cx="1260959" cy="640260"/>
          </a:xfrm>
          <a:custGeom>
            <a:avLst/>
            <a:gdLst>
              <a:gd name="T0" fmla="*/ 937 w 963"/>
              <a:gd name="T1" fmla="*/ 338 h 489"/>
              <a:gd name="T2" fmla="*/ 772 w 963"/>
              <a:gd name="T3" fmla="*/ 263 h 489"/>
              <a:gd name="T4" fmla="*/ 723 w 963"/>
              <a:gd name="T5" fmla="*/ 242 h 489"/>
              <a:gd name="T6" fmla="*/ 705 w 963"/>
              <a:gd name="T7" fmla="*/ 257 h 489"/>
              <a:gd name="T8" fmla="*/ 707 w 963"/>
              <a:gd name="T9" fmla="*/ 277 h 489"/>
              <a:gd name="T10" fmla="*/ 753 w 963"/>
              <a:gd name="T11" fmla="*/ 296 h 489"/>
              <a:gd name="T12" fmla="*/ 802 w 963"/>
              <a:gd name="T13" fmla="*/ 317 h 489"/>
              <a:gd name="T14" fmla="*/ 903 w 963"/>
              <a:gd name="T15" fmla="*/ 361 h 489"/>
              <a:gd name="T16" fmla="*/ 921 w 963"/>
              <a:gd name="T17" fmla="*/ 419 h 489"/>
              <a:gd name="T18" fmla="*/ 909 w 963"/>
              <a:gd name="T19" fmla="*/ 436 h 489"/>
              <a:gd name="T20" fmla="*/ 821 w 963"/>
              <a:gd name="T21" fmla="*/ 438 h 489"/>
              <a:gd name="T22" fmla="*/ 724 w 963"/>
              <a:gd name="T23" fmla="*/ 412 h 489"/>
              <a:gd name="T24" fmla="*/ 641 w 963"/>
              <a:gd name="T25" fmla="*/ 389 h 489"/>
              <a:gd name="T26" fmla="*/ 630 w 963"/>
              <a:gd name="T27" fmla="*/ 421 h 489"/>
              <a:gd name="T28" fmla="*/ 662 w 963"/>
              <a:gd name="T29" fmla="*/ 422 h 489"/>
              <a:gd name="T30" fmla="*/ 679 w 963"/>
              <a:gd name="T31" fmla="*/ 421 h 489"/>
              <a:gd name="T32" fmla="*/ 682 w 963"/>
              <a:gd name="T33" fmla="*/ 440 h 489"/>
              <a:gd name="T34" fmla="*/ 798 w 963"/>
              <a:gd name="T35" fmla="*/ 471 h 489"/>
              <a:gd name="T36" fmla="*/ 861 w 963"/>
              <a:gd name="T37" fmla="*/ 488 h 489"/>
              <a:gd name="T38" fmla="*/ 918 w 963"/>
              <a:gd name="T39" fmla="*/ 477 h 489"/>
              <a:gd name="T40" fmla="*/ 944 w 963"/>
              <a:gd name="T41" fmla="*/ 456 h 489"/>
              <a:gd name="T42" fmla="*/ 503 w 963"/>
              <a:gd name="T43" fmla="*/ 149 h 489"/>
              <a:gd name="T44" fmla="*/ 447 w 963"/>
              <a:gd name="T45" fmla="*/ 125 h 489"/>
              <a:gd name="T46" fmla="*/ 402 w 963"/>
              <a:gd name="T47" fmla="*/ 105 h 489"/>
              <a:gd name="T48" fmla="*/ 312 w 963"/>
              <a:gd name="T49" fmla="*/ 67 h 489"/>
              <a:gd name="T50" fmla="*/ 253 w 963"/>
              <a:gd name="T51" fmla="*/ 43 h 489"/>
              <a:gd name="T52" fmla="*/ 34 w 963"/>
              <a:gd name="T53" fmla="*/ 55 h 489"/>
              <a:gd name="T54" fmla="*/ 3 w 963"/>
              <a:gd name="T55" fmla="*/ 159 h 489"/>
              <a:gd name="T56" fmla="*/ 50 w 963"/>
              <a:gd name="T57" fmla="*/ 255 h 489"/>
              <a:gd name="T58" fmla="*/ 88 w 963"/>
              <a:gd name="T59" fmla="*/ 278 h 489"/>
              <a:gd name="T60" fmla="*/ 163 w 963"/>
              <a:gd name="T61" fmla="*/ 300 h 489"/>
              <a:gd name="T62" fmla="*/ 275 w 963"/>
              <a:gd name="T63" fmla="*/ 331 h 489"/>
              <a:gd name="T64" fmla="*/ 341 w 963"/>
              <a:gd name="T65" fmla="*/ 348 h 489"/>
              <a:gd name="T66" fmla="*/ 410 w 963"/>
              <a:gd name="T67" fmla="*/ 360 h 489"/>
              <a:gd name="T68" fmla="*/ 402 w 963"/>
              <a:gd name="T69" fmla="*/ 336 h 489"/>
              <a:gd name="T70" fmla="*/ 393 w 963"/>
              <a:gd name="T71" fmla="*/ 323 h 489"/>
              <a:gd name="T72" fmla="*/ 324 w 963"/>
              <a:gd name="T73" fmla="*/ 304 h 489"/>
              <a:gd name="T74" fmla="*/ 305 w 963"/>
              <a:gd name="T75" fmla="*/ 299 h 489"/>
              <a:gd name="T76" fmla="*/ 148 w 963"/>
              <a:gd name="T77" fmla="*/ 256 h 489"/>
              <a:gd name="T78" fmla="*/ 141 w 963"/>
              <a:gd name="T79" fmla="*/ 254 h 489"/>
              <a:gd name="T80" fmla="*/ 99 w 963"/>
              <a:gd name="T81" fmla="*/ 241 h 489"/>
              <a:gd name="T82" fmla="*/ 64 w 963"/>
              <a:gd name="T83" fmla="*/ 214 h 489"/>
              <a:gd name="T84" fmla="*/ 54 w 963"/>
              <a:gd name="T85" fmla="*/ 199 h 489"/>
              <a:gd name="T86" fmla="*/ 40 w 963"/>
              <a:gd name="T87" fmla="*/ 138 h 489"/>
              <a:gd name="T88" fmla="*/ 177 w 963"/>
              <a:gd name="T89" fmla="*/ 52 h 489"/>
              <a:gd name="T90" fmla="*/ 309 w 963"/>
              <a:gd name="T91" fmla="*/ 107 h 489"/>
              <a:gd name="T92" fmla="*/ 439 w 963"/>
              <a:gd name="T93" fmla="*/ 163 h 489"/>
              <a:gd name="T94" fmla="*/ 502 w 963"/>
              <a:gd name="T95" fmla="*/ 16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3" h="489">
                <a:moveTo>
                  <a:pt x="959" y="377"/>
                </a:moveTo>
                <a:cubicBezTo>
                  <a:pt x="959" y="377"/>
                  <a:pt x="959" y="377"/>
                  <a:pt x="959" y="377"/>
                </a:cubicBezTo>
                <a:cubicBezTo>
                  <a:pt x="956" y="362"/>
                  <a:pt x="949" y="349"/>
                  <a:pt x="937" y="338"/>
                </a:cubicBezTo>
                <a:cubicBezTo>
                  <a:pt x="932" y="333"/>
                  <a:pt x="926" y="329"/>
                  <a:pt x="919" y="326"/>
                </a:cubicBezTo>
                <a:cubicBezTo>
                  <a:pt x="908" y="321"/>
                  <a:pt x="877" y="308"/>
                  <a:pt x="834" y="290"/>
                </a:cubicBezTo>
                <a:cubicBezTo>
                  <a:pt x="815" y="282"/>
                  <a:pt x="794" y="273"/>
                  <a:pt x="772" y="263"/>
                </a:cubicBezTo>
                <a:cubicBezTo>
                  <a:pt x="766" y="260"/>
                  <a:pt x="759" y="258"/>
                  <a:pt x="753" y="255"/>
                </a:cubicBezTo>
                <a:cubicBezTo>
                  <a:pt x="749" y="253"/>
                  <a:pt x="746" y="252"/>
                  <a:pt x="742" y="250"/>
                </a:cubicBezTo>
                <a:cubicBezTo>
                  <a:pt x="736" y="248"/>
                  <a:pt x="729" y="245"/>
                  <a:pt x="723" y="242"/>
                </a:cubicBezTo>
                <a:cubicBezTo>
                  <a:pt x="719" y="240"/>
                  <a:pt x="715" y="239"/>
                  <a:pt x="712" y="237"/>
                </a:cubicBezTo>
                <a:cubicBezTo>
                  <a:pt x="713" y="239"/>
                  <a:pt x="714" y="241"/>
                  <a:pt x="716" y="242"/>
                </a:cubicBezTo>
                <a:cubicBezTo>
                  <a:pt x="713" y="248"/>
                  <a:pt x="709" y="252"/>
                  <a:pt x="705" y="257"/>
                </a:cubicBezTo>
                <a:cubicBezTo>
                  <a:pt x="690" y="251"/>
                  <a:pt x="675" y="246"/>
                  <a:pt x="660" y="241"/>
                </a:cubicBezTo>
                <a:cubicBezTo>
                  <a:pt x="657" y="243"/>
                  <a:pt x="654" y="248"/>
                  <a:pt x="651" y="253"/>
                </a:cubicBezTo>
                <a:cubicBezTo>
                  <a:pt x="671" y="261"/>
                  <a:pt x="689" y="269"/>
                  <a:pt x="707" y="277"/>
                </a:cubicBezTo>
                <a:cubicBezTo>
                  <a:pt x="711" y="279"/>
                  <a:pt x="715" y="280"/>
                  <a:pt x="719" y="282"/>
                </a:cubicBezTo>
                <a:cubicBezTo>
                  <a:pt x="723" y="284"/>
                  <a:pt x="727" y="285"/>
                  <a:pt x="730" y="287"/>
                </a:cubicBezTo>
                <a:cubicBezTo>
                  <a:pt x="738" y="290"/>
                  <a:pt x="745" y="293"/>
                  <a:pt x="753" y="296"/>
                </a:cubicBezTo>
                <a:cubicBezTo>
                  <a:pt x="754" y="297"/>
                  <a:pt x="755" y="297"/>
                  <a:pt x="757" y="298"/>
                </a:cubicBezTo>
                <a:cubicBezTo>
                  <a:pt x="763" y="301"/>
                  <a:pt x="770" y="304"/>
                  <a:pt x="776" y="307"/>
                </a:cubicBezTo>
                <a:cubicBezTo>
                  <a:pt x="785" y="310"/>
                  <a:pt x="794" y="314"/>
                  <a:pt x="802" y="317"/>
                </a:cubicBezTo>
                <a:cubicBezTo>
                  <a:pt x="814" y="323"/>
                  <a:pt x="826" y="328"/>
                  <a:pt x="836" y="332"/>
                </a:cubicBezTo>
                <a:cubicBezTo>
                  <a:pt x="837" y="332"/>
                  <a:pt x="837" y="332"/>
                  <a:pt x="837" y="332"/>
                </a:cubicBezTo>
                <a:cubicBezTo>
                  <a:pt x="870" y="347"/>
                  <a:pt x="894" y="357"/>
                  <a:pt x="903" y="361"/>
                </a:cubicBezTo>
                <a:cubicBezTo>
                  <a:pt x="914" y="366"/>
                  <a:pt x="919" y="375"/>
                  <a:pt x="922" y="386"/>
                </a:cubicBezTo>
                <a:cubicBezTo>
                  <a:pt x="924" y="397"/>
                  <a:pt x="924" y="408"/>
                  <a:pt x="921" y="417"/>
                </a:cubicBezTo>
                <a:cubicBezTo>
                  <a:pt x="921" y="417"/>
                  <a:pt x="921" y="418"/>
                  <a:pt x="921" y="419"/>
                </a:cubicBezTo>
                <a:cubicBezTo>
                  <a:pt x="921" y="419"/>
                  <a:pt x="921" y="419"/>
                  <a:pt x="921" y="419"/>
                </a:cubicBezTo>
                <a:cubicBezTo>
                  <a:pt x="918" y="426"/>
                  <a:pt x="914" y="432"/>
                  <a:pt x="910" y="436"/>
                </a:cubicBezTo>
                <a:cubicBezTo>
                  <a:pt x="909" y="436"/>
                  <a:pt x="909" y="436"/>
                  <a:pt x="909" y="436"/>
                </a:cubicBezTo>
                <a:cubicBezTo>
                  <a:pt x="906" y="440"/>
                  <a:pt x="903" y="442"/>
                  <a:pt x="900" y="444"/>
                </a:cubicBezTo>
                <a:cubicBezTo>
                  <a:pt x="888" y="450"/>
                  <a:pt x="874" y="452"/>
                  <a:pt x="862" y="449"/>
                </a:cubicBezTo>
                <a:cubicBezTo>
                  <a:pt x="855" y="447"/>
                  <a:pt x="841" y="443"/>
                  <a:pt x="821" y="438"/>
                </a:cubicBezTo>
                <a:cubicBezTo>
                  <a:pt x="808" y="434"/>
                  <a:pt x="793" y="430"/>
                  <a:pt x="775" y="425"/>
                </a:cubicBezTo>
                <a:cubicBezTo>
                  <a:pt x="769" y="424"/>
                  <a:pt x="762" y="422"/>
                  <a:pt x="756" y="420"/>
                </a:cubicBezTo>
                <a:cubicBezTo>
                  <a:pt x="746" y="417"/>
                  <a:pt x="735" y="415"/>
                  <a:pt x="724" y="412"/>
                </a:cubicBezTo>
                <a:cubicBezTo>
                  <a:pt x="721" y="411"/>
                  <a:pt x="718" y="410"/>
                  <a:pt x="714" y="409"/>
                </a:cubicBezTo>
                <a:cubicBezTo>
                  <a:pt x="710" y="408"/>
                  <a:pt x="706" y="407"/>
                  <a:pt x="702" y="405"/>
                </a:cubicBezTo>
                <a:cubicBezTo>
                  <a:pt x="683" y="400"/>
                  <a:pt x="662" y="395"/>
                  <a:pt x="641" y="389"/>
                </a:cubicBezTo>
                <a:cubicBezTo>
                  <a:pt x="639" y="389"/>
                  <a:pt x="637" y="388"/>
                  <a:pt x="634" y="388"/>
                </a:cubicBezTo>
                <a:cubicBezTo>
                  <a:pt x="631" y="389"/>
                  <a:pt x="628" y="390"/>
                  <a:pt x="625" y="391"/>
                </a:cubicBezTo>
                <a:cubicBezTo>
                  <a:pt x="625" y="400"/>
                  <a:pt x="627" y="411"/>
                  <a:pt x="630" y="421"/>
                </a:cubicBezTo>
                <a:cubicBezTo>
                  <a:pt x="633" y="422"/>
                  <a:pt x="637" y="422"/>
                  <a:pt x="641" y="422"/>
                </a:cubicBezTo>
                <a:cubicBezTo>
                  <a:pt x="643" y="422"/>
                  <a:pt x="644" y="422"/>
                  <a:pt x="646" y="422"/>
                </a:cubicBezTo>
                <a:cubicBezTo>
                  <a:pt x="651" y="422"/>
                  <a:pt x="657" y="422"/>
                  <a:pt x="662" y="422"/>
                </a:cubicBezTo>
                <a:cubicBezTo>
                  <a:pt x="663" y="422"/>
                  <a:pt x="663" y="422"/>
                  <a:pt x="663" y="422"/>
                </a:cubicBezTo>
                <a:cubicBezTo>
                  <a:pt x="667" y="421"/>
                  <a:pt x="672" y="421"/>
                  <a:pt x="676" y="421"/>
                </a:cubicBezTo>
                <a:cubicBezTo>
                  <a:pt x="679" y="421"/>
                  <a:pt x="679" y="421"/>
                  <a:pt x="679" y="421"/>
                </a:cubicBezTo>
                <a:cubicBezTo>
                  <a:pt x="679" y="422"/>
                  <a:pt x="680" y="423"/>
                  <a:pt x="681" y="425"/>
                </a:cubicBezTo>
                <a:cubicBezTo>
                  <a:pt x="682" y="429"/>
                  <a:pt x="684" y="433"/>
                  <a:pt x="685" y="438"/>
                </a:cubicBezTo>
                <a:cubicBezTo>
                  <a:pt x="684" y="439"/>
                  <a:pt x="683" y="439"/>
                  <a:pt x="682" y="440"/>
                </a:cubicBezTo>
                <a:cubicBezTo>
                  <a:pt x="694" y="443"/>
                  <a:pt x="706" y="446"/>
                  <a:pt x="718" y="449"/>
                </a:cubicBezTo>
                <a:cubicBezTo>
                  <a:pt x="723" y="451"/>
                  <a:pt x="728" y="452"/>
                  <a:pt x="733" y="454"/>
                </a:cubicBezTo>
                <a:cubicBezTo>
                  <a:pt x="758" y="460"/>
                  <a:pt x="780" y="466"/>
                  <a:pt x="798" y="471"/>
                </a:cubicBezTo>
                <a:cubicBezTo>
                  <a:pt x="807" y="473"/>
                  <a:pt x="816" y="476"/>
                  <a:pt x="823" y="478"/>
                </a:cubicBezTo>
                <a:cubicBezTo>
                  <a:pt x="836" y="481"/>
                  <a:pt x="846" y="484"/>
                  <a:pt x="851" y="485"/>
                </a:cubicBezTo>
                <a:cubicBezTo>
                  <a:pt x="854" y="486"/>
                  <a:pt x="858" y="487"/>
                  <a:pt x="861" y="488"/>
                </a:cubicBezTo>
                <a:cubicBezTo>
                  <a:pt x="865" y="488"/>
                  <a:pt x="870" y="489"/>
                  <a:pt x="874" y="489"/>
                </a:cubicBezTo>
                <a:cubicBezTo>
                  <a:pt x="878" y="489"/>
                  <a:pt x="881" y="488"/>
                  <a:pt x="884" y="488"/>
                </a:cubicBezTo>
                <a:cubicBezTo>
                  <a:pt x="896" y="487"/>
                  <a:pt x="908" y="483"/>
                  <a:pt x="918" y="477"/>
                </a:cubicBezTo>
                <a:cubicBezTo>
                  <a:pt x="920" y="476"/>
                  <a:pt x="921" y="475"/>
                  <a:pt x="923" y="474"/>
                </a:cubicBezTo>
                <a:cubicBezTo>
                  <a:pt x="928" y="471"/>
                  <a:pt x="932" y="468"/>
                  <a:pt x="936" y="464"/>
                </a:cubicBezTo>
                <a:cubicBezTo>
                  <a:pt x="939" y="461"/>
                  <a:pt x="941" y="459"/>
                  <a:pt x="944" y="456"/>
                </a:cubicBezTo>
                <a:cubicBezTo>
                  <a:pt x="950" y="447"/>
                  <a:pt x="955" y="437"/>
                  <a:pt x="958" y="427"/>
                </a:cubicBezTo>
                <a:cubicBezTo>
                  <a:pt x="963" y="411"/>
                  <a:pt x="963" y="394"/>
                  <a:pt x="959" y="377"/>
                </a:cubicBezTo>
                <a:moveTo>
                  <a:pt x="503" y="149"/>
                </a:moveTo>
                <a:cubicBezTo>
                  <a:pt x="488" y="142"/>
                  <a:pt x="473" y="137"/>
                  <a:pt x="458" y="132"/>
                </a:cubicBezTo>
                <a:cubicBezTo>
                  <a:pt x="455" y="131"/>
                  <a:pt x="451" y="130"/>
                  <a:pt x="448" y="128"/>
                </a:cubicBezTo>
                <a:cubicBezTo>
                  <a:pt x="448" y="127"/>
                  <a:pt x="447" y="126"/>
                  <a:pt x="447" y="125"/>
                </a:cubicBezTo>
                <a:cubicBezTo>
                  <a:pt x="447" y="124"/>
                  <a:pt x="447" y="124"/>
                  <a:pt x="447" y="124"/>
                </a:cubicBezTo>
                <a:cubicBezTo>
                  <a:pt x="432" y="118"/>
                  <a:pt x="419" y="113"/>
                  <a:pt x="405" y="107"/>
                </a:cubicBezTo>
                <a:cubicBezTo>
                  <a:pt x="404" y="106"/>
                  <a:pt x="403" y="106"/>
                  <a:pt x="402" y="105"/>
                </a:cubicBezTo>
                <a:cubicBezTo>
                  <a:pt x="400" y="105"/>
                  <a:pt x="398" y="104"/>
                  <a:pt x="396" y="103"/>
                </a:cubicBezTo>
                <a:cubicBezTo>
                  <a:pt x="368" y="91"/>
                  <a:pt x="341" y="80"/>
                  <a:pt x="317" y="69"/>
                </a:cubicBezTo>
                <a:cubicBezTo>
                  <a:pt x="315" y="69"/>
                  <a:pt x="314" y="68"/>
                  <a:pt x="312" y="67"/>
                </a:cubicBezTo>
                <a:cubicBezTo>
                  <a:pt x="311" y="67"/>
                  <a:pt x="310" y="67"/>
                  <a:pt x="309" y="66"/>
                </a:cubicBezTo>
                <a:cubicBezTo>
                  <a:pt x="309" y="66"/>
                  <a:pt x="309" y="66"/>
                  <a:pt x="309" y="66"/>
                </a:cubicBezTo>
                <a:cubicBezTo>
                  <a:pt x="288" y="57"/>
                  <a:pt x="269" y="49"/>
                  <a:pt x="253" y="43"/>
                </a:cubicBezTo>
                <a:cubicBezTo>
                  <a:pt x="221" y="29"/>
                  <a:pt x="198" y="20"/>
                  <a:pt x="191" y="17"/>
                </a:cubicBezTo>
                <a:cubicBezTo>
                  <a:pt x="147" y="0"/>
                  <a:pt x="75" y="9"/>
                  <a:pt x="34" y="55"/>
                </a:cubicBezTo>
                <a:cubicBezTo>
                  <a:pt x="34" y="55"/>
                  <a:pt x="34" y="55"/>
                  <a:pt x="34" y="55"/>
                </a:cubicBezTo>
                <a:cubicBezTo>
                  <a:pt x="32" y="57"/>
                  <a:pt x="31" y="59"/>
                  <a:pt x="29" y="61"/>
                </a:cubicBezTo>
                <a:cubicBezTo>
                  <a:pt x="23" y="70"/>
                  <a:pt x="17" y="79"/>
                  <a:pt x="12" y="90"/>
                </a:cubicBezTo>
                <a:cubicBezTo>
                  <a:pt x="4" y="112"/>
                  <a:pt x="0" y="136"/>
                  <a:pt x="3" y="159"/>
                </a:cubicBezTo>
                <a:cubicBezTo>
                  <a:pt x="5" y="175"/>
                  <a:pt x="9" y="192"/>
                  <a:pt x="16" y="207"/>
                </a:cubicBezTo>
                <a:cubicBezTo>
                  <a:pt x="19" y="215"/>
                  <a:pt x="23" y="222"/>
                  <a:pt x="28" y="229"/>
                </a:cubicBezTo>
                <a:cubicBezTo>
                  <a:pt x="34" y="239"/>
                  <a:pt x="42" y="248"/>
                  <a:pt x="50" y="255"/>
                </a:cubicBezTo>
                <a:cubicBezTo>
                  <a:pt x="52" y="257"/>
                  <a:pt x="55" y="259"/>
                  <a:pt x="57" y="261"/>
                </a:cubicBezTo>
                <a:cubicBezTo>
                  <a:pt x="66" y="268"/>
                  <a:pt x="76" y="273"/>
                  <a:pt x="86" y="277"/>
                </a:cubicBezTo>
                <a:cubicBezTo>
                  <a:pt x="86" y="277"/>
                  <a:pt x="87" y="278"/>
                  <a:pt x="88" y="278"/>
                </a:cubicBezTo>
                <a:cubicBezTo>
                  <a:pt x="90" y="279"/>
                  <a:pt x="92" y="279"/>
                  <a:pt x="95" y="280"/>
                </a:cubicBezTo>
                <a:cubicBezTo>
                  <a:pt x="102" y="282"/>
                  <a:pt x="112" y="285"/>
                  <a:pt x="124" y="289"/>
                </a:cubicBezTo>
                <a:cubicBezTo>
                  <a:pt x="135" y="292"/>
                  <a:pt x="148" y="296"/>
                  <a:pt x="163" y="300"/>
                </a:cubicBezTo>
                <a:cubicBezTo>
                  <a:pt x="171" y="302"/>
                  <a:pt x="180" y="305"/>
                  <a:pt x="190" y="307"/>
                </a:cubicBezTo>
                <a:cubicBezTo>
                  <a:pt x="215" y="314"/>
                  <a:pt x="244" y="322"/>
                  <a:pt x="275" y="331"/>
                </a:cubicBezTo>
                <a:cubicBezTo>
                  <a:pt x="275" y="331"/>
                  <a:pt x="275" y="331"/>
                  <a:pt x="275" y="331"/>
                </a:cubicBezTo>
                <a:cubicBezTo>
                  <a:pt x="279" y="332"/>
                  <a:pt x="283" y="333"/>
                  <a:pt x="287" y="334"/>
                </a:cubicBezTo>
                <a:cubicBezTo>
                  <a:pt x="290" y="335"/>
                  <a:pt x="292" y="335"/>
                  <a:pt x="294" y="336"/>
                </a:cubicBezTo>
                <a:cubicBezTo>
                  <a:pt x="309" y="340"/>
                  <a:pt x="325" y="344"/>
                  <a:pt x="341" y="348"/>
                </a:cubicBezTo>
                <a:cubicBezTo>
                  <a:pt x="362" y="354"/>
                  <a:pt x="383" y="360"/>
                  <a:pt x="405" y="366"/>
                </a:cubicBezTo>
                <a:cubicBezTo>
                  <a:pt x="406" y="364"/>
                  <a:pt x="407" y="363"/>
                  <a:pt x="409" y="361"/>
                </a:cubicBezTo>
                <a:cubicBezTo>
                  <a:pt x="409" y="361"/>
                  <a:pt x="409" y="360"/>
                  <a:pt x="410" y="360"/>
                </a:cubicBezTo>
                <a:cubicBezTo>
                  <a:pt x="411" y="358"/>
                  <a:pt x="412" y="357"/>
                  <a:pt x="414" y="355"/>
                </a:cubicBezTo>
                <a:cubicBezTo>
                  <a:pt x="413" y="353"/>
                  <a:pt x="411" y="350"/>
                  <a:pt x="410" y="348"/>
                </a:cubicBezTo>
                <a:cubicBezTo>
                  <a:pt x="408" y="344"/>
                  <a:pt x="405" y="340"/>
                  <a:pt x="402" y="336"/>
                </a:cubicBezTo>
                <a:cubicBezTo>
                  <a:pt x="402" y="336"/>
                  <a:pt x="402" y="335"/>
                  <a:pt x="402" y="335"/>
                </a:cubicBezTo>
                <a:cubicBezTo>
                  <a:pt x="400" y="333"/>
                  <a:pt x="399" y="332"/>
                  <a:pt x="398" y="330"/>
                </a:cubicBezTo>
                <a:cubicBezTo>
                  <a:pt x="397" y="328"/>
                  <a:pt x="395" y="325"/>
                  <a:pt x="393" y="323"/>
                </a:cubicBezTo>
                <a:cubicBezTo>
                  <a:pt x="393" y="323"/>
                  <a:pt x="393" y="323"/>
                  <a:pt x="393" y="323"/>
                </a:cubicBezTo>
                <a:cubicBezTo>
                  <a:pt x="379" y="319"/>
                  <a:pt x="366" y="315"/>
                  <a:pt x="352" y="312"/>
                </a:cubicBezTo>
                <a:cubicBezTo>
                  <a:pt x="343" y="309"/>
                  <a:pt x="333" y="307"/>
                  <a:pt x="324" y="304"/>
                </a:cubicBezTo>
                <a:cubicBezTo>
                  <a:pt x="321" y="303"/>
                  <a:pt x="317" y="302"/>
                  <a:pt x="314" y="301"/>
                </a:cubicBezTo>
                <a:cubicBezTo>
                  <a:pt x="314" y="301"/>
                  <a:pt x="314" y="301"/>
                  <a:pt x="314" y="301"/>
                </a:cubicBezTo>
                <a:cubicBezTo>
                  <a:pt x="311" y="301"/>
                  <a:pt x="308" y="300"/>
                  <a:pt x="305" y="299"/>
                </a:cubicBezTo>
                <a:cubicBezTo>
                  <a:pt x="258" y="286"/>
                  <a:pt x="215" y="275"/>
                  <a:pt x="180" y="265"/>
                </a:cubicBezTo>
                <a:cubicBezTo>
                  <a:pt x="175" y="264"/>
                  <a:pt x="171" y="262"/>
                  <a:pt x="166" y="261"/>
                </a:cubicBezTo>
                <a:cubicBezTo>
                  <a:pt x="160" y="259"/>
                  <a:pt x="154" y="258"/>
                  <a:pt x="148" y="256"/>
                </a:cubicBezTo>
                <a:cubicBezTo>
                  <a:pt x="147" y="256"/>
                  <a:pt x="146" y="255"/>
                  <a:pt x="145" y="255"/>
                </a:cubicBezTo>
                <a:cubicBezTo>
                  <a:pt x="144" y="255"/>
                  <a:pt x="143" y="254"/>
                  <a:pt x="142" y="254"/>
                </a:cubicBezTo>
                <a:cubicBezTo>
                  <a:pt x="141" y="254"/>
                  <a:pt x="141" y="254"/>
                  <a:pt x="141" y="254"/>
                </a:cubicBezTo>
                <a:cubicBezTo>
                  <a:pt x="136" y="253"/>
                  <a:pt x="132" y="251"/>
                  <a:pt x="128" y="250"/>
                </a:cubicBezTo>
                <a:cubicBezTo>
                  <a:pt x="127" y="250"/>
                  <a:pt x="126" y="250"/>
                  <a:pt x="125" y="249"/>
                </a:cubicBezTo>
                <a:cubicBezTo>
                  <a:pt x="112" y="246"/>
                  <a:pt x="103" y="243"/>
                  <a:pt x="99" y="241"/>
                </a:cubicBezTo>
                <a:cubicBezTo>
                  <a:pt x="96" y="240"/>
                  <a:pt x="94" y="239"/>
                  <a:pt x="92" y="238"/>
                </a:cubicBezTo>
                <a:cubicBezTo>
                  <a:pt x="84" y="234"/>
                  <a:pt x="78" y="229"/>
                  <a:pt x="71" y="223"/>
                </a:cubicBezTo>
                <a:cubicBezTo>
                  <a:pt x="69" y="220"/>
                  <a:pt x="66" y="217"/>
                  <a:pt x="64" y="214"/>
                </a:cubicBezTo>
                <a:cubicBezTo>
                  <a:pt x="61" y="210"/>
                  <a:pt x="58" y="205"/>
                  <a:pt x="55" y="201"/>
                </a:cubicBezTo>
                <a:cubicBezTo>
                  <a:pt x="55" y="200"/>
                  <a:pt x="55" y="200"/>
                  <a:pt x="54" y="199"/>
                </a:cubicBezTo>
                <a:cubicBezTo>
                  <a:pt x="54" y="199"/>
                  <a:pt x="54" y="199"/>
                  <a:pt x="54" y="199"/>
                </a:cubicBezTo>
                <a:cubicBezTo>
                  <a:pt x="53" y="196"/>
                  <a:pt x="52" y="194"/>
                  <a:pt x="50" y="191"/>
                </a:cubicBezTo>
                <a:cubicBezTo>
                  <a:pt x="47" y="184"/>
                  <a:pt x="45" y="177"/>
                  <a:pt x="43" y="169"/>
                </a:cubicBezTo>
                <a:cubicBezTo>
                  <a:pt x="41" y="159"/>
                  <a:pt x="40" y="148"/>
                  <a:pt x="40" y="138"/>
                </a:cubicBezTo>
                <a:cubicBezTo>
                  <a:pt x="41" y="126"/>
                  <a:pt x="44" y="115"/>
                  <a:pt x="48" y="105"/>
                </a:cubicBezTo>
                <a:cubicBezTo>
                  <a:pt x="60" y="76"/>
                  <a:pt x="98" y="46"/>
                  <a:pt x="142" y="46"/>
                </a:cubicBezTo>
                <a:cubicBezTo>
                  <a:pt x="154" y="46"/>
                  <a:pt x="165" y="48"/>
                  <a:pt x="177" y="52"/>
                </a:cubicBezTo>
                <a:cubicBezTo>
                  <a:pt x="184" y="55"/>
                  <a:pt x="207" y="65"/>
                  <a:pt x="239" y="78"/>
                </a:cubicBezTo>
                <a:cubicBezTo>
                  <a:pt x="259" y="86"/>
                  <a:pt x="282" y="96"/>
                  <a:pt x="308" y="107"/>
                </a:cubicBezTo>
                <a:cubicBezTo>
                  <a:pt x="309" y="107"/>
                  <a:pt x="309" y="107"/>
                  <a:pt x="309" y="107"/>
                </a:cubicBezTo>
                <a:cubicBezTo>
                  <a:pt x="335" y="118"/>
                  <a:pt x="364" y="131"/>
                  <a:pt x="394" y="144"/>
                </a:cubicBezTo>
                <a:cubicBezTo>
                  <a:pt x="397" y="145"/>
                  <a:pt x="400" y="146"/>
                  <a:pt x="403" y="147"/>
                </a:cubicBezTo>
                <a:cubicBezTo>
                  <a:pt x="415" y="152"/>
                  <a:pt x="427" y="158"/>
                  <a:pt x="439" y="163"/>
                </a:cubicBezTo>
                <a:cubicBezTo>
                  <a:pt x="454" y="169"/>
                  <a:pt x="469" y="175"/>
                  <a:pt x="484" y="182"/>
                </a:cubicBezTo>
                <a:cubicBezTo>
                  <a:pt x="489" y="184"/>
                  <a:pt x="493" y="186"/>
                  <a:pt x="498" y="188"/>
                </a:cubicBezTo>
                <a:cubicBezTo>
                  <a:pt x="500" y="179"/>
                  <a:pt x="502" y="171"/>
                  <a:pt x="502" y="163"/>
                </a:cubicBezTo>
                <a:cubicBezTo>
                  <a:pt x="503" y="158"/>
                  <a:pt x="503" y="153"/>
                  <a:pt x="503" y="149"/>
                </a:cubicBezTo>
              </a:path>
            </a:pathLst>
          </a:custGeom>
          <a:solidFill>
            <a:srgbClr val="433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27" name="Freeform 145">
            <a:extLst>
              <a:ext uri="{FF2B5EF4-FFF2-40B4-BE49-F238E27FC236}">
                <a16:creationId xmlns:a16="http://schemas.microsoft.com/office/drawing/2014/main" id="{ABB633AA-05EB-4CAD-9DB7-5E9986E7EFB6}"/>
              </a:ext>
            </a:extLst>
          </p:cNvPr>
          <p:cNvSpPr>
            <a:spLocks noEditPoints="1"/>
          </p:cNvSpPr>
          <p:nvPr/>
        </p:nvSpPr>
        <p:spPr bwMode="auto">
          <a:xfrm>
            <a:off x="1550636" y="2805887"/>
            <a:ext cx="112854" cy="159501"/>
          </a:xfrm>
          <a:custGeom>
            <a:avLst/>
            <a:gdLst>
              <a:gd name="T0" fmla="*/ 0 w 86"/>
              <a:gd name="T1" fmla="*/ 122 h 122"/>
              <a:gd name="T2" fmla="*/ 2 w 86"/>
              <a:gd name="T3" fmla="*/ 122 h 122"/>
              <a:gd name="T4" fmla="*/ 0 w 86"/>
              <a:gd name="T5" fmla="*/ 122 h 122"/>
              <a:gd name="T6" fmla="*/ 57 w 86"/>
              <a:gd name="T7" fmla="*/ 0 h 122"/>
              <a:gd name="T8" fmla="*/ 57 w 86"/>
              <a:gd name="T9" fmla="*/ 0 h 122"/>
              <a:gd name="T10" fmla="*/ 54 w 86"/>
              <a:gd name="T11" fmla="*/ 16 h 122"/>
              <a:gd name="T12" fmla="*/ 81 w 86"/>
              <a:gd name="T13" fmla="*/ 60 h 122"/>
              <a:gd name="T14" fmla="*/ 81 w 86"/>
              <a:gd name="T15" fmla="*/ 60 h 122"/>
              <a:gd name="T16" fmla="*/ 86 w 86"/>
              <a:gd name="T17" fmla="*/ 9 h 122"/>
              <a:gd name="T18" fmla="*/ 86 w 86"/>
              <a:gd name="T19" fmla="*/ 9 h 122"/>
              <a:gd name="T20" fmla="*/ 57 w 86"/>
              <a:gd name="T21"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122">
                <a:moveTo>
                  <a:pt x="0" y="122"/>
                </a:moveTo>
                <a:cubicBezTo>
                  <a:pt x="1" y="122"/>
                  <a:pt x="2" y="122"/>
                  <a:pt x="2" y="122"/>
                </a:cubicBezTo>
                <a:cubicBezTo>
                  <a:pt x="2" y="122"/>
                  <a:pt x="1" y="122"/>
                  <a:pt x="0" y="122"/>
                </a:cubicBezTo>
                <a:moveTo>
                  <a:pt x="57" y="0"/>
                </a:moveTo>
                <a:cubicBezTo>
                  <a:pt x="57" y="0"/>
                  <a:pt x="57" y="0"/>
                  <a:pt x="57" y="0"/>
                </a:cubicBezTo>
                <a:cubicBezTo>
                  <a:pt x="55" y="5"/>
                  <a:pt x="54" y="10"/>
                  <a:pt x="54" y="16"/>
                </a:cubicBezTo>
                <a:cubicBezTo>
                  <a:pt x="54" y="35"/>
                  <a:pt x="65" y="52"/>
                  <a:pt x="81" y="60"/>
                </a:cubicBezTo>
                <a:cubicBezTo>
                  <a:pt x="81" y="60"/>
                  <a:pt x="81" y="60"/>
                  <a:pt x="81" y="60"/>
                </a:cubicBezTo>
                <a:cubicBezTo>
                  <a:pt x="86" y="9"/>
                  <a:pt x="86" y="9"/>
                  <a:pt x="86" y="9"/>
                </a:cubicBezTo>
                <a:cubicBezTo>
                  <a:pt x="86" y="9"/>
                  <a:pt x="86" y="9"/>
                  <a:pt x="86" y="9"/>
                </a:cubicBezTo>
                <a:cubicBezTo>
                  <a:pt x="74" y="5"/>
                  <a:pt x="64" y="2"/>
                  <a:pt x="57" y="0"/>
                </a:cubicBezTo>
              </a:path>
            </a:pathLst>
          </a:custGeom>
          <a:solidFill>
            <a:srgbClr val="23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28" name="Freeform 146">
            <a:extLst>
              <a:ext uri="{FF2B5EF4-FFF2-40B4-BE49-F238E27FC236}">
                <a16:creationId xmlns:a16="http://schemas.microsoft.com/office/drawing/2014/main" id="{FC015845-40F5-43ED-8BA8-33AF48E650B6}"/>
              </a:ext>
            </a:extLst>
          </p:cNvPr>
          <p:cNvSpPr>
            <a:spLocks noEditPoints="1"/>
          </p:cNvSpPr>
          <p:nvPr/>
        </p:nvSpPr>
        <p:spPr bwMode="auto">
          <a:xfrm>
            <a:off x="1561170" y="2968396"/>
            <a:ext cx="18057" cy="23323"/>
          </a:xfrm>
          <a:custGeom>
            <a:avLst/>
            <a:gdLst>
              <a:gd name="T0" fmla="*/ 14 w 14"/>
              <a:gd name="T1" fmla="*/ 16 h 18"/>
              <a:gd name="T2" fmla="*/ 14 w 14"/>
              <a:gd name="T3" fmla="*/ 18 h 18"/>
              <a:gd name="T4" fmla="*/ 14 w 14"/>
              <a:gd name="T5" fmla="*/ 16 h 18"/>
              <a:gd name="T6" fmla="*/ 14 w 14"/>
              <a:gd name="T7" fmla="*/ 9 h 18"/>
              <a:gd name="T8" fmla="*/ 14 w 14"/>
              <a:gd name="T9" fmla="*/ 13 h 18"/>
              <a:gd name="T10" fmla="*/ 14 w 14"/>
              <a:gd name="T11" fmla="*/ 9 h 18"/>
              <a:gd name="T12" fmla="*/ 0 w 14"/>
              <a:gd name="T13" fmla="*/ 0 h 18"/>
              <a:gd name="T14" fmla="*/ 2 w 14"/>
              <a:gd name="T15" fmla="*/ 1 h 18"/>
              <a:gd name="T16" fmla="*/ 0 w 1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8">
                <a:moveTo>
                  <a:pt x="14" y="16"/>
                </a:moveTo>
                <a:cubicBezTo>
                  <a:pt x="14" y="16"/>
                  <a:pt x="14" y="17"/>
                  <a:pt x="14" y="18"/>
                </a:cubicBezTo>
                <a:cubicBezTo>
                  <a:pt x="14" y="17"/>
                  <a:pt x="14" y="16"/>
                  <a:pt x="14" y="16"/>
                </a:cubicBezTo>
                <a:moveTo>
                  <a:pt x="14" y="9"/>
                </a:moveTo>
                <a:cubicBezTo>
                  <a:pt x="14" y="10"/>
                  <a:pt x="14" y="11"/>
                  <a:pt x="14" y="13"/>
                </a:cubicBezTo>
                <a:cubicBezTo>
                  <a:pt x="14" y="11"/>
                  <a:pt x="14" y="10"/>
                  <a:pt x="14" y="9"/>
                </a:cubicBezTo>
                <a:moveTo>
                  <a:pt x="0" y="0"/>
                </a:moveTo>
                <a:cubicBezTo>
                  <a:pt x="1" y="0"/>
                  <a:pt x="1" y="1"/>
                  <a:pt x="2" y="1"/>
                </a:cubicBezTo>
                <a:cubicBezTo>
                  <a:pt x="1" y="0"/>
                  <a:pt x="1" y="0"/>
                  <a:pt x="0" y="0"/>
                </a:cubicBezTo>
              </a:path>
            </a:pathLst>
          </a:custGeom>
          <a:solidFill>
            <a:srgbClr val="5B5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29" name="Freeform 147">
            <a:extLst>
              <a:ext uri="{FF2B5EF4-FFF2-40B4-BE49-F238E27FC236}">
                <a16:creationId xmlns:a16="http://schemas.microsoft.com/office/drawing/2014/main" id="{7725D5FB-56FA-49CC-997B-A6A984BE642C}"/>
              </a:ext>
            </a:extLst>
          </p:cNvPr>
          <p:cNvSpPr>
            <a:spLocks noEditPoints="1"/>
          </p:cNvSpPr>
          <p:nvPr/>
        </p:nvSpPr>
        <p:spPr bwMode="auto">
          <a:xfrm>
            <a:off x="1579225" y="3000747"/>
            <a:ext cx="51161" cy="61694"/>
          </a:xfrm>
          <a:custGeom>
            <a:avLst/>
            <a:gdLst>
              <a:gd name="T0" fmla="*/ 25 w 39"/>
              <a:gd name="T1" fmla="*/ 45 h 47"/>
              <a:gd name="T2" fmla="*/ 39 w 39"/>
              <a:gd name="T3" fmla="*/ 47 h 47"/>
              <a:gd name="T4" fmla="*/ 35 w 39"/>
              <a:gd name="T5" fmla="*/ 46 h 47"/>
              <a:gd name="T6" fmla="*/ 28 w 39"/>
              <a:gd name="T7" fmla="*/ 45 h 47"/>
              <a:gd name="T8" fmla="*/ 25 w 39"/>
              <a:gd name="T9" fmla="*/ 45 h 47"/>
              <a:gd name="T10" fmla="*/ 3 w 39"/>
              <a:gd name="T11" fmla="*/ 40 h 47"/>
              <a:gd name="T12" fmla="*/ 22 w 39"/>
              <a:gd name="T13" fmla="*/ 45 h 47"/>
              <a:gd name="T14" fmla="*/ 21 w 39"/>
              <a:gd name="T15" fmla="*/ 44 h 47"/>
              <a:gd name="T16" fmla="*/ 15 w 39"/>
              <a:gd name="T17" fmla="*/ 43 h 47"/>
              <a:gd name="T18" fmla="*/ 11 w 39"/>
              <a:gd name="T19" fmla="*/ 42 h 47"/>
              <a:gd name="T20" fmla="*/ 7 w 39"/>
              <a:gd name="T21" fmla="*/ 41 h 47"/>
              <a:gd name="T22" fmla="*/ 3 w 39"/>
              <a:gd name="T23" fmla="*/ 40 h 47"/>
              <a:gd name="T24" fmla="*/ 2 w 39"/>
              <a:gd name="T25" fmla="*/ 35 h 47"/>
              <a:gd name="T26" fmla="*/ 3 w 39"/>
              <a:gd name="T27" fmla="*/ 40 h 47"/>
              <a:gd name="T28" fmla="*/ 2 w 39"/>
              <a:gd name="T29" fmla="*/ 35 h 47"/>
              <a:gd name="T30" fmla="*/ 2 w 39"/>
              <a:gd name="T31" fmla="*/ 29 h 47"/>
              <a:gd name="T32" fmla="*/ 2 w 39"/>
              <a:gd name="T33" fmla="*/ 34 h 47"/>
              <a:gd name="T34" fmla="*/ 2 w 39"/>
              <a:gd name="T35" fmla="*/ 29 h 47"/>
              <a:gd name="T36" fmla="*/ 2 w 39"/>
              <a:gd name="T37" fmla="*/ 29 h 47"/>
              <a:gd name="T38" fmla="*/ 1 w 39"/>
              <a:gd name="T39" fmla="*/ 25 h 47"/>
              <a:gd name="T40" fmla="*/ 2 w 39"/>
              <a:gd name="T41" fmla="*/ 28 h 47"/>
              <a:gd name="T42" fmla="*/ 1 w 39"/>
              <a:gd name="T43" fmla="*/ 25 h 47"/>
              <a:gd name="T44" fmla="*/ 1 w 39"/>
              <a:gd name="T45" fmla="*/ 16 h 47"/>
              <a:gd name="T46" fmla="*/ 1 w 39"/>
              <a:gd name="T47" fmla="*/ 24 h 47"/>
              <a:gd name="T48" fmla="*/ 1 w 39"/>
              <a:gd name="T49" fmla="*/ 20 h 47"/>
              <a:gd name="T50" fmla="*/ 1 w 39"/>
              <a:gd name="T51" fmla="*/ 16 h 47"/>
              <a:gd name="T52" fmla="*/ 0 w 39"/>
              <a:gd name="T53" fmla="*/ 0 h 47"/>
              <a:gd name="T54" fmla="*/ 1 w 39"/>
              <a:gd name="T55" fmla="*/ 10 h 47"/>
              <a:gd name="T56" fmla="*/ 1 w 39"/>
              <a:gd name="T57" fmla="*/ 7 h 47"/>
              <a:gd name="T58" fmla="*/ 0 w 39"/>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47">
                <a:moveTo>
                  <a:pt x="25" y="45"/>
                </a:moveTo>
                <a:cubicBezTo>
                  <a:pt x="30" y="46"/>
                  <a:pt x="34" y="46"/>
                  <a:pt x="39" y="47"/>
                </a:cubicBezTo>
                <a:cubicBezTo>
                  <a:pt x="38" y="47"/>
                  <a:pt x="37" y="46"/>
                  <a:pt x="35" y="46"/>
                </a:cubicBezTo>
                <a:cubicBezTo>
                  <a:pt x="33" y="46"/>
                  <a:pt x="30" y="46"/>
                  <a:pt x="28" y="45"/>
                </a:cubicBezTo>
                <a:cubicBezTo>
                  <a:pt x="27" y="45"/>
                  <a:pt x="26" y="45"/>
                  <a:pt x="25" y="45"/>
                </a:cubicBezTo>
                <a:moveTo>
                  <a:pt x="3" y="40"/>
                </a:moveTo>
                <a:cubicBezTo>
                  <a:pt x="10" y="42"/>
                  <a:pt x="16" y="44"/>
                  <a:pt x="22" y="45"/>
                </a:cubicBezTo>
                <a:cubicBezTo>
                  <a:pt x="22" y="45"/>
                  <a:pt x="21" y="44"/>
                  <a:pt x="21" y="44"/>
                </a:cubicBezTo>
                <a:cubicBezTo>
                  <a:pt x="19" y="44"/>
                  <a:pt x="17" y="44"/>
                  <a:pt x="15" y="43"/>
                </a:cubicBezTo>
                <a:cubicBezTo>
                  <a:pt x="13" y="43"/>
                  <a:pt x="12" y="43"/>
                  <a:pt x="11" y="42"/>
                </a:cubicBezTo>
                <a:cubicBezTo>
                  <a:pt x="9" y="42"/>
                  <a:pt x="8" y="42"/>
                  <a:pt x="7" y="41"/>
                </a:cubicBezTo>
                <a:cubicBezTo>
                  <a:pt x="6" y="41"/>
                  <a:pt x="5" y="41"/>
                  <a:pt x="3" y="40"/>
                </a:cubicBezTo>
                <a:moveTo>
                  <a:pt x="2" y="35"/>
                </a:moveTo>
                <a:cubicBezTo>
                  <a:pt x="3" y="37"/>
                  <a:pt x="3" y="38"/>
                  <a:pt x="3" y="40"/>
                </a:cubicBezTo>
                <a:cubicBezTo>
                  <a:pt x="3" y="38"/>
                  <a:pt x="3" y="37"/>
                  <a:pt x="2" y="35"/>
                </a:cubicBezTo>
                <a:moveTo>
                  <a:pt x="2" y="29"/>
                </a:moveTo>
                <a:cubicBezTo>
                  <a:pt x="2" y="31"/>
                  <a:pt x="2" y="33"/>
                  <a:pt x="2" y="34"/>
                </a:cubicBezTo>
                <a:cubicBezTo>
                  <a:pt x="2" y="33"/>
                  <a:pt x="2" y="31"/>
                  <a:pt x="2" y="29"/>
                </a:cubicBezTo>
                <a:cubicBezTo>
                  <a:pt x="2" y="29"/>
                  <a:pt x="2" y="29"/>
                  <a:pt x="2" y="29"/>
                </a:cubicBezTo>
                <a:moveTo>
                  <a:pt x="1" y="25"/>
                </a:moveTo>
                <a:cubicBezTo>
                  <a:pt x="1" y="26"/>
                  <a:pt x="2" y="27"/>
                  <a:pt x="2" y="28"/>
                </a:cubicBezTo>
                <a:cubicBezTo>
                  <a:pt x="2" y="27"/>
                  <a:pt x="1" y="26"/>
                  <a:pt x="1" y="25"/>
                </a:cubicBezTo>
                <a:moveTo>
                  <a:pt x="1" y="16"/>
                </a:moveTo>
                <a:cubicBezTo>
                  <a:pt x="1" y="19"/>
                  <a:pt x="1" y="21"/>
                  <a:pt x="1" y="24"/>
                </a:cubicBezTo>
                <a:cubicBezTo>
                  <a:pt x="1" y="22"/>
                  <a:pt x="1" y="21"/>
                  <a:pt x="1" y="20"/>
                </a:cubicBezTo>
                <a:cubicBezTo>
                  <a:pt x="1" y="18"/>
                  <a:pt x="1" y="17"/>
                  <a:pt x="1" y="16"/>
                </a:cubicBezTo>
                <a:moveTo>
                  <a:pt x="0" y="0"/>
                </a:moveTo>
                <a:cubicBezTo>
                  <a:pt x="1" y="3"/>
                  <a:pt x="1" y="7"/>
                  <a:pt x="1" y="10"/>
                </a:cubicBezTo>
                <a:cubicBezTo>
                  <a:pt x="1" y="9"/>
                  <a:pt x="1" y="8"/>
                  <a:pt x="1" y="7"/>
                </a:cubicBezTo>
                <a:cubicBezTo>
                  <a:pt x="1" y="5"/>
                  <a:pt x="1" y="3"/>
                  <a:pt x="0" y="0"/>
                </a:cubicBezTo>
              </a:path>
            </a:pathLst>
          </a:custGeom>
          <a:solidFill>
            <a:srgbClr val="231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30" name="Freeform 148">
            <a:extLst>
              <a:ext uri="{FF2B5EF4-FFF2-40B4-BE49-F238E27FC236}">
                <a16:creationId xmlns:a16="http://schemas.microsoft.com/office/drawing/2014/main" id="{AF8083A4-EB8A-41B1-B096-4AB728351815}"/>
              </a:ext>
            </a:extLst>
          </p:cNvPr>
          <p:cNvSpPr>
            <a:spLocks/>
          </p:cNvSpPr>
          <p:nvPr/>
        </p:nvSpPr>
        <p:spPr bwMode="auto">
          <a:xfrm>
            <a:off x="1555904" y="2773534"/>
            <a:ext cx="100816" cy="146711"/>
          </a:xfrm>
          <a:custGeom>
            <a:avLst/>
            <a:gdLst>
              <a:gd name="T0" fmla="*/ 8 w 77"/>
              <a:gd name="T1" fmla="*/ 0 h 112"/>
              <a:gd name="T2" fmla="*/ 0 w 77"/>
              <a:gd name="T3" fmla="*/ 93 h 112"/>
              <a:gd name="T4" fmla="*/ 0 w 77"/>
              <a:gd name="T5" fmla="*/ 93 h 112"/>
              <a:gd name="T6" fmla="*/ 5 w 77"/>
              <a:gd name="T7" fmla="*/ 95 h 112"/>
              <a:gd name="T8" fmla="*/ 38 w 77"/>
              <a:gd name="T9" fmla="*/ 106 h 112"/>
              <a:gd name="T10" fmla="*/ 75 w 77"/>
              <a:gd name="T11" fmla="*/ 112 h 112"/>
              <a:gd name="T12" fmla="*/ 75 w 77"/>
              <a:gd name="T13" fmla="*/ 112 h 112"/>
              <a:gd name="T14" fmla="*/ 77 w 77"/>
              <a:gd name="T15" fmla="*/ 85 h 112"/>
              <a:gd name="T16" fmla="*/ 77 w 77"/>
              <a:gd name="T17" fmla="*/ 85 h 112"/>
              <a:gd name="T18" fmla="*/ 50 w 77"/>
              <a:gd name="T19" fmla="*/ 41 h 112"/>
              <a:gd name="T20" fmla="*/ 53 w 77"/>
              <a:gd name="T21" fmla="*/ 25 h 112"/>
              <a:gd name="T22" fmla="*/ 53 w 77"/>
              <a:gd name="T23" fmla="*/ 25 h 112"/>
              <a:gd name="T24" fmla="*/ 53 w 77"/>
              <a:gd name="T25" fmla="*/ 25 h 112"/>
              <a:gd name="T26" fmla="*/ 46 w 77"/>
              <a:gd name="T27" fmla="*/ 23 h 112"/>
              <a:gd name="T28" fmla="*/ 44 w 77"/>
              <a:gd name="T29" fmla="*/ 22 h 112"/>
              <a:gd name="T30" fmla="*/ 15 w 77"/>
              <a:gd name="T31" fmla="*/ 6 h 112"/>
              <a:gd name="T32" fmla="*/ 8 w 77"/>
              <a:gd name="T3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12">
                <a:moveTo>
                  <a:pt x="8" y="0"/>
                </a:moveTo>
                <a:cubicBezTo>
                  <a:pt x="0" y="93"/>
                  <a:pt x="0" y="93"/>
                  <a:pt x="0" y="93"/>
                </a:cubicBezTo>
                <a:cubicBezTo>
                  <a:pt x="0" y="93"/>
                  <a:pt x="0" y="93"/>
                  <a:pt x="0" y="93"/>
                </a:cubicBezTo>
                <a:cubicBezTo>
                  <a:pt x="2" y="94"/>
                  <a:pt x="3" y="95"/>
                  <a:pt x="5" y="95"/>
                </a:cubicBezTo>
                <a:cubicBezTo>
                  <a:pt x="16" y="100"/>
                  <a:pt x="27" y="103"/>
                  <a:pt x="38" y="106"/>
                </a:cubicBezTo>
                <a:cubicBezTo>
                  <a:pt x="50" y="109"/>
                  <a:pt x="63" y="111"/>
                  <a:pt x="75" y="112"/>
                </a:cubicBezTo>
                <a:cubicBezTo>
                  <a:pt x="75" y="112"/>
                  <a:pt x="75" y="112"/>
                  <a:pt x="75" y="112"/>
                </a:cubicBezTo>
                <a:cubicBezTo>
                  <a:pt x="77" y="85"/>
                  <a:pt x="77" y="85"/>
                  <a:pt x="77" y="85"/>
                </a:cubicBezTo>
                <a:cubicBezTo>
                  <a:pt x="77" y="85"/>
                  <a:pt x="77" y="85"/>
                  <a:pt x="77" y="85"/>
                </a:cubicBezTo>
                <a:cubicBezTo>
                  <a:pt x="61" y="77"/>
                  <a:pt x="50" y="60"/>
                  <a:pt x="50" y="41"/>
                </a:cubicBezTo>
                <a:cubicBezTo>
                  <a:pt x="50" y="35"/>
                  <a:pt x="51" y="30"/>
                  <a:pt x="53" y="25"/>
                </a:cubicBezTo>
                <a:cubicBezTo>
                  <a:pt x="53" y="25"/>
                  <a:pt x="53" y="25"/>
                  <a:pt x="53" y="25"/>
                </a:cubicBezTo>
                <a:cubicBezTo>
                  <a:pt x="53" y="25"/>
                  <a:pt x="53" y="25"/>
                  <a:pt x="53" y="25"/>
                </a:cubicBezTo>
                <a:cubicBezTo>
                  <a:pt x="50" y="24"/>
                  <a:pt x="48" y="24"/>
                  <a:pt x="46" y="23"/>
                </a:cubicBezTo>
                <a:cubicBezTo>
                  <a:pt x="45" y="23"/>
                  <a:pt x="44" y="22"/>
                  <a:pt x="44" y="22"/>
                </a:cubicBezTo>
                <a:cubicBezTo>
                  <a:pt x="34" y="18"/>
                  <a:pt x="24" y="13"/>
                  <a:pt x="15" y="6"/>
                </a:cubicBezTo>
                <a:cubicBezTo>
                  <a:pt x="13" y="4"/>
                  <a:pt x="11" y="2"/>
                  <a:pt x="8" y="0"/>
                </a:cubicBezTo>
              </a:path>
            </a:pathLst>
          </a:custGeom>
          <a:solidFill>
            <a:srgbClr val="BDB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31" name="Freeform 149">
            <a:extLst>
              <a:ext uri="{FF2B5EF4-FFF2-40B4-BE49-F238E27FC236}">
                <a16:creationId xmlns:a16="http://schemas.microsoft.com/office/drawing/2014/main" id="{99F9382F-68EA-4829-9714-29D5E88F02D1}"/>
              </a:ext>
            </a:extLst>
          </p:cNvPr>
          <p:cNvSpPr>
            <a:spLocks/>
          </p:cNvSpPr>
          <p:nvPr/>
        </p:nvSpPr>
        <p:spPr bwMode="auto">
          <a:xfrm>
            <a:off x="1549131" y="2894665"/>
            <a:ext cx="105331" cy="169282"/>
          </a:xfrm>
          <a:custGeom>
            <a:avLst/>
            <a:gdLst>
              <a:gd name="T0" fmla="*/ 5 w 80"/>
              <a:gd name="T1" fmla="*/ 0 h 129"/>
              <a:gd name="T2" fmla="*/ 0 w 80"/>
              <a:gd name="T3" fmla="*/ 54 h 129"/>
              <a:gd name="T4" fmla="*/ 1 w 80"/>
              <a:gd name="T5" fmla="*/ 54 h 129"/>
              <a:gd name="T6" fmla="*/ 3 w 80"/>
              <a:gd name="T7" fmla="*/ 54 h 129"/>
              <a:gd name="T8" fmla="*/ 9 w 80"/>
              <a:gd name="T9" fmla="*/ 56 h 129"/>
              <a:gd name="T10" fmla="*/ 11 w 80"/>
              <a:gd name="T11" fmla="*/ 57 h 129"/>
              <a:gd name="T12" fmla="*/ 23 w 80"/>
              <a:gd name="T13" fmla="*/ 62 h 129"/>
              <a:gd name="T14" fmla="*/ 23 w 80"/>
              <a:gd name="T15" fmla="*/ 65 h 129"/>
              <a:gd name="T16" fmla="*/ 23 w 80"/>
              <a:gd name="T17" fmla="*/ 69 h 129"/>
              <a:gd name="T18" fmla="*/ 23 w 80"/>
              <a:gd name="T19" fmla="*/ 72 h 129"/>
              <a:gd name="T20" fmla="*/ 23 w 80"/>
              <a:gd name="T21" fmla="*/ 74 h 129"/>
              <a:gd name="T22" fmla="*/ 23 w 80"/>
              <a:gd name="T23" fmla="*/ 81 h 129"/>
              <a:gd name="T24" fmla="*/ 24 w 80"/>
              <a:gd name="T25" fmla="*/ 88 h 129"/>
              <a:gd name="T26" fmla="*/ 24 w 80"/>
              <a:gd name="T27" fmla="*/ 91 h 129"/>
              <a:gd name="T28" fmla="*/ 24 w 80"/>
              <a:gd name="T29" fmla="*/ 97 h 129"/>
              <a:gd name="T30" fmla="*/ 24 w 80"/>
              <a:gd name="T31" fmla="*/ 101 h 129"/>
              <a:gd name="T32" fmla="*/ 24 w 80"/>
              <a:gd name="T33" fmla="*/ 105 h 129"/>
              <a:gd name="T34" fmla="*/ 24 w 80"/>
              <a:gd name="T35" fmla="*/ 106 h 129"/>
              <a:gd name="T36" fmla="*/ 25 w 80"/>
              <a:gd name="T37" fmla="*/ 109 h 129"/>
              <a:gd name="T38" fmla="*/ 25 w 80"/>
              <a:gd name="T39" fmla="*/ 110 h 129"/>
              <a:gd name="T40" fmla="*/ 25 w 80"/>
              <a:gd name="T41" fmla="*/ 110 h 129"/>
              <a:gd name="T42" fmla="*/ 25 w 80"/>
              <a:gd name="T43" fmla="*/ 115 h 129"/>
              <a:gd name="T44" fmla="*/ 25 w 80"/>
              <a:gd name="T45" fmla="*/ 116 h 129"/>
              <a:gd name="T46" fmla="*/ 26 w 80"/>
              <a:gd name="T47" fmla="*/ 121 h 129"/>
              <a:gd name="T48" fmla="*/ 26 w 80"/>
              <a:gd name="T49" fmla="*/ 121 h 129"/>
              <a:gd name="T50" fmla="*/ 26 w 80"/>
              <a:gd name="T51" fmla="*/ 121 h 129"/>
              <a:gd name="T52" fmla="*/ 30 w 80"/>
              <a:gd name="T53" fmla="*/ 122 h 129"/>
              <a:gd name="T54" fmla="*/ 34 w 80"/>
              <a:gd name="T55" fmla="*/ 123 h 129"/>
              <a:gd name="T56" fmla="*/ 38 w 80"/>
              <a:gd name="T57" fmla="*/ 124 h 129"/>
              <a:gd name="T58" fmla="*/ 44 w 80"/>
              <a:gd name="T59" fmla="*/ 125 h 129"/>
              <a:gd name="T60" fmla="*/ 45 w 80"/>
              <a:gd name="T61" fmla="*/ 126 h 129"/>
              <a:gd name="T62" fmla="*/ 48 w 80"/>
              <a:gd name="T63" fmla="*/ 126 h 129"/>
              <a:gd name="T64" fmla="*/ 51 w 80"/>
              <a:gd name="T65" fmla="*/ 126 h 129"/>
              <a:gd name="T66" fmla="*/ 58 w 80"/>
              <a:gd name="T67" fmla="*/ 127 h 129"/>
              <a:gd name="T68" fmla="*/ 62 w 80"/>
              <a:gd name="T69" fmla="*/ 128 h 129"/>
              <a:gd name="T70" fmla="*/ 70 w 80"/>
              <a:gd name="T71" fmla="*/ 129 h 129"/>
              <a:gd name="T72" fmla="*/ 70 w 80"/>
              <a:gd name="T73" fmla="*/ 127 h 129"/>
              <a:gd name="T74" fmla="*/ 80 w 80"/>
              <a:gd name="T75" fmla="*/ 19 h 129"/>
              <a:gd name="T76" fmla="*/ 43 w 80"/>
              <a:gd name="T77" fmla="*/ 13 h 129"/>
              <a:gd name="T78" fmla="*/ 10 w 80"/>
              <a:gd name="T79" fmla="*/ 2 h 129"/>
              <a:gd name="T80" fmla="*/ 5 w 80"/>
              <a:gd name="T81" fmla="*/ 0 h 129"/>
              <a:gd name="T82" fmla="*/ 5 w 80"/>
              <a:gd name="T8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129">
                <a:moveTo>
                  <a:pt x="5" y="0"/>
                </a:moveTo>
                <a:cubicBezTo>
                  <a:pt x="0" y="54"/>
                  <a:pt x="0" y="54"/>
                  <a:pt x="0" y="54"/>
                </a:cubicBezTo>
                <a:cubicBezTo>
                  <a:pt x="0" y="54"/>
                  <a:pt x="0" y="54"/>
                  <a:pt x="1" y="54"/>
                </a:cubicBezTo>
                <a:cubicBezTo>
                  <a:pt x="2" y="54"/>
                  <a:pt x="3" y="54"/>
                  <a:pt x="3" y="54"/>
                </a:cubicBezTo>
                <a:cubicBezTo>
                  <a:pt x="5" y="55"/>
                  <a:pt x="7" y="55"/>
                  <a:pt x="9" y="56"/>
                </a:cubicBezTo>
                <a:cubicBezTo>
                  <a:pt x="10" y="56"/>
                  <a:pt x="10" y="56"/>
                  <a:pt x="11" y="57"/>
                </a:cubicBezTo>
                <a:cubicBezTo>
                  <a:pt x="15" y="58"/>
                  <a:pt x="19" y="60"/>
                  <a:pt x="23" y="62"/>
                </a:cubicBezTo>
                <a:cubicBezTo>
                  <a:pt x="23" y="63"/>
                  <a:pt x="23" y="64"/>
                  <a:pt x="23" y="65"/>
                </a:cubicBezTo>
                <a:cubicBezTo>
                  <a:pt x="23" y="66"/>
                  <a:pt x="23" y="67"/>
                  <a:pt x="23" y="69"/>
                </a:cubicBezTo>
                <a:cubicBezTo>
                  <a:pt x="23" y="70"/>
                  <a:pt x="23" y="71"/>
                  <a:pt x="23" y="72"/>
                </a:cubicBezTo>
                <a:cubicBezTo>
                  <a:pt x="23" y="72"/>
                  <a:pt x="23" y="73"/>
                  <a:pt x="23" y="74"/>
                </a:cubicBezTo>
                <a:cubicBezTo>
                  <a:pt x="23" y="76"/>
                  <a:pt x="23" y="79"/>
                  <a:pt x="23" y="81"/>
                </a:cubicBezTo>
                <a:cubicBezTo>
                  <a:pt x="24" y="84"/>
                  <a:pt x="24" y="86"/>
                  <a:pt x="24" y="88"/>
                </a:cubicBezTo>
                <a:cubicBezTo>
                  <a:pt x="24" y="89"/>
                  <a:pt x="24" y="90"/>
                  <a:pt x="24" y="91"/>
                </a:cubicBezTo>
                <a:cubicBezTo>
                  <a:pt x="24" y="93"/>
                  <a:pt x="24" y="95"/>
                  <a:pt x="24" y="97"/>
                </a:cubicBezTo>
                <a:cubicBezTo>
                  <a:pt x="24" y="98"/>
                  <a:pt x="24" y="99"/>
                  <a:pt x="24" y="101"/>
                </a:cubicBezTo>
                <a:cubicBezTo>
                  <a:pt x="24" y="102"/>
                  <a:pt x="24" y="103"/>
                  <a:pt x="24" y="105"/>
                </a:cubicBezTo>
                <a:cubicBezTo>
                  <a:pt x="24" y="105"/>
                  <a:pt x="24" y="106"/>
                  <a:pt x="24" y="106"/>
                </a:cubicBezTo>
                <a:cubicBezTo>
                  <a:pt x="24" y="107"/>
                  <a:pt x="25" y="108"/>
                  <a:pt x="25" y="109"/>
                </a:cubicBezTo>
                <a:cubicBezTo>
                  <a:pt x="25" y="110"/>
                  <a:pt x="25" y="110"/>
                  <a:pt x="25" y="110"/>
                </a:cubicBezTo>
                <a:cubicBezTo>
                  <a:pt x="25" y="110"/>
                  <a:pt x="25" y="110"/>
                  <a:pt x="25" y="110"/>
                </a:cubicBezTo>
                <a:cubicBezTo>
                  <a:pt x="25" y="112"/>
                  <a:pt x="25" y="114"/>
                  <a:pt x="25" y="115"/>
                </a:cubicBezTo>
                <a:cubicBezTo>
                  <a:pt x="25" y="116"/>
                  <a:pt x="25" y="116"/>
                  <a:pt x="25" y="116"/>
                </a:cubicBezTo>
                <a:cubicBezTo>
                  <a:pt x="26" y="118"/>
                  <a:pt x="26" y="119"/>
                  <a:pt x="26" y="121"/>
                </a:cubicBezTo>
                <a:cubicBezTo>
                  <a:pt x="26" y="121"/>
                  <a:pt x="26" y="121"/>
                  <a:pt x="26" y="121"/>
                </a:cubicBezTo>
                <a:cubicBezTo>
                  <a:pt x="26" y="121"/>
                  <a:pt x="26" y="121"/>
                  <a:pt x="26" y="121"/>
                </a:cubicBezTo>
                <a:cubicBezTo>
                  <a:pt x="28" y="122"/>
                  <a:pt x="29" y="122"/>
                  <a:pt x="30" y="122"/>
                </a:cubicBezTo>
                <a:cubicBezTo>
                  <a:pt x="31" y="123"/>
                  <a:pt x="32" y="123"/>
                  <a:pt x="34" y="123"/>
                </a:cubicBezTo>
                <a:cubicBezTo>
                  <a:pt x="35" y="124"/>
                  <a:pt x="36" y="124"/>
                  <a:pt x="38" y="124"/>
                </a:cubicBezTo>
                <a:cubicBezTo>
                  <a:pt x="40" y="125"/>
                  <a:pt x="42" y="125"/>
                  <a:pt x="44" y="125"/>
                </a:cubicBezTo>
                <a:cubicBezTo>
                  <a:pt x="44" y="125"/>
                  <a:pt x="45" y="126"/>
                  <a:pt x="45" y="126"/>
                </a:cubicBezTo>
                <a:cubicBezTo>
                  <a:pt x="46" y="126"/>
                  <a:pt x="47" y="126"/>
                  <a:pt x="48" y="126"/>
                </a:cubicBezTo>
                <a:cubicBezTo>
                  <a:pt x="49" y="126"/>
                  <a:pt x="50" y="126"/>
                  <a:pt x="51" y="126"/>
                </a:cubicBezTo>
                <a:cubicBezTo>
                  <a:pt x="53" y="127"/>
                  <a:pt x="56" y="127"/>
                  <a:pt x="58" y="127"/>
                </a:cubicBezTo>
                <a:cubicBezTo>
                  <a:pt x="60" y="127"/>
                  <a:pt x="61" y="128"/>
                  <a:pt x="62" y="128"/>
                </a:cubicBezTo>
                <a:cubicBezTo>
                  <a:pt x="64" y="128"/>
                  <a:pt x="67" y="128"/>
                  <a:pt x="70" y="129"/>
                </a:cubicBezTo>
                <a:cubicBezTo>
                  <a:pt x="70" y="128"/>
                  <a:pt x="70" y="128"/>
                  <a:pt x="70" y="127"/>
                </a:cubicBezTo>
                <a:cubicBezTo>
                  <a:pt x="80" y="19"/>
                  <a:pt x="80" y="19"/>
                  <a:pt x="80" y="19"/>
                </a:cubicBezTo>
                <a:cubicBezTo>
                  <a:pt x="68" y="18"/>
                  <a:pt x="55" y="16"/>
                  <a:pt x="43" y="13"/>
                </a:cubicBezTo>
                <a:cubicBezTo>
                  <a:pt x="32" y="10"/>
                  <a:pt x="21" y="7"/>
                  <a:pt x="10" y="2"/>
                </a:cubicBezTo>
                <a:cubicBezTo>
                  <a:pt x="8" y="2"/>
                  <a:pt x="7" y="1"/>
                  <a:pt x="5" y="0"/>
                </a:cubicBezTo>
                <a:cubicBezTo>
                  <a:pt x="5" y="0"/>
                  <a:pt x="5" y="0"/>
                  <a:pt x="5" y="0"/>
                </a:cubicBezTo>
              </a:path>
            </a:pathLst>
          </a:custGeom>
          <a:solidFill>
            <a:srgbClr val="91A2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32" name="Freeform 150">
            <a:extLst>
              <a:ext uri="{FF2B5EF4-FFF2-40B4-BE49-F238E27FC236}">
                <a16:creationId xmlns:a16="http://schemas.microsoft.com/office/drawing/2014/main" id="{159CD59A-DD28-43B4-B761-3C28CC649C1E}"/>
              </a:ext>
            </a:extLst>
          </p:cNvPr>
          <p:cNvSpPr>
            <a:spLocks/>
          </p:cNvSpPr>
          <p:nvPr/>
        </p:nvSpPr>
        <p:spPr bwMode="auto">
          <a:xfrm>
            <a:off x="1566438" y="2728394"/>
            <a:ext cx="100816" cy="89531"/>
          </a:xfrm>
          <a:custGeom>
            <a:avLst/>
            <a:gdLst>
              <a:gd name="T0" fmla="*/ 3 w 77"/>
              <a:gd name="T1" fmla="*/ 0 h 68"/>
              <a:gd name="T2" fmla="*/ 0 w 77"/>
              <a:gd name="T3" fmla="*/ 34 h 68"/>
              <a:gd name="T4" fmla="*/ 7 w 77"/>
              <a:gd name="T5" fmla="*/ 40 h 68"/>
              <a:gd name="T6" fmla="*/ 36 w 77"/>
              <a:gd name="T7" fmla="*/ 56 h 68"/>
              <a:gd name="T8" fmla="*/ 38 w 77"/>
              <a:gd name="T9" fmla="*/ 57 h 68"/>
              <a:gd name="T10" fmla="*/ 45 w 77"/>
              <a:gd name="T11" fmla="*/ 59 h 68"/>
              <a:gd name="T12" fmla="*/ 45 w 77"/>
              <a:gd name="T13" fmla="*/ 59 h 68"/>
              <a:gd name="T14" fmla="*/ 74 w 77"/>
              <a:gd name="T15" fmla="*/ 68 h 68"/>
              <a:gd name="T16" fmla="*/ 74 w 77"/>
              <a:gd name="T17" fmla="*/ 68 h 68"/>
              <a:gd name="T18" fmla="*/ 77 w 77"/>
              <a:gd name="T19" fmla="*/ 32 h 68"/>
              <a:gd name="T20" fmla="*/ 77 w 77"/>
              <a:gd name="T21" fmla="*/ 32 h 68"/>
              <a:gd name="T22" fmla="*/ 20 w 77"/>
              <a:gd name="T23" fmla="*/ 16 h 68"/>
              <a:gd name="T24" fmla="*/ 20 w 77"/>
              <a:gd name="T25" fmla="*/ 12 h 68"/>
              <a:gd name="T26" fmla="*/ 4 w 77"/>
              <a:gd name="T27" fmla="*/ 0 h 68"/>
              <a:gd name="T28" fmla="*/ 3 w 77"/>
              <a:gd name="T2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68">
                <a:moveTo>
                  <a:pt x="3" y="0"/>
                </a:moveTo>
                <a:cubicBezTo>
                  <a:pt x="0" y="34"/>
                  <a:pt x="0" y="34"/>
                  <a:pt x="0" y="34"/>
                </a:cubicBezTo>
                <a:cubicBezTo>
                  <a:pt x="3" y="36"/>
                  <a:pt x="5" y="38"/>
                  <a:pt x="7" y="40"/>
                </a:cubicBezTo>
                <a:cubicBezTo>
                  <a:pt x="16" y="47"/>
                  <a:pt x="26" y="52"/>
                  <a:pt x="36" y="56"/>
                </a:cubicBezTo>
                <a:cubicBezTo>
                  <a:pt x="36" y="56"/>
                  <a:pt x="37" y="57"/>
                  <a:pt x="38" y="57"/>
                </a:cubicBezTo>
                <a:cubicBezTo>
                  <a:pt x="40" y="58"/>
                  <a:pt x="42" y="58"/>
                  <a:pt x="45" y="59"/>
                </a:cubicBezTo>
                <a:cubicBezTo>
                  <a:pt x="45" y="59"/>
                  <a:pt x="45" y="59"/>
                  <a:pt x="45" y="59"/>
                </a:cubicBezTo>
                <a:cubicBezTo>
                  <a:pt x="52" y="61"/>
                  <a:pt x="62" y="64"/>
                  <a:pt x="74" y="68"/>
                </a:cubicBezTo>
                <a:cubicBezTo>
                  <a:pt x="74" y="68"/>
                  <a:pt x="74" y="68"/>
                  <a:pt x="74" y="68"/>
                </a:cubicBezTo>
                <a:cubicBezTo>
                  <a:pt x="77" y="32"/>
                  <a:pt x="77" y="32"/>
                  <a:pt x="77" y="32"/>
                </a:cubicBezTo>
                <a:cubicBezTo>
                  <a:pt x="77" y="32"/>
                  <a:pt x="77" y="32"/>
                  <a:pt x="77" y="32"/>
                </a:cubicBezTo>
                <a:cubicBezTo>
                  <a:pt x="55" y="30"/>
                  <a:pt x="32" y="25"/>
                  <a:pt x="20" y="16"/>
                </a:cubicBezTo>
                <a:cubicBezTo>
                  <a:pt x="20" y="12"/>
                  <a:pt x="20" y="12"/>
                  <a:pt x="20" y="12"/>
                </a:cubicBezTo>
                <a:cubicBezTo>
                  <a:pt x="14" y="8"/>
                  <a:pt x="9" y="4"/>
                  <a:pt x="4" y="0"/>
                </a:cubicBezTo>
                <a:cubicBezTo>
                  <a:pt x="4" y="0"/>
                  <a:pt x="3" y="0"/>
                  <a:pt x="3" y="0"/>
                </a:cubicBezTo>
              </a:path>
            </a:pathLst>
          </a:custGeom>
          <a:solidFill>
            <a:srgbClr val="3531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33" name="Oval 232">
            <a:extLst>
              <a:ext uri="{FF2B5EF4-FFF2-40B4-BE49-F238E27FC236}">
                <a16:creationId xmlns:a16="http://schemas.microsoft.com/office/drawing/2014/main" id="{53DF0556-EF8C-4E24-9710-A6D5CC6CF6E0}"/>
              </a:ext>
            </a:extLst>
          </p:cNvPr>
          <p:cNvSpPr>
            <a:spLocks noChangeArrowheads="1"/>
          </p:cNvSpPr>
          <p:nvPr/>
        </p:nvSpPr>
        <p:spPr bwMode="auto">
          <a:xfrm>
            <a:off x="1333205" y="3345330"/>
            <a:ext cx="514616" cy="514616"/>
          </a:xfrm>
          <a:prstGeom prst="ellipse">
            <a:avLst/>
          </a:prstGeom>
          <a:solidFill>
            <a:srgbClr val="7B7D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34" name="Freeform 159">
            <a:extLst>
              <a:ext uri="{FF2B5EF4-FFF2-40B4-BE49-F238E27FC236}">
                <a16:creationId xmlns:a16="http://schemas.microsoft.com/office/drawing/2014/main" id="{33ED7A1D-116D-4209-98D2-E67FDB3327B0}"/>
              </a:ext>
            </a:extLst>
          </p:cNvPr>
          <p:cNvSpPr>
            <a:spLocks noEditPoints="1"/>
          </p:cNvSpPr>
          <p:nvPr/>
        </p:nvSpPr>
        <p:spPr bwMode="auto">
          <a:xfrm>
            <a:off x="1172200" y="3185828"/>
            <a:ext cx="836627" cy="835122"/>
          </a:xfrm>
          <a:custGeom>
            <a:avLst/>
            <a:gdLst>
              <a:gd name="T0" fmla="*/ 635 w 639"/>
              <a:gd name="T1" fmla="*/ 259 h 638"/>
              <a:gd name="T2" fmla="*/ 584 w 639"/>
              <a:gd name="T3" fmla="*/ 138 h 638"/>
              <a:gd name="T4" fmla="*/ 510 w 639"/>
              <a:gd name="T5" fmla="*/ 86 h 638"/>
              <a:gd name="T6" fmla="*/ 408 w 639"/>
              <a:gd name="T7" fmla="*/ 72 h 638"/>
              <a:gd name="T8" fmla="*/ 382 w 639"/>
              <a:gd name="T9" fmla="*/ 4 h 638"/>
              <a:gd name="T10" fmla="*/ 350 w 639"/>
              <a:gd name="T11" fmla="*/ 17 h 638"/>
              <a:gd name="T12" fmla="*/ 282 w 639"/>
              <a:gd name="T13" fmla="*/ 0 h 638"/>
              <a:gd name="T14" fmla="*/ 253 w 639"/>
              <a:gd name="T15" fmla="*/ 4 h 638"/>
              <a:gd name="T16" fmla="*/ 227 w 639"/>
              <a:gd name="T17" fmla="*/ 73 h 638"/>
              <a:gd name="T18" fmla="*/ 162 w 639"/>
              <a:gd name="T19" fmla="*/ 39 h 638"/>
              <a:gd name="T20" fmla="*/ 67 w 639"/>
              <a:gd name="T21" fmla="*/ 120 h 638"/>
              <a:gd name="T22" fmla="*/ 56 w 639"/>
              <a:gd name="T23" fmla="*/ 304 h 638"/>
              <a:gd name="T24" fmla="*/ 39 w 639"/>
              <a:gd name="T25" fmla="*/ 476 h 638"/>
              <a:gd name="T26" fmla="*/ 205 w 639"/>
              <a:gd name="T27" fmla="*/ 556 h 638"/>
              <a:gd name="T28" fmla="*/ 356 w 639"/>
              <a:gd name="T29" fmla="*/ 638 h 638"/>
              <a:gd name="T30" fmla="*/ 495 w 639"/>
              <a:gd name="T31" fmla="*/ 516 h 638"/>
              <a:gd name="T32" fmla="*/ 567 w 639"/>
              <a:gd name="T33" fmla="*/ 406 h 638"/>
              <a:gd name="T34" fmla="*/ 587 w 639"/>
              <a:gd name="T35" fmla="*/ 336 h 638"/>
              <a:gd name="T36" fmla="*/ 467 w 639"/>
              <a:gd name="T37" fmla="*/ 412 h 638"/>
              <a:gd name="T38" fmla="*/ 439 w 639"/>
              <a:gd name="T39" fmla="*/ 446 h 638"/>
              <a:gd name="T40" fmla="*/ 409 w 639"/>
              <a:gd name="T41" fmla="*/ 469 h 638"/>
              <a:gd name="T42" fmla="*/ 385 w 639"/>
              <a:gd name="T43" fmla="*/ 481 h 638"/>
              <a:gd name="T44" fmla="*/ 364 w 639"/>
              <a:gd name="T45" fmla="*/ 488 h 638"/>
              <a:gd name="T46" fmla="*/ 334 w 639"/>
              <a:gd name="T47" fmla="*/ 493 h 638"/>
              <a:gd name="T48" fmla="*/ 307 w 639"/>
              <a:gd name="T49" fmla="*/ 493 h 638"/>
              <a:gd name="T50" fmla="*/ 149 w 639"/>
              <a:gd name="T51" fmla="*/ 358 h 638"/>
              <a:gd name="T52" fmla="*/ 145 w 639"/>
              <a:gd name="T53" fmla="*/ 314 h 638"/>
              <a:gd name="T54" fmla="*/ 149 w 639"/>
              <a:gd name="T55" fmla="*/ 279 h 638"/>
              <a:gd name="T56" fmla="*/ 187 w 639"/>
              <a:gd name="T57" fmla="*/ 205 h 638"/>
              <a:gd name="T58" fmla="*/ 212 w 639"/>
              <a:gd name="T59" fmla="*/ 181 h 638"/>
              <a:gd name="T60" fmla="*/ 238 w 639"/>
              <a:gd name="T61" fmla="*/ 164 h 638"/>
              <a:gd name="T62" fmla="*/ 267 w 639"/>
              <a:gd name="T63" fmla="*/ 152 h 638"/>
              <a:gd name="T64" fmla="*/ 295 w 639"/>
              <a:gd name="T65" fmla="*/ 146 h 638"/>
              <a:gd name="T66" fmla="*/ 433 w 639"/>
              <a:gd name="T67" fmla="*/ 187 h 638"/>
              <a:gd name="T68" fmla="*/ 492 w 639"/>
              <a:gd name="T69" fmla="*/ 345 h 638"/>
              <a:gd name="T70" fmla="*/ 482 w 639"/>
              <a:gd name="T71" fmla="*/ 383 h 638"/>
              <a:gd name="T72" fmla="*/ 498 w 639"/>
              <a:gd name="T73" fmla="*/ 236 h 638"/>
              <a:gd name="T74" fmla="*/ 521 w 639"/>
              <a:gd name="T75" fmla="*/ 202 h 638"/>
              <a:gd name="T76" fmla="*/ 548 w 639"/>
              <a:gd name="T77" fmla="*/ 331 h 638"/>
              <a:gd name="T78" fmla="*/ 444 w 639"/>
              <a:gd name="T79" fmla="*/ 148 h 638"/>
              <a:gd name="T80" fmla="*/ 436 w 639"/>
              <a:gd name="T81" fmla="*/ 117 h 638"/>
              <a:gd name="T82" fmla="*/ 214 w 639"/>
              <a:gd name="T83" fmla="*/ 160 h 638"/>
              <a:gd name="T84" fmla="*/ 200 w 639"/>
              <a:gd name="T85" fmla="*/ 155 h 638"/>
              <a:gd name="T86" fmla="*/ 194 w 639"/>
              <a:gd name="T87" fmla="*/ 148 h 638"/>
              <a:gd name="T88" fmla="*/ 195 w 639"/>
              <a:gd name="T89" fmla="*/ 125 h 638"/>
              <a:gd name="T90" fmla="*/ 203 w 639"/>
              <a:gd name="T91" fmla="*/ 117 h 638"/>
              <a:gd name="T92" fmla="*/ 142 w 639"/>
              <a:gd name="T93" fmla="*/ 236 h 638"/>
              <a:gd name="T94" fmla="*/ 124 w 639"/>
              <a:gd name="T95" fmla="*/ 300 h 638"/>
              <a:gd name="T96" fmla="*/ 149 w 639"/>
              <a:gd name="T97" fmla="*/ 443 h 638"/>
              <a:gd name="T98" fmla="*/ 149 w 639"/>
              <a:gd name="T99" fmla="*/ 443 h 638"/>
              <a:gd name="T100" fmla="*/ 237 w 639"/>
              <a:gd name="T101" fmla="*/ 497 h 638"/>
              <a:gd name="T102" fmla="*/ 319 w 639"/>
              <a:gd name="T103" fmla="*/ 505 h 638"/>
              <a:gd name="T104" fmla="*/ 404 w 639"/>
              <a:gd name="T105" fmla="*/ 511 h 638"/>
              <a:gd name="T106" fmla="*/ 436 w 639"/>
              <a:gd name="T107" fmla="*/ 520 h 638"/>
              <a:gd name="T108" fmla="*/ 512 w 639"/>
              <a:gd name="T109" fmla="*/ 403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9" h="638">
                <a:moveTo>
                  <a:pt x="582" y="304"/>
                </a:moveTo>
                <a:cubicBezTo>
                  <a:pt x="583" y="304"/>
                  <a:pt x="584" y="303"/>
                  <a:pt x="586" y="302"/>
                </a:cubicBezTo>
                <a:cubicBezTo>
                  <a:pt x="602" y="296"/>
                  <a:pt x="619" y="289"/>
                  <a:pt x="635" y="283"/>
                </a:cubicBezTo>
                <a:cubicBezTo>
                  <a:pt x="637" y="282"/>
                  <a:pt x="638" y="282"/>
                  <a:pt x="639" y="282"/>
                </a:cubicBezTo>
                <a:cubicBezTo>
                  <a:pt x="639" y="277"/>
                  <a:pt x="639" y="277"/>
                  <a:pt x="639" y="277"/>
                </a:cubicBezTo>
                <a:cubicBezTo>
                  <a:pt x="638" y="271"/>
                  <a:pt x="636" y="265"/>
                  <a:pt x="635" y="259"/>
                </a:cubicBezTo>
                <a:cubicBezTo>
                  <a:pt x="634" y="257"/>
                  <a:pt x="634" y="256"/>
                  <a:pt x="634" y="254"/>
                </a:cubicBezTo>
                <a:cubicBezTo>
                  <a:pt x="632" y="246"/>
                  <a:pt x="630" y="239"/>
                  <a:pt x="629" y="232"/>
                </a:cubicBezTo>
                <a:cubicBezTo>
                  <a:pt x="567" y="232"/>
                  <a:pt x="567" y="232"/>
                  <a:pt x="567" y="232"/>
                </a:cubicBezTo>
                <a:cubicBezTo>
                  <a:pt x="564" y="223"/>
                  <a:pt x="560" y="214"/>
                  <a:pt x="557" y="207"/>
                </a:cubicBezTo>
                <a:cubicBezTo>
                  <a:pt x="572" y="192"/>
                  <a:pt x="586" y="177"/>
                  <a:pt x="600" y="162"/>
                </a:cubicBezTo>
                <a:cubicBezTo>
                  <a:pt x="595" y="154"/>
                  <a:pt x="590" y="146"/>
                  <a:pt x="584" y="138"/>
                </a:cubicBezTo>
                <a:cubicBezTo>
                  <a:pt x="580" y="132"/>
                  <a:pt x="576" y="126"/>
                  <a:pt x="572" y="120"/>
                </a:cubicBezTo>
                <a:cubicBezTo>
                  <a:pt x="552" y="127"/>
                  <a:pt x="534" y="135"/>
                  <a:pt x="516" y="143"/>
                </a:cubicBezTo>
                <a:cubicBezTo>
                  <a:pt x="509" y="136"/>
                  <a:pt x="502" y="129"/>
                  <a:pt x="495" y="122"/>
                </a:cubicBezTo>
                <a:cubicBezTo>
                  <a:pt x="496" y="120"/>
                  <a:pt x="497" y="118"/>
                  <a:pt x="497" y="117"/>
                </a:cubicBezTo>
                <a:cubicBezTo>
                  <a:pt x="499" y="114"/>
                  <a:pt x="500" y="111"/>
                  <a:pt x="501" y="108"/>
                </a:cubicBezTo>
                <a:cubicBezTo>
                  <a:pt x="504" y="101"/>
                  <a:pt x="507" y="93"/>
                  <a:pt x="510" y="86"/>
                </a:cubicBezTo>
                <a:cubicBezTo>
                  <a:pt x="513" y="80"/>
                  <a:pt x="516" y="73"/>
                  <a:pt x="519" y="67"/>
                </a:cubicBezTo>
                <a:cubicBezTo>
                  <a:pt x="505" y="56"/>
                  <a:pt x="491" y="47"/>
                  <a:pt x="476" y="39"/>
                </a:cubicBezTo>
                <a:cubicBezTo>
                  <a:pt x="465" y="49"/>
                  <a:pt x="454" y="59"/>
                  <a:pt x="444" y="71"/>
                </a:cubicBezTo>
                <a:cubicBezTo>
                  <a:pt x="444" y="71"/>
                  <a:pt x="444" y="71"/>
                  <a:pt x="444" y="71"/>
                </a:cubicBezTo>
                <a:cubicBezTo>
                  <a:pt x="440" y="75"/>
                  <a:pt x="437" y="78"/>
                  <a:pt x="434" y="82"/>
                </a:cubicBezTo>
                <a:cubicBezTo>
                  <a:pt x="425" y="78"/>
                  <a:pt x="417" y="75"/>
                  <a:pt x="408" y="72"/>
                </a:cubicBezTo>
                <a:cubicBezTo>
                  <a:pt x="408" y="71"/>
                  <a:pt x="407" y="71"/>
                  <a:pt x="406" y="71"/>
                </a:cubicBezTo>
                <a:cubicBezTo>
                  <a:pt x="406" y="10"/>
                  <a:pt x="406" y="10"/>
                  <a:pt x="406" y="10"/>
                </a:cubicBezTo>
                <a:cubicBezTo>
                  <a:pt x="406" y="10"/>
                  <a:pt x="406" y="10"/>
                  <a:pt x="406" y="10"/>
                </a:cubicBezTo>
                <a:cubicBezTo>
                  <a:pt x="403" y="9"/>
                  <a:pt x="400" y="8"/>
                  <a:pt x="398" y="7"/>
                </a:cubicBezTo>
                <a:cubicBezTo>
                  <a:pt x="396" y="7"/>
                  <a:pt x="394" y="6"/>
                  <a:pt x="392" y="6"/>
                </a:cubicBezTo>
                <a:cubicBezTo>
                  <a:pt x="389" y="5"/>
                  <a:pt x="385" y="4"/>
                  <a:pt x="382" y="4"/>
                </a:cubicBezTo>
                <a:cubicBezTo>
                  <a:pt x="380" y="3"/>
                  <a:pt x="378" y="3"/>
                  <a:pt x="376" y="3"/>
                </a:cubicBezTo>
                <a:cubicBezTo>
                  <a:pt x="374" y="2"/>
                  <a:pt x="372" y="2"/>
                  <a:pt x="371" y="2"/>
                </a:cubicBezTo>
                <a:cubicBezTo>
                  <a:pt x="369" y="2"/>
                  <a:pt x="368" y="1"/>
                  <a:pt x="366" y="1"/>
                </a:cubicBezTo>
                <a:cubicBezTo>
                  <a:pt x="363" y="1"/>
                  <a:pt x="360" y="0"/>
                  <a:pt x="356" y="0"/>
                </a:cubicBezTo>
                <a:cubicBezTo>
                  <a:pt x="355" y="3"/>
                  <a:pt x="354" y="5"/>
                  <a:pt x="353" y="8"/>
                </a:cubicBezTo>
                <a:cubicBezTo>
                  <a:pt x="352" y="11"/>
                  <a:pt x="351" y="14"/>
                  <a:pt x="350" y="17"/>
                </a:cubicBezTo>
                <a:cubicBezTo>
                  <a:pt x="347" y="24"/>
                  <a:pt x="343" y="32"/>
                  <a:pt x="340" y="39"/>
                </a:cubicBezTo>
                <a:cubicBezTo>
                  <a:pt x="338" y="45"/>
                  <a:pt x="336" y="50"/>
                  <a:pt x="334" y="56"/>
                </a:cubicBezTo>
                <a:cubicBezTo>
                  <a:pt x="305" y="56"/>
                  <a:pt x="305" y="56"/>
                  <a:pt x="305" y="56"/>
                </a:cubicBezTo>
                <a:cubicBezTo>
                  <a:pt x="304" y="55"/>
                  <a:pt x="304" y="55"/>
                  <a:pt x="304" y="54"/>
                </a:cubicBezTo>
                <a:cubicBezTo>
                  <a:pt x="304" y="54"/>
                  <a:pt x="304" y="54"/>
                  <a:pt x="304" y="54"/>
                </a:cubicBezTo>
                <a:cubicBezTo>
                  <a:pt x="297" y="36"/>
                  <a:pt x="289" y="18"/>
                  <a:pt x="282" y="0"/>
                </a:cubicBezTo>
                <a:cubicBezTo>
                  <a:pt x="281" y="0"/>
                  <a:pt x="279" y="0"/>
                  <a:pt x="278" y="0"/>
                </a:cubicBezTo>
                <a:cubicBezTo>
                  <a:pt x="277" y="1"/>
                  <a:pt x="276" y="1"/>
                  <a:pt x="275" y="1"/>
                </a:cubicBezTo>
                <a:cubicBezTo>
                  <a:pt x="272" y="1"/>
                  <a:pt x="270" y="1"/>
                  <a:pt x="268" y="2"/>
                </a:cubicBezTo>
                <a:cubicBezTo>
                  <a:pt x="265" y="2"/>
                  <a:pt x="263" y="3"/>
                  <a:pt x="260" y="3"/>
                </a:cubicBezTo>
                <a:cubicBezTo>
                  <a:pt x="259" y="3"/>
                  <a:pt x="258" y="4"/>
                  <a:pt x="257" y="4"/>
                </a:cubicBezTo>
                <a:cubicBezTo>
                  <a:pt x="255" y="4"/>
                  <a:pt x="254" y="4"/>
                  <a:pt x="253" y="4"/>
                </a:cubicBezTo>
                <a:cubicBezTo>
                  <a:pt x="252" y="5"/>
                  <a:pt x="250" y="5"/>
                  <a:pt x="249" y="5"/>
                </a:cubicBezTo>
                <a:cubicBezTo>
                  <a:pt x="248" y="6"/>
                  <a:pt x="246" y="6"/>
                  <a:pt x="244" y="6"/>
                </a:cubicBezTo>
                <a:cubicBezTo>
                  <a:pt x="242" y="7"/>
                  <a:pt x="240" y="8"/>
                  <a:pt x="238" y="8"/>
                </a:cubicBezTo>
                <a:cubicBezTo>
                  <a:pt x="236" y="9"/>
                  <a:pt x="234" y="9"/>
                  <a:pt x="232" y="10"/>
                </a:cubicBezTo>
                <a:cubicBezTo>
                  <a:pt x="232" y="71"/>
                  <a:pt x="232" y="71"/>
                  <a:pt x="232" y="71"/>
                </a:cubicBezTo>
                <a:cubicBezTo>
                  <a:pt x="230" y="71"/>
                  <a:pt x="229" y="72"/>
                  <a:pt x="227" y="73"/>
                </a:cubicBezTo>
                <a:cubicBezTo>
                  <a:pt x="224" y="74"/>
                  <a:pt x="221" y="75"/>
                  <a:pt x="218" y="77"/>
                </a:cubicBezTo>
                <a:cubicBezTo>
                  <a:pt x="214" y="78"/>
                  <a:pt x="209" y="80"/>
                  <a:pt x="205" y="82"/>
                </a:cubicBezTo>
                <a:cubicBezTo>
                  <a:pt x="204" y="81"/>
                  <a:pt x="203" y="81"/>
                  <a:pt x="203" y="80"/>
                </a:cubicBezTo>
                <a:cubicBezTo>
                  <a:pt x="190" y="66"/>
                  <a:pt x="177" y="52"/>
                  <a:pt x="163" y="39"/>
                </a:cubicBezTo>
                <a:cubicBezTo>
                  <a:pt x="163" y="39"/>
                  <a:pt x="163" y="39"/>
                  <a:pt x="163" y="39"/>
                </a:cubicBezTo>
                <a:cubicBezTo>
                  <a:pt x="162" y="39"/>
                  <a:pt x="162" y="39"/>
                  <a:pt x="162" y="39"/>
                </a:cubicBezTo>
                <a:cubicBezTo>
                  <a:pt x="161" y="39"/>
                  <a:pt x="161" y="39"/>
                  <a:pt x="160" y="40"/>
                </a:cubicBezTo>
                <a:cubicBezTo>
                  <a:pt x="156" y="42"/>
                  <a:pt x="152" y="44"/>
                  <a:pt x="149" y="47"/>
                </a:cubicBezTo>
                <a:cubicBezTo>
                  <a:pt x="139" y="53"/>
                  <a:pt x="129" y="59"/>
                  <a:pt x="120" y="67"/>
                </a:cubicBezTo>
                <a:cubicBezTo>
                  <a:pt x="128" y="86"/>
                  <a:pt x="136" y="104"/>
                  <a:pt x="143" y="121"/>
                </a:cubicBezTo>
                <a:cubicBezTo>
                  <a:pt x="136" y="128"/>
                  <a:pt x="129" y="135"/>
                  <a:pt x="122" y="143"/>
                </a:cubicBezTo>
                <a:cubicBezTo>
                  <a:pt x="105" y="136"/>
                  <a:pt x="86" y="128"/>
                  <a:pt x="67" y="120"/>
                </a:cubicBezTo>
                <a:cubicBezTo>
                  <a:pt x="56" y="133"/>
                  <a:pt x="47" y="147"/>
                  <a:pt x="39" y="162"/>
                </a:cubicBezTo>
                <a:cubicBezTo>
                  <a:pt x="52" y="177"/>
                  <a:pt x="67" y="191"/>
                  <a:pt x="82" y="205"/>
                </a:cubicBezTo>
                <a:cubicBezTo>
                  <a:pt x="79" y="214"/>
                  <a:pt x="75" y="223"/>
                  <a:pt x="71" y="232"/>
                </a:cubicBezTo>
                <a:cubicBezTo>
                  <a:pt x="10" y="232"/>
                  <a:pt x="10" y="232"/>
                  <a:pt x="10" y="232"/>
                </a:cubicBezTo>
                <a:cubicBezTo>
                  <a:pt x="5" y="248"/>
                  <a:pt x="2" y="264"/>
                  <a:pt x="0" y="282"/>
                </a:cubicBezTo>
                <a:cubicBezTo>
                  <a:pt x="19" y="289"/>
                  <a:pt x="37" y="297"/>
                  <a:pt x="56" y="304"/>
                </a:cubicBezTo>
                <a:cubicBezTo>
                  <a:pt x="56" y="333"/>
                  <a:pt x="56" y="333"/>
                  <a:pt x="56" y="333"/>
                </a:cubicBezTo>
                <a:cubicBezTo>
                  <a:pt x="38" y="341"/>
                  <a:pt x="19" y="348"/>
                  <a:pt x="0" y="356"/>
                </a:cubicBezTo>
                <a:cubicBezTo>
                  <a:pt x="2" y="373"/>
                  <a:pt x="5" y="389"/>
                  <a:pt x="10" y="406"/>
                </a:cubicBezTo>
                <a:cubicBezTo>
                  <a:pt x="30" y="407"/>
                  <a:pt x="50" y="406"/>
                  <a:pt x="71" y="406"/>
                </a:cubicBezTo>
                <a:cubicBezTo>
                  <a:pt x="75" y="415"/>
                  <a:pt x="78" y="423"/>
                  <a:pt x="82" y="433"/>
                </a:cubicBezTo>
                <a:cubicBezTo>
                  <a:pt x="68" y="447"/>
                  <a:pt x="52" y="460"/>
                  <a:pt x="39" y="476"/>
                </a:cubicBezTo>
                <a:cubicBezTo>
                  <a:pt x="47" y="491"/>
                  <a:pt x="56" y="505"/>
                  <a:pt x="67" y="518"/>
                </a:cubicBezTo>
                <a:cubicBezTo>
                  <a:pt x="86" y="510"/>
                  <a:pt x="104" y="503"/>
                  <a:pt x="122" y="495"/>
                </a:cubicBezTo>
                <a:cubicBezTo>
                  <a:pt x="129" y="502"/>
                  <a:pt x="136" y="509"/>
                  <a:pt x="143" y="516"/>
                </a:cubicBezTo>
                <a:cubicBezTo>
                  <a:pt x="136" y="533"/>
                  <a:pt x="128" y="552"/>
                  <a:pt x="120" y="571"/>
                </a:cubicBezTo>
                <a:cubicBezTo>
                  <a:pt x="133" y="582"/>
                  <a:pt x="147" y="591"/>
                  <a:pt x="162" y="599"/>
                </a:cubicBezTo>
                <a:cubicBezTo>
                  <a:pt x="178" y="586"/>
                  <a:pt x="191" y="571"/>
                  <a:pt x="205" y="556"/>
                </a:cubicBezTo>
                <a:cubicBezTo>
                  <a:pt x="214" y="560"/>
                  <a:pt x="223" y="563"/>
                  <a:pt x="232" y="567"/>
                </a:cubicBezTo>
                <a:cubicBezTo>
                  <a:pt x="232" y="628"/>
                  <a:pt x="232" y="628"/>
                  <a:pt x="232" y="628"/>
                </a:cubicBezTo>
                <a:cubicBezTo>
                  <a:pt x="248" y="633"/>
                  <a:pt x="265" y="636"/>
                  <a:pt x="282" y="638"/>
                </a:cubicBezTo>
                <a:cubicBezTo>
                  <a:pt x="290" y="619"/>
                  <a:pt x="297" y="601"/>
                  <a:pt x="305" y="582"/>
                </a:cubicBezTo>
                <a:cubicBezTo>
                  <a:pt x="334" y="582"/>
                  <a:pt x="334" y="582"/>
                  <a:pt x="334" y="582"/>
                </a:cubicBezTo>
                <a:cubicBezTo>
                  <a:pt x="341" y="600"/>
                  <a:pt x="349" y="619"/>
                  <a:pt x="356" y="638"/>
                </a:cubicBezTo>
                <a:cubicBezTo>
                  <a:pt x="374" y="636"/>
                  <a:pt x="390" y="633"/>
                  <a:pt x="406" y="628"/>
                </a:cubicBezTo>
                <a:cubicBezTo>
                  <a:pt x="406" y="567"/>
                  <a:pt x="406" y="567"/>
                  <a:pt x="406" y="567"/>
                </a:cubicBezTo>
                <a:cubicBezTo>
                  <a:pt x="415" y="564"/>
                  <a:pt x="424" y="560"/>
                  <a:pt x="433" y="556"/>
                </a:cubicBezTo>
                <a:cubicBezTo>
                  <a:pt x="447" y="571"/>
                  <a:pt x="461" y="586"/>
                  <a:pt x="476" y="599"/>
                </a:cubicBezTo>
                <a:cubicBezTo>
                  <a:pt x="488" y="593"/>
                  <a:pt x="510" y="578"/>
                  <a:pt x="518" y="570"/>
                </a:cubicBezTo>
                <a:cubicBezTo>
                  <a:pt x="511" y="552"/>
                  <a:pt x="503" y="534"/>
                  <a:pt x="495" y="516"/>
                </a:cubicBezTo>
                <a:cubicBezTo>
                  <a:pt x="502" y="509"/>
                  <a:pt x="509" y="503"/>
                  <a:pt x="517" y="495"/>
                </a:cubicBezTo>
                <a:cubicBezTo>
                  <a:pt x="534" y="502"/>
                  <a:pt x="552" y="510"/>
                  <a:pt x="571" y="518"/>
                </a:cubicBezTo>
                <a:cubicBezTo>
                  <a:pt x="582" y="505"/>
                  <a:pt x="591" y="491"/>
                  <a:pt x="599" y="476"/>
                </a:cubicBezTo>
                <a:cubicBezTo>
                  <a:pt x="586" y="461"/>
                  <a:pt x="571" y="447"/>
                  <a:pt x="556" y="433"/>
                </a:cubicBezTo>
                <a:cubicBezTo>
                  <a:pt x="559" y="426"/>
                  <a:pt x="562" y="419"/>
                  <a:pt x="565" y="411"/>
                </a:cubicBezTo>
                <a:cubicBezTo>
                  <a:pt x="566" y="410"/>
                  <a:pt x="567" y="408"/>
                  <a:pt x="567" y="406"/>
                </a:cubicBezTo>
                <a:cubicBezTo>
                  <a:pt x="628" y="406"/>
                  <a:pt x="628" y="406"/>
                  <a:pt x="628" y="406"/>
                </a:cubicBezTo>
                <a:cubicBezTo>
                  <a:pt x="632" y="394"/>
                  <a:pt x="634" y="382"/>
                  <a:pt x="636" y="370"/>
                </a:cubicBezTo>
                <a:cubicBezTo>
                  <a:pt x="637" y="367"/>
                  <a:pt x="638" y="364"/>
                  <a:pt x="639" y="362"/>
                </a:cubicBezTo>
                <a:cubicBezTo>
                  <a:pt x="639" y="356"/>
                  <a:pt x="639" y="356"/>
                  <a:pt x="639" y="356"/>
                </a:cubicBezTo>
                <a:cubicBezTo>
                  <a:pt x="638" y="355"/>
                  <a:pt x="636" y="355"/>
                  <a:pt x="634" y="355"/>
                </a:cubicBezTo>
                <a:cubicBezTo>
                  <a:pt x="618" y="348"/>
                  <a:pt x="602" y="342"/>
                  <a:pt x="587" y="336"/>
                </a:cubicBezTo>
                <a:cubicBezTo>
                  <a:pt x="585" y="335"/>
                  <a:pt x="583" y="334"/>
                  <a:pt x="582" y="333"/>
                </a:cubicBezTo>
                <a:cubicBezTo>
                  <a:pt x="582" y="304"/>
                  <a:pt x="582" y="304"/>
                  <a:pt x="582" y="304"/>
                </a:cubicBezTo>
                <a:moveTo>
                  <a:pt x="475" y="398"/>
                </a:moveTo>
                <a:cubicBezTo>
                  <a:pt x="475" y="398"/>
                  <a:pt x="475" y="398"/>
                  <a:pt x="475" y="398"/>
                </a:cubicBezTo>
                <a:cubicBezTo>
                  <a:pt x="473" y="403"/>
                  <a:pt x="470" y="407"/>
                  <a:pt x="468" y="411"/>
                </a:cubicBezTo>
                <a:cubicBezTo>
                  <a:pt x="467" y="412"/>
                  <a:pt x="467" y="412"/>
                  <a:pt x="467" y="412"/>
                </a:cubicBezTo>
                <a:cubicBezTo>
                  <a:pt x="466" y="414"/>
                  <a:pt x="465" y="416"/>
                  <a:pt x="463" y="418"/>
                </a:cubicBezTo>
                <a:cubicBezTo>
                  <a:pt x="462" y="420"/>
                  <a:pt x="460" y="423"/>
                  <a:pt x="458" y="425"/>
                </a:cubicBezTo>
                <a:cubicBezTo>
                  <a:pt x="457" y="427"/>
                  <a:pt x="455" y="428"/>
                  <a:pt x="454" y="430"/>
                </a:cubicBezTo>
                <a:cubicBezTo>
                  <a:pt x="452" y="432"/>
                  <a:pt x="451" y="434"/>
                  <a:pt x="449" y="436"/>
                </a:cubicBezTo>
                <a:cubicBezTo>
                  <a:pt x="448" y="437"/>
                  <a:pt x="446" y="439"/>
                  <a:pt x="445" y="440"/>
                </a:cubicBezTo>
                <a:cubicBezTo>
                  <a:pt x="443" y="442"/>
                  <a:pt x="441" y="444"/>
                  <a:pt x="439" y="446"/>
                </a:cubicBezTo>
                <a:cubicBezTo>
                  <a:pt x="439" y="446"/>
                  <a:pt x="438" y="447"/>
                  <a:pt x="438" y="447"/>
                </a:cubicBezTo>
                <a:cubicBezTo>
                  <a:pt x="435" y="449"/>
                  <a:pt x="433" y="451"/>
                  <a:pt x="431" y="453"/>
                </a:cubicBezTo>
                <a:cubicBezTo>
                  <a:pt x="430" y="454"/>
                  <a:pt x="428" y="456"/>
                  <a:pt x="427" y="457"/>
                </a:cubicBezTo>
                <a:cubicBezTo>
                  <a:pt x="425" y="458"/>
                  <a:pt x="424" y="459"/>
                  <a:pt x="423" y="459"/>
                </a:cubicBezTo>
                <a:cubicBezTo>
                  <a:pt x="422" y="460"/>
                  <a:pt x="421" y="461"/>
                  <a:pt x="420" y="462"/>
                </a:cubicBezTo>
                <a:cubicBezTo>
                  <a:pt x="417" y="464"/>
                  <a:pt x="413" y="466"/>
                  <a:pt x="409" y="469"/>
                </a:cubicBezTo>
                <a:cubicBezTo>
                  <a:pt x="408" y="469"/>
                  <a:pt x="407" y="470"/>
                  <a:pt x="406" y="471"/>
                </a:cubicBezTo>
                <a:cubicBezTo>
                  <a:pt x="403" y="472"/>
                  <a:pt x="399" y="474"/>
                  <a:pt x="396" y="476"/>
                </a:cubicBezTo>
                <a:cubicBezTo>
                  <a:pt x="395" y="476"/>
                  <a:pt x="394" y="477"/>
                  <a:pt x="393" y="477"/>
                </a:cubicBezTo>
                <a:cubicBezTo>
                  <a:pt x="391" y="478"/>
                  <a:pt x="390" y="479"/>
                  <a:pt x="388" y="480"/>
                </a:cubicBezTo>
                <a:cubicBezTo>
                  <a:pt x="387" y="480"/>
                  <a:pt x="386" y="480"/>
                  <a:pt x="386" y="481"/>
                </a:cubicBezTo>
                <a:cubicBezTo>
                  <a:pt x="385" y="481"/>
                  <a:pt x="385" y="481"/>
                  <a:pt x="385" y="481"/>
                </a:cubicBezTo>
                <a:cubicBezTo>
                  <a:pt x="383" y="481"/>
                  <a:pt x="382" y="482"/>
                  <a:pt x="380" y="483"/>
                </a:cubicBezTo>
                <a:cubicBezTo>
                  <a:pt x="378" y="484"/>
                  <a:pt x="376" y="484"/>
                  <a:pt x="374" y="485"/>
                </a:cubicBezTo>
                <a:cubicBezTo>
                  <a:pt x="374" y="485"/>
                  <a:pt x="374" y="485"/>
                  <a:pt x="374" y="485"/>
                </a:cubicBezTo>
                <a:cubicBezTo>
                  <a:pt x="372" y="485"/>
                  <a:pt x="371" y="486"/>
                  <a:pt x="370" y="486"/>
                </a:cubicBezTo>
                <a:cubicBezTo>
                  <a:pt x="369" y="486"/>
                  <a:pt x="368" y="487"/>
                  <a:pt x="367" y="487"/>
                </a:cubicBezTo>
                <a:cubicBezTo>
                  <a:pt x="366" y="487"/>
                  <a:pt x="365" y="488"/>
                  <a:pt x="364" y="488"/>
                </a:cubicBezTo>
                <a:cubicBezTo>
                  <a:pt x="362" y="488"/>
                  <a:pt x="360" y="489"/>
                  <a:pt x="359" y="489"/>
                </a:cubicBezTo>
                <a:cubicBezTo>
                  <a:pt x="358" y="489"/>
                  <a:pt x="357" y="490"/>
                  <a:pt x="356" y="490"/>
                </a:cubicBezTo>
                <a:cubicBezTo>
                  <a:pt x="355" y="490"/>
                  <a:pt x="355" y="490"/>
                  <a:pt x="355" y="490"/>
                </a:cubicBezTo>
                <a:cubicBezTo>
                  <a:pt x="353" y="490"/>
                  <a:pt x="351" y="491"/>
                  <a:pt x="349" y="491"/>
                </a:cubicBezTo>
                <a:cubicBezTo>
                  <a:pt x="347" y="492"/>
                  <a:pt x="344" y="492"/>
                  <a:pt x="341" y="492"/>
                </a:cubicBezTo>
                <a:cubicBezTo>
                  <a:pt x="339" y="493"/>
                  <a:pt x="336" y="493"/>
                  <a:pt x="334" y="493"/>
                </a:cubicBezTo>
                <a:cubicBezTo>
                  <a:pt x="333" y="493"/>
                  <a:pt x="333" y="493"/>
                  <a:pt x="332" y="493"/>
                </a:cubicBezTo>
                <a:cubicBezTo>
                  <a:pt x="330" y="493"/>
                  <a:pt x="327" y="493"/>
                  <a:pt x="325" y="494"/>
                </a:cubicBezTo>
                <a:cubicBezTo>
                  <a:pt x="323" y="494"/>
                  <a:pt x="321" y="494"/>
                  <a:pt x="320" y="494"/>
                </a:cubicBezTo>
                <a:cubicBezTo>
                  <a:pt x="318" y="494"/>
                  <a:pt x="316" y="494"/>
                  <a:pt x="314" y="494"/>
                </a:cubicBezTo>
                <a:cubicBezTo>
                  <a:pt x="313" y="494"/>
                  <a:pt x="313" y="493"/>
                  <a:pt x="312" y="493"/>
                </a:cubicBezTo>
                <a:cubicBezTo>
                  <a:pt x="310" y="493"/>
                  <a:pt x="309" y="493"/>
                  <a:pt x="307" y="493"/>
                </a:cubicBezTo>
                <a:cubicBezTo>
                  <a:pt x="305" y="493"/>
                  <a:pt x="303" y="493"/>
                  <a:pt x="301" y="493"/>
                </a:cubicBezTo>
                <a:cubicBezTo>
                  <a:pt x="299" y="492"/>
                  <a:pt x="297" y="492"/>
                  <a:pt x="295" y="492"/>
                </a:cubicBezTo>
                <a:cubicBezTo>
                  <a:pt x="291" y="491"/>
                  <a:pt x="287" y="491"/>
                  <a:pt x="283" y="490"/>
                </a:cubicBezTo>
                <a:cubicBezTo>
                  <a:pt x="279" y="489"/>
                  <a:pt x="275" y="488"/>
                  <a:pt x="271" y="487"/>
                </a:cubicBezTo>
                <a:cubicBezTo>
                  <a:pt x="213" y="470"/>
                  <a:pt x="168" y="425"/>
                  <a:pt x="151" y="367"/>
                </a:cubicBezTo>
                <a:cubicBezTo>
                  <a:pt x="150" y="364"/>
                  <a:pt x="150" y="361"/>
                  <a:pt x="149" y="358"/>
                </a:cubicBezTo>
                <a:cubicBezTo>
                  <a:pt x="149" y="357"/>
                  <a:pt x="149" y="357"/>
                  <a:pt x="148" y="356"/>
                </a:cubicBezTo>
                <a:cubicBezTo>
                  <a:pt x="148" y="354"/>
                  <a:pt x="148" y="353"/>
                  <a:pt x="148" y="351"/>
                </a:cubicBezTo>
                <a:cubicBezTo>
                  <a:pt x="146" y="345"/>
                  <a:pt x="145" y="338"/>
                  <a:pt x="145" y="332"/>
                </a:cubicBezTo>
                <a:cubicBezTo>
                  <a:pt x="145" y="331"/>
                  <a:pt x="145" y="329"/>
                  <a:pt x="145" y="328"/>
                </a:cubicBezTo>
                <a:cubicBezTo>
                  <a:pt x="145" y="326"/>
                  <a:pt x="145" y="325"/>
                  <a:pt x="145" y="324"/>
                </a:cubicBezTo>
                <a:cubicBezTo>
                  <a:pt x="144" y="320"/>
                  <a:pt x="144" y="317"/>
                  <a:pt x="145" y="314"/>
                </a:cubicBezTo>
                <a:cubicBezTo>
                  <a:pt x="145" y="313"/>
                  <a:pt x="145" y="312"/>
                  <a:pt x="145" y="310"/>
                </a:cubicBezTo>
                <a:cubicBezTo>
                  <a:pt x="145" y="305"/>
                  <a:pt x="145" y="300"/>
                  <a:pt x="146" y="294"/>
                </a:cubicBezTo>
                <a:cubicBezTo>
                  <a:pt x="146" y="293"/>
                  <a:pt x="147" y="292"/>
                  <a:pt x="147" y="291"/>
                </a:cubicBezTo>
                <a:cubicBezTo>
                  <a:pt x="147" y="289"/>
                  <a:pt x="148" y="286"/>
                  <a:pt x="148" y="284"/>
                </a:cubicBezTo>
                <a:cubicBezTo>
                  <a:pt x="148" y="283"/>
                  <a:pt x="149" y="282"/>
                  <a:pt x="149" y="280"/>
                </a:cubicBezTo>
                <a:cubicBezTo>
                  <a:pt x="149" y="280"/>
                  <a:pt x="149" y="279"/>
                  <a:pt x="149" y="279"/>
                </a:cubicBezTo>
                <a:cubicBezTo>
                  <a:pt x="150" y="277"/>
                  <a:pt x="150" y="276"/>
                  <a:pt x="150" y="275"/>
                </a:cubicBezTo>
                <a:cubicBezTo>
                  <a:pt x="155" y="258"/>
                  <a:pt x="161" y="242"/>
                  <a:pt x="170" y="228"/>
                </a:cubicBezTo>
                <a:cubicBezTo>
                  <a:pt x="171" y="227"/>
                  <a:pt x="171" y="226"/>
                  <a:pt x="172" y="225"/>
                </a:cubicBezTo>
                <a:cubicBezTo>
                  <a:pt x="174" y="223"/>
                  <a:pt x="175" y="220"/>
                  <a:pt x="177" y="218"/>
                </a:cubicBezTo>
                <a:cubicBezTo>
                  <a:pt x="177" y="217"/>
                  <a:pt x="178" y="216"/>
                  <a:pt x="179" y="215"/>
                </a:cubicBezTo>
                <a:cubicBezTo>
                  <a:pt x="181" y="212"/>
                  <a:pt x="184" y="208"/>
                  <a:pt x="187" y="205"/>
                </a:cubicBezTo>
                <a:cubicBezTo>
                  <a:pt x="188" y="203"/>
                  <a:pt x="190" y="201"/>
                  <a:pt x="192" y="199"/>
                </a:cubicBezTo>
                <a:cubicBezTo>
                  <a:pt x="193" y="199"/>
                  <a:pt x="193" y="198"/>
                  <a:pt x="194" y="197"/>
                </a:cubicBezTo>
                <a:cubicBezTo>
                  <a:pt x="194" y="197"/>
                  <a:pt x="194" y="197"/>
                  <a:pt x="194" y="197"/>
                </a:cubicBezTo>
                <a:cubicBezTo>
                  <a:pt x="195" y="196"/>
                  <a:pt x="196" y="195"/>
                  <a:pt x="197" y="194"/>
                </a:cubicBezTo>
                <a:cubicBezTo>
                  <a:pt x="201" y="191"/>
                  <a:pt x="205" y="187"/>
                  <a:pt x="209" y="184"/>
                </a:cubicBezTo>
                <a:cubicBezTo>
                  <a:pt x="210" y="183"/>
                  <a:pt x="211" y="182"/>
                  <a:pt x="212" y="181"/>
                </a:cubicBezTo>
                <a:cubicBezTo>
                  <a:pt x="213" y="181"/>
                  <a:pt x="214" y="180"/>
                  <a:pt x="215" y="179"/>
                </a:cubicBezTo>
                <a:cubicBezTo>
                  <a:pt x="216" y="178"/>
                  <a:pt x="217" y="177"/>
                  <a:pt x="218" y="177"/>
                </a:cubicBezTo>
                <a:cubicBezTo>
                  <a:pt x="219" y="176"/>
                  <a:pt x="220" y="175"/>
                  <a:pt x="221" y="174"/>
                </a:cubicBezTo>
                <a:cubicBezTo>
                  <a:pt x="222" y="174"/>
                  <a:pt x="223" y="173"/>
                  <a:pt x="224" y="172"/>
                </a:cubicBezTo>
                <a:cubicBezTo>
                  <a:pt x="225" y="172"/>
                  <a:pt x="226" y="171"/>
                  <a:pt x="227" y="170"/>
                </a:cubicBezTo>
                <a:cubicBezTo>
                  <a:pt x="231" y="168"/>
                  <a:pt x="234" y="166"/>
                  <a:pt x="238" y="164"/>
                </a:cubicBezTo>
                <a:cubicBezTo>
                  <a:pt x="239" y="164"/>
                  <a:pt x="239" y="164"/>
                  <a:pt x="239" y="164"/>
                </a:cubicBezTo>
                <a:cubicBezTo>
                  <a:pt x="240" y="163"/>
                  <a:pt x="241" y="163"/>
                  <a:pt x="241" y="162"/>
                </a:cubicBezTo>
                <a:cubicBezTo>
                  <a:pt x="243" y="162"/>
                  <a:pt x="245" y="161"/>
                  <a:pt x="246" y="160"/>
                </a:cubicBezTo>
                <a:cubicBezTo>
                  <a:pt x="247" y="160"/>
                  <a:pt x="248" y="160"/>
                  <a:pt x="249" y="159"/>
                </a:cubicBezTo>
                <a:cubicBezTo>
                  <a:pt x="252" y="158"/>
                  <a:pt x="256" y="156"/>
                  <a:pt x="260" y="155"/>
                </a:cubicBezTo>
                <a:cubicBezTo>
                  <a:pt x="262" y="154"/>
                  <a:pt x="265" y="153"/>
                  <a:pt x="267" y="152"/>
                </a:cubicBezTo>
                <a:cubicBezTo>
                  <a:pt x="269" y="152"/>
                  <a:pt x="270" y="151"/>
                  <a:pt x="271" y="151"/>
                </a:cubicBezTo>
                <a:cubicBezTo>
                  <a:pt x="274" y="150"/>
                  <a:pt x="276" y="150"/>
                  <a:pt x="278" y="149"/>
                </a:cubicBezTo>
                <a:cubicBezTo>
                  <a:pt x="280" y="149"/>
                  <a:pt x="281" y="148"/>
                  <a:pt x="283" y="148"/>
                </a:cubicBezTo>
                <a:cubicBezTo>
                  <a:pt x="284" y="148"/>
                  <a:pt x="286" y="148"/>
                  <a:pt x="287" y="147"/>
                </a:cubicBezTo>
                <a:cubicBezTo>
                  <a:pt x="288" y="147"/>
                  <a:pt x="290" y="147"/>
                  <a:pt x="291" y="147"/>
                </a:cubicBezTo>
                <a:cubicBezTo>
                  <a:pt x="292" y="146"/>
                  <a:pt x="294" y="146"/>
                  <a:pt x="295" y="146"/>
                </a:cubicBezTo>
                <a:cubicBezTo>
                  <a:pt x="296" y="146"/>
                  <a:pt x="298" y="146"/>
                  <a:pt x="299" y="145"/>
                </a:cubicBezTo>
                <a:cubicBezTo>
                  <a:pt x="304" y="145"/>
                  <a:pt x="310" y="145"/>
                  <a:pt x="315" y="144"/>
                </a:cubicBezTo>
                <a:cubicBezTo>
                  <a:pt x="332" y="144"/>
                  <a:pt x="348" y="146"/>
                  <a:pt x="363" y="150"/>
                </a:cubicBezTo>
                <a:cubicBezTo>
                  <a:pt x="373" y="152"/>
                  <a:pt x="383" y="156"/>
                  <a:pt x="392" y="160"/>
                </a:cubicBezTo>
                <a:cubicBezTo>
                  <a:pt x="406" y="167"/>
                  <a:pt x="419" y="175"/>
                  <a:pt x="430" y="184"/>
                </a:cubicBezTo>
                <a:cubicBezTo>
                  <a:pt x="431" y="185"/>
                  <a:pt x="432" y="186"/>
                  <a:pt x="433" y="187"/>
                </a:cubicBezTo>
                <a:cubicBezTo>
                  <a:pt x="438" y="191"/>
                  <a:pt x="443" y="195"/>
                  <a:pt x="447" y="200"/>
                </a:cubicBezTo>
                <a:cubicBezTo>
                  <a:pt x="447" y="200"/>
                  <a:pt x="448" y="200"/>
                  <a:pt x="448" y="201"/>
                </a:cubicBezTo>
                <a:cubicBezTo>
                  <a:pt x="474" y="229"/>
                  <a:pt x="491" y="266"/>
                  <a:pt x="493" y="307"/>
                </a:cubicBezTo>
                <a:cubicBezTo>
                  <a:pt x="494" y="309"/>
                  <a:pt x="494" y="311"/>
                  <a:pt x="494" y="312"/>
                </a:cubicBezTo>
                <a:cubicBezTo>
                  <a:pt x="494" y="321"/>
                  <a:pt x="494" y="330"/>
                  <a:pt x="493" y="339"/>
                </a:cubicBezTo>
                <a:cubicBezTo>
                  <a:pt x="493" y="341"/>
                  <a:pt x="492" y="343"/>
                  <a:pt x="492" y="345"/>
                </a:cubicBezTo>
                <a:cubicBezTo>
                  <a:pt x="492" y="346"/>
                  <a:pt x="492" y="347"/>
                  <a:pt x="492" y="348"/>
                </a:cubicBezTo>
                <a:cubicBezTo>
                  <a:pt x="491" y="352"/>
                  <a:pt x="490" y="356"/>
                  <a:pt x="489" y="360"/>
                </a:cubicBezTo>
                <a:cubicBezTo>
                  <a:pt x="489" y="361"/>
                  <a:pt x="489" y="362"/>
                  <a:pt x="488" y="363"/>
                </a:cubicBezTo>
                <a:cubicBezTo>
                  <a:pt x="488" y="365"/>
                  <a:pt x="487" y="367"/>
                  <a:pt x="487" y="369"/>
                </a:cubicBezTo>
                <a:cubicBezTo>
                  <a:pt x="487" y="369"/>
                  <a:pt x="486" y="370"/>
                  <a:pt x="486" y="371"/>
                </a:cubicBezTo>
                <a:cubicBezTo>
                  <a:pt x="485" y="375"/>
                  <a:pt x="483" y="379"/>
                  <a:pt x="482" y="383"/>
                </a:cubicBezTo>
                <a:cubicBezTo>
                  <a:pt x="481" y="384"/>
                  <a:pt x="481" y="385"/>
                  <a:pt x="481" y="386"/>
                </a:cubicBezTo>
                <a:cubicBezTo>
                  <a:pt x="480" y="388"/>
                  <a:pt x="479" y="391"/>
                  <a:pt x="477" y="393"/>
                </a:cubicBezTo>
                <a:cubicBezTo>
                  <a:pt x="477" y="395"/>
                  <a:pt x="476" y="397"/>
                  <a:pt x="475" y="398"/>
                </a:cubicBezTo>
                <a:moveTo>
                  <a:pt x="521" y="202"/>
                </a:moveTo>
                <a:cubicBezTo>
                  <a:pt x="527" y="213"/>
                  <a:pt x="523" y="227"/>
                  <a:pt x="512" y="233"/>
                </a:cubicBezTo>
                <a:cubicBezTo>
                  <a:pt x="508" y="236"/>
                  <a:pt x="503" y="237"/>
                  <a:pt x="498" y="236"/>
                </a:cubicBezTo>
                <a:cubicBezTo>
                  <a:pt x="496" y="236"/>
                  <a:pt x="494" y="235"/>
                  <a:pt x="492" y="235"/>
                </a:cubicBezTo>
                <a:cubicBezTo>
                  <a:pt x="487" y="233"/>
                  <a:pt x="483" y="229"/>
                  <a:pt x="481" y="225"/>
                </a:cubicBezTo>
                <a:cubicBezTo>
                  <a:pt x="477" y="218"/>
                  <a:pt x="477" y="211"/>
                  <a:pt x="479" y="204"/>
                </a:cubicBezTo>
                <a:cubicBezTo>
                  <a:pt x="481" y="200"/>
                  <a:pt x="485" y="196"/>
                  <a:pt x="489" y="193"/>
                </a:cubicBezTo>
                <a:cubicBezTo>
                  <a:pt x="490" y="193"/>
                  <a:pt x="491" y="192"/>
                  <a:pt x="492" y="192"/>
                </a:cubicBezTo>
                <a:cubicBezTo>
                  <a:pt x="502" y="188"/>
                  <a:pt x="515" y="191"/>
                  <a:pt x="521" y="202"/>
                </a:cubicBezTo>
                <a:moveTo>
                  <a:pt x="515" y="337"/>
                </a:moveTo>
                <a:cubicBezTo>
                  <a:pt x="510" y="333"/>
                  <a:pt x="506" y="326"/>
                  <a:pt x="506" y="318"/>
                </a:cubicBezTo>
                <a:cubicBezTo>
                  <a:pt x="506" y="310"/>
                  <a:pt x="509" y="304"/>
                  <a:pt x="515" y="299"/>
                </a:cubicBezTo>
                <a:cubicBezTo>
                  <a:pt x="519" y="297"/>
                  <a:pt x="524" y="295"/>
                  <a:pt x="529" y="295"/>
                </a:cubicBezTo>
                <a:cubicBezTo>
                  <a:pt x="542" y="295"/>
                  <a:pt x="552" y="305"/>
                  <a:pt x="552" y="318"/>
                </a:cubicBezTo>
                <a:cubicBezTo>
                  <a:pt x="552" y="323"/>
                  <a:pt x="550" y="327"/>
                  <a:pt x="548" y="331"/>
                </a:cubicBezTo>
                <a:cubicBezTo>
                  <a:pt x="544" y="337"/>
                  <a:pt x="537" y="341"/>
                  <a:pt x="529" y="341"/>
                </a:cubicBezTo>
                <a:cubicBezTo>
                  <a:pt x="526" y="341"/>
                  <a:pt x="523" y="341"/>
                  <a:pt x="520" y="340"/>
                </a:cubicBezTo>
                <a:cubicBezTo>
                  <a:pt x="519" y="339"/>
                  <a:pt x="517" y="338"/>
                  <a:pt x="515" y="337"/>
                </a:cubicBezTo>
                <a:moveTo>
                  <a:pt x="436" y="117"/>
                </a:moveTo>
                <a:cubicBezTo>
                  <a:pt x="437" y="117"/>
                  <a:pt x="438" y="118"/>
                  <a:pt x="439" y="119"/>
                </a:cubicBezTo>
                <a:cubicBezTo>
                  <a:pt x="447" y="127"/>
                  <a:pt x="450" y="139"/>
                  <a:pt x="444" y="148"/>
                </a:cubicBezTo>
                <a:cubicBezTo>
                  <a:pt x="442" y="152"/>
                  <a:pt x="439" y="154"/>
                  <a:pt x="436" y="156"/>
                </a:cubicBezTo>
                <a:cubicBezTo>
                  <a:pt x="435" y="157"/>
                  <a:pt x="434" y="158"/>
                  <a:pt x="433" y="158"/>
                </a:cubicBezTo>
                <a:cubicBezTo>
                  <a:pt x="426" y="161"/>
                  <a:pt x="419" y="160"/>
                  <a:pt x="412" y="157"/>
                </a:cubicBezTo>
                <a:cubicBezTo>
                  <a:pt x="406" y="153"/>
                  <a:pt x="402" y="147"/>
                  <a:pt x="401" y="140"/>
                </a:cubicBezTo>
                <a:cubicBezTo>
                  <a:pt x="400" y="135"/>
                  <a:pt x="401" y="130"/>
                  <a:pt x="404" y="125"/>
                </a:cubicBezTo>
                <a:cubicBezTo>
                  <a:pt x="410" y="114"/>
                  <a:pt x="425" y="110"/>
                  <a:pt x="436" y="117"/>
                </a:cubicBezTo>
                <a:moveTo>
                  <a:pt x="221" y="114"/>
                </a:moveTo>
                <a:cubicBezTo>
                  <a:pt x="226" y="116"/>
                  <a:pt x="231" y="120"/>
                  <a:pt x="234" y="125"/>
                </a:cubicBezTo>
                <a:cubicBezTo>
                  <a:pt x="237" y="130"/>
                  <a:pt x="238" y="135"/>
                  <a:pt x="237" y="141"/>
                </a:cubicBezTo>
                <a:cubicBezTo>
                  <a:pt x="237" y="141"/>
                  <a:pt x="237" y="141"/>
                  <a:pt x="237" y="141"/>
                </a:cubicBezTo>
                <a:cubicBezTo>
                  <a:pt x="236" y="147"/>
                  <a:pt x="232" y="153"/>
                  <a:pt x="226" y="157"/>
                </a:cubicBezTo>
                <a:cubicBezTo>
                  <a:pt x="222" y="159"/>
                  <a:pt x="218" y="160"/>
                  <a:pt x="214" y="160"/>
                </a:cubicBezTo>
                <a:cubicBezTo>
                  <a:pt x="214" y="160"/>
                  <a:pt x="213" y="160"/>
                  <a:pt x="212" y="160"/>
                </a:cubicBezTo>
                <a:cubicBezTo>
                  <a:pt x="211" y="160"/>
                  <a:pt x="211" y="160"/>
                  <a:pt x="211" y="160"/>
                </a:cubicBezTo>
                <a:cubicBezTo>
                  <a:pt x="211" y="159"/>
                  <a:pt x="210" y="159"/>
                  <a:pt x="210" y="159"/>
                </a:cubicBezTo>
                <a:cubicBezTo>
                  <a:pt x="209" y="159"/>
                  <a:pt x="208" y="159"/>
                  <a:pt x="207" y="158"/>
                </a:cubicBezTo>
                <a:cubicBezTo>
                  <a:pt x="205" y="158"/>
                  <a:pt x="204" y="157"/>
                  <a:pt x="202" y="156"/>
                </a:cubicBezTo>
                <a:cubicBezTo>
                  <a:pt x="201" y="156"/>
                  <a:pt x="201" y="155"/>
                  <a:pt x="200" y="155"/>
                </a:cubicBezTo>
                <a:cubicBezTo>
                  <a:pt x="199" y="154"/>
                  <a:pt x="199" y="154"/>
                  <a:pt x="198" y="153"/>
                </a:cubicBezTo>
                <a:cubicBezTo>
                  <a:pt x="198" y="153"/>
                  <a:pt x="198" y="153"/>
                  <a:pt x="198" y="153"/>
                </a:cubicBezTo>
                <a:cubicBezTo>
                  <a:pt x="197" y="152"/>
                  <a:pt x="197" y="152"/>
                  <a:pt x="196" y="151"/>
                </a:cubicBezTo>
                <a:cubicBezTo>
                  <a:pt x="196" y="151"/>
                  <a:pt x="196" y="151"/>
                  <a:pt x="196" y="151"/>
                </a:cubicBezTo>
                <a:cubicBezTo>
                  <a:pt x="196" y="150"/>
                  <a:pt x="196" y="150"/>
                  <a:pt x="196" y="150"/>
                </a:cubicBezTo>
                <a:cubicBezTo>
                  <a:pt x="195" y="150"/>
                  <a:pt x="195" y="149"/>
                  <a:pt x="194" y="148"/>
                </a:cubicBezTo>
                <a:cubicBezTo>
                  <a:pt x="192" y="145"/>
                  <a:pt x="191" y="141"/>
                  <a:pt x="191" y="137"/>
                </a:cubicBezTo>
                <a:cubicBezTo>
                  <a:pt x="191" y="136"/>
                  <a:pt x="191" y="135"/>
                  <a:pt x="191" y="134"/>
                </a:cubicBezTo>
                <a:cubicBezTo>
                  <a:pt x="192" y="133"/>
                  <a:pt x="192" y="133"/>
                  <a:pt x="192" y="132"/>
                </a:cubicBezTo>
                <a:cubicBezTo>
                  <a:pt x="192" y="130"/>
                  <a:pt x="193" y="129"/>
                  <a:pt x="193" y="127"/>
                </a:cubicBezTo>
                <a:cubicBezTo>
                  <a:pt x="194" y="126"/>
                  <a:pt x="194" y="126"/>
                  <a:pt x="194" y="125"/>
                </a:cubicBezTo>
                <a:cubicBezTo>
                  <a:pt x="195" y="125"/>
                  <a:pt x="195" y="125"/>
                  <a:pt x="195" y="125"/>
                </a:cubicBezTo>
                <a:cubicBezTo>
                  <a:pt x="195" y="124"/>
                  <a:pt x="195" y="123"/>
                  <a:pt x="196" y="123"/>
                </a:cubicBezTo>
                <a:cubicBezTo>
                  <a:pt x="196" y="123"/>
                  <a:pt x="196" y="123"/>
                  <a:pt x="196" y="123"/>
                </a:cubicBezTo>
                <a:cubicBezTo>
                  <a:pt x="196" y="122"/>
                  <a:pt x="197" y="122"/>
                  <a:pt x="197" y="121"/>
                </a:cubicBezTo>
                <a:cubicBezTo>
                  <a:pt x="198" y="120"/>
                  <a:pt x="198" y="120"/>
                  <a:pt x="199" y="119"/>
                </a:cubicBezTo>
                <a:cubicBezTo>
                  <a:pt x="199" y="119"/>
                  <a:pt x="199" y="119"/>
                  <a:pt x="199" y="119"/>
                </a:cubicBezTo>
                <a:cubicBezTo>
                  <a:pt x="200" y="118"/>
                  <a:pt x="202" y="117"/>
                  <a:pt x="203" y="117"/>
                </a:cubicBezTo>
                <a:cubicBezTo>
                  <a:pt x="209" y="113"/>
                  <a:pt x="215" y="113"/>
                  <a:pt x="221" y="114"/>
                </a:cubicBezTo>
                <a:moveTo>
                  <a:pt x="118" y="202"/>
                </a:moveTo>
                <a:cubicBezTo>
                  <a:pt x="124" y="191"/>
                  <a:pt x="138" y="187"/>
                  <a:pt x="149" y="193"/>
                </a:cubicBezTo>
                <a:cubicBezTo>
                  <a:pt x="154" y="196"/>
                  <a:pt x="158" y="200"/>
                  <a:pt x="159" y="205"/>
                </a:cubicBezTo>
                <a:cubicBezTo>
                  <a:pt x="162" y="212"/>
                  <a:pt x="161" y="219"/>
                  <a:pt x="158" y="225"/>
                </a:cubicBezTo>
                <a:cubicBezTo>
                  <a:pt x="154" y="231"/>
                  <a:pt x="148" y="235"/>
                  <a:pt x="142" y="236"/>
                </a:cubicBezTo>
                <a:cubicBezTo>
                  <a:pt x="136" y="237"/>
                  <a:pt x="131" y="236"/>
                  <a:pt x="126" y="233"/>
                </a:cubicBezTo>
                <a:cubicBezTo>
                  <a:pt x="115" y="227"/>
                  <a:pt x="111" y="213"/>
                  <a:pt x="118" y="202"/>
                </a:cubicBezTo>
                <a:moveTo>
                  <a:pt x="87" y="318"/>
                </a:moveTo>
                <a:cubicBezTo>
                  <a:pt x="87" y="314"/>
                  <a:pt x="88" y="309"/>
                  <a:pt x="90" y="306"/>
                </a:cubicBezTo>
                <a:cubicBezTo>
                  <a:pt x="94" y="299"/>
                  <a:pt x="101" y="295"/>
                  <a:pt x="110" y="295"/>
                </a:cubicBezTo>
                <a:cubicBezTo>
                  <a:pt x="115" y="295"/>
                  <a:pt x="120" y="297"/>
                  <a:pt x="124" y="300"/>
                </a:cubicBezTo>
                <a:cubicBezTo>
                  <a:pt x="129" y="304"/>
                  <a:pt x="133" y="311"/>
                  <a:pt x="133" y="318"/>
                </a:cubicBezTo>
                <a:cubicBezTo>
                  <a:pt x="133" y="325"/>
                  <a:pt x="129" y="332"/>
                  <a:pt x="124" y="336"/>
                </a:cubicBezTo>
                <a:cubicBezTo>
                  <a:pt x="123" y="337"/>
                  <a:pt x="123" y="337"/>
                  <a:pt x="122" y="338"/>
                </a:cubicBezTo>
                <a:cubicBezTo>
                  <a:pt x="118" y="340"/>
                  <a:pt x="114" y="341"/>
                  <a:pt x="110" y="341"/>
                </a:cubicBezTo>
                <a:cubicBezTo>
                  <a:pt x="97" y="341"/>
                  <a:pt x="87" y="331"/>
                  <a:pt x="87" y="318"/>
                </a:cubicBezTo>
                <a:moveTo>
                  <a:pt x="149" y="443"/>
                </a:moveTo>
                <a:cubicBezTo>
                  <a:pt x="138" y="449"/>
                  <a:pt x="124" y="446"/>
                  <a:pt x="118" y="434"/>
                </a:cubicBezTo>
                <a:cubicBezTo>
                  <a:pt x="111" y="423"/>
                  <a:pt x="115" y="409"/>
                  <a:pt x="126" y="403"/>
                </a:cubicBezTo>
                <a:cubicBezTo>
                  <a:pt x="131" y="400"/>
                  <a:pt x="136" y="399"/>
                  <a:pt x="141" y="400"/>
                </a:cubicBezTo>
                <a:cubicBezTo>
                  <a:pt x="148" y="401"/>
                  <a:pt x="154" y="405"/>
                  <a:pt x="158" y="411"/>
                </a:cubicBezTo>
                <a:cubicBezTo>
                  <a:pt x="161" y="418"/>
                  <a:pt x="162" y="425"/>
                  <a:pt x="159" y="432"/>
                </a:cubicBezTo>
                <a:cubicBezTo>
                  <a:pt x="157" y="436"/>
                  <a:pt x="154" y="440"/>
                  <a:pt x="149" y="443"/>
                </a:cubicBezTo>
                <a:moveTo>
                  <a:pt x="234" y="511"/>
                </a:moveTo>
                <a:cubicBezTo>
                  <a:pt x="228" y="522"/>
                  <a:pt x="214" y="526"/>
                  <a:pt x="203" y="520"/>
                </a:cubicBezTo>
                <a:cubicBezTo>
                  <a:pt x="192" y="513"/>
                  <a:pt x="188" y="499"/>
                  <a:pt x="194" y="488"/>
                </a:cubicBezTo>
                <a:cubicBezTo>
                  <a:pt x="197" y="484"/>
                  <a:pt x="201" y="480"/>
                  <a:pt x="205" y="478"/>
                </a:cubicBezTo>
                <a:cubicBezTo>
                  <a:pt x="212" y="476"/>
                  <a:pt x="219" y="476"/>
                  <a:pt x="226" y="480"/>
                </a:cubicBezTo>
                <a:cubicBezTo>
                  <a:pt x="233" y="483"/>
                  <a:pt x="237" y="490"/>
                  <a:pt x="237" y="497"/>
                </a:cubicBezTo>
                <a:cubicBezTo>
                  <a:pt x="238" y="502"/>
                  <a:pt x="237" y="507"/>
                  <a:pt x="234" y="511"/>
                </a:cubicBezTo>
                <a:moveTo>
                  <a:pt x="319" y="551"/>
                </a:moveTo>
                <a:cubicBezTo>
                  <a:pt x="306" y="551"/>
                  <a:pt x="296" y="541"/>
                  <a:pt x="296" y="528"/>
                </a:cubicBezTo>
                <a:cubicBezTo>
                  <a:pt x="296" y="523"/>
                  <a:pt x="297" y="519"/>
                  <a:pt x="300" y="515"/>
                </a:cubicBezTo>
                <a:cubicBezTo>
                  <a:pt x="300" y="514"/>
                  <a:pt x="300" y="514"/>
                  <a:pt x="300" y="514"/>
                </a:cubicBezTo>
                <a:cubicBezTo>
                  <a:pt x="304" y="508"/>
                  <a:pt x="311" y="505"/>
                  <a:pt x="319" y="505"/>
                </a:cubicBezTo>
                <a:cubicBezTo>
                  <a:pt x="327" y="505"/>
                  <a:pt x="334" y="509"/>
                  <a:pt x="338" y="515"/>
                </a:cubicBezTo>
                <a:cubicBezTo>
                  <a:pt x="341" y="518"/>
                  <a:pt x="342" y="523"/>
                  <a:pt x="342" y="528"/>
                </a:cubicBezTo>
                <a:cubicBezTo>
                  <a:pt x="342" y="536"/>
                  <a:pt x="338" y="543"/>
                  <a:pt x="332" y="547"/>
                </a:cubicBezTo>
                <a:cubicBezTo>
                  <a:pt x="328" y="550"/>
                  <a:pt x="324" y="551"/>
                  <a:pt x="319" y="551"/>
                </a:cubicBezTo>
                <a:moveTo>
                  <a:pt x="436" y="520"/>
                </a:moveTo>
                <a:cubicBezTo>
                  <a:pt x="425" y="526"/>
                  <a:pt x="410" y="522"/>
                  <a:pt x="404" y="511"/>
                </a:cubicBezTo>
                <a:cubicBezTo>
                  <a:pt x="402" y="507"/>
                  <a:pt x="401" y="502"/>
                  <a:pt x="401" y="498"/>
                </a:cubicBezTo>
                <a:cubicBezTo>
                  <a:pt x="401" y="491"/>
                  <a:pt x="406" y="484"/>
                  <a:pt x="412" y="480"/>
                </a:cubicBezTo>
                <a:cubicBezTo>
                  <a:pt x="419" y="476"/>
                  <a:pt x="427" y="476"/>
                  <a:pt x="434" y="479"/>
                </a:cubicBezTo>
                <a:cubicBezTo>
                  <a:pt x="434" y="479"/>
                  <a:pt x="434" y="479"/>
                  <a:pt x="434" y="479"/>
                </a:cubicBezTo>
                <a:cubicBezTo>
                  <a:pt x="438" y="481"/>
                  <a:pt x="442" y="484"/>
                  <a:pt x="444" y="488"/>
                </a:cubicBezTo>
                <a:cubicBezTo>
                  <a:pt x="450" y="499"/>
                  <a:pt x="447" y="513"/>
                  <a:pt x="436" y="520"/>
                </a:cubicBezTo>
                <a:moveTo>
                  <a:pt x="521" y="434"/>
                </a:moveTo>
                <a:cubicBezTo>
                  <a:pt x="514" y="446"/>
                  <a:pt x="500" y="449"/>
                  <a:pt x="489" y="443"/>
                </a:cubicBezTo>
                <a:cubicBezTo>
                  <a:pt x="485" y="441"/>
                  <a:pt x="482" y="437"/>
                  <a:pt x="480" y="433"/>
                </a:cubicBezTo>
                <a:cubicBezTo>
                  <a:pt x="477" y="426"/>
                  <a:pt x="477" y="418"/>
                  <a:pt x="481" y="411"/>
                </a:cubicBezTo>
                <a:cubicBezTo>
                  <a:pt x="485" y="405"/>
                  <a:pt x="492" y="400"/>
                  <a:pt x="499" y="400"/>
                </a:cubicBezTo>
                <a:cubicBezTo>
                  <a:pt x="503" y="400"/>
                  <a:pt x="508" y="400"/>
                  <a:pt x="512" y="403"/>
                </a:cubicBezTo>
                <a:cubicBezTo>
                  <a:pt x="523" y="409"/>
                  <a:pt x="527" y="423"/>
                  <a:pt x="521" y="434"/>
                </a:cubicBezTo>
              </a:path>
            </a:pathLst>
          </a:custGeom>
          <a:solidFill>
            <a:srgbClr val="B8CF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35" name="Oval 234">
            <a:extLst>
              <a:ext uri="{FF2B5EF4-FFF2-40B4-BE49-F238E27FC236}">
                <a16:creationId xmlns:a16="http://schemas.microsoft.com/office/drawing/2014/main" id="{5A1D3636-76F1-4C5A-8A30-7BA4CEB3CE5E}"/>
              </a:ext>
            </a:extLst>
          </p:cNvPr>
          <p:cNvSpPr>
            <a:spLocks noChangeArrowheads="1"/>
          </p:cNvSpPr>
          <p:nvPr/>
        </p:nvSpPr>
        <p:spPr bwMode="auto">
          <a:xfrm>
            <a:off x="1422735" y="3434108"/>
            <a:ext cx="337811" cy="337811"/>
          </a:xfrm>
          <a:prstGeom prst="ellipse">
            <a:avLst/>
          </a:prstGeom>
          <a:solidFill>
            <a:srgbClr val="433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36" name="Oval 235">
            <a:extLst>
              <a:ext uri="{FF2B5EF4-FFF2-40B4-BE49-F238E27FC236}">
                <a16:creationId xmlns:a16="http://schemas.microsoft.com/office/drawing/2014/main" id="{9B2AC077-D1A8-4F08-A431-EC24B0E01A8E}"/>
              </a:ext>
            </a:extLst>
          </p:cNvPr>
          <p:cNvSpPr>
            <a:spLocks noChangeArrowheads="1"/>
          </p:cNvSpPr>
          <p:nvPr/>
        </p:nvSpPr>
        <p:spPr bwMode="auto">
          <a:xfrm>
            <a:off x="1559666" y="3297178"/>
            <a:ext cx="60189" cy="60942"/>
          </a:xfrm>
          <a:prstGeom prst="ellipse">
            <a:avLst/>
          </a:prstGeom>
          <a:solidFill>
            <a:srgbClr val="7B7D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37" name="Freeform 162">
            <a:extLst>
              <a:ext uri="{FF2B5EF4-FFF2-40B4-BE49-F238E27FC236}">
                <a16:creationId xmlns:a16="http://schemas.microsoft.com/office/drawing/2014/main" id="{9AA353CF-727F-4E9F-8113-0A1D65165D1F}"/>
              </a:ext>
            </a:extLst>
          </p:cNvPr>
          <p:cNvSpPr>
            <a:spLocks/>
          </p:cNvSpPr>
          <p:nvPr/>
        </p:nvSpPr>
        <p:spPr bwMode="auto">
          <a:xfrm>
            <a:off x="1507752" y="2410895"/>
            <a:ext cx="1248921" cy="619947"/>
          </a:xfrm>
          <a:custGeom>
            <a:avLst/>
            <a:gdLst>
              <a:gd name="T0" fmla="*/ 935 w 954"/>
              <a:gd name="T1" fmla="*/ 410 h 474"/>
              <a:gd name="T2" fmla="*/ 919 w 954"/>
              <a:gd name="T3" fmla="*/ 406 h 474"/>
              <a:gd name="T4" fmla="*/ 900 w 954"/>
              <a:gd name="T5" fmla="*/ 432 h 474"/>
              <a:gd name="T6" fmla="*/ 869 w 954"/>
              <a:gd name="T7" fmla="*/ 442 h 474"/>
              <a:gd name="T8" fmla="*/ 856 w 954"/>
              <a:gd name="T9" fmla="*/ 440 h 474"/>
              <a:gd name="T10" fmla="*/ 807 w 954"/>
              <a:gd name="T11" fmla="*/ 427 h 474"/>
              <a:gd name="T12" fmla="*/ 404 w 954"/>
              <a:gd name="T13" fmla="*/ 319 h 474"/>
              <a:gd name="T14" fmla="*/ 199 w 954"/>
              <a:gd name="T15" fmla="*/ 263 h 474"/>
              <a:gd name="T16" fmla="*/ 129 w 954"/>
              <a:gd name="T17" fmla="*/ 244 h 474"/>
              <a:gd name="T18" fmla="*/ 106 w 954"/>
              <a:gd name="T19" fmla="*/ 237 h 474"/>
              <a:gd name="T20" fmla="*/ 93 w 954"/>
              <a:gd name="T21" fmla="*/ 233 h 474"/>
              <a:gd name="T22" fmla="*/ 70 w 954"/>
              <a:gd name="T23" fmla="*/ 219 h 474"/>
              <a:gd name="T24" fmla="*/ 43 w 954"/>
              <a:gd name="T25" fmla="*/ 181 h 474"/>
              <a:gd name="T26" fmla="*/ 32 w 954"/>
              <a:gd name="T27" fmla="*/ 132 h 474"/>
              <a:gd name="T28" fmla="*/ 40 w 954"/>
              <a:gd name="T29" fmla="*/ 92 h 474"/>
              <a:gd name="T30" fmla="*/ 57 w 954"/>
              <a:gd name="T31" fmla="*/ 66 h 474"/>
              <a:gd name="T32" fmla="*/ 95 w 954"/>
              <a:gd name="T33" fmla="*/ 41 h 474"/>
              <a:gd name="T34" fmla="*/ 139 w 954"/>
              <a:gd name="T35" fmla="*/ 32 h 474"/>
              <a:gd name="T36" fmla="*/ 173 w 954"/>
              <a:gd name="T37" fmla="*/ 38 h 474"/>
              <a:gd name="T38" fmla="*/ 188 w 954"/>
              <a:gd name="T39" fmla="*/ 44 h 474"/>
              <a:gd name="T40" fmla="*/ 337 w 954"/>
              <a:gd name="T41" fmla="*/ 107 h 474"/>
              <a:gd name="T42" fmla="*/ 679 w 954"/>
              <a:gd name="T43" fmla="*/ 252 h 474"/>
              <a:gd name="T44" fmla="*/ 823 w 954"/>
              <a:gd name="T45" fmla="*/ 314 h 474"/>
              <a:gd name="T46" fmla="*/ 900 w 954"/>
              <a:gd name="T47" fmla="*/ 347 h 474"/>
              <a:gd name="T48" fmla="*/ 909 w 954"/>
              <a:gd name="T49" fmla="*/ 353 h 474"/>
              <a:gd name="T50" fmla="*/ 919 w 954"/>
              <a:gd name="T51" fmla="*/ 369 h 474"/>
              <a:gd name="T52" fmla="*/ 922 w 954"/>
              <a:gd name="T53" fmla="*/ 389 h 474"/>
              <a:gd name="T54" fmla="*/ 919 w 954"/>
              <a:gd name="T55" fmla="*/ 406 h 474"/>
              <a:gd name="T56" fmla="*/ 935 w 954"/>
              <a:gd name="T57" fmla="*/ 410 h 474"/>
              <a:gd name="T58" fmla="*/ 950 w 954"/>
              <a:gd name="T59" fmla="*/ 414 h 474"/>
              <a:gd name="T60" fmla="*/ 954 w 954"/>
              <a:gd name="T61" fmla="*/ 389 h 474"/>
              <a:gd name="T62" fmla="*/ 945 w 954"/>
              <a:gd name="T63" fmla="*/ 349 h 474"/>
              <a:gd name="T64" fmla="*/ 932 w 954"/>
              <a:gd name="T65" fmla="*/ 331 h 474"/>
              <a:gd name="T66" fmla="*/ 913 w 954"/>
              <a:gd name="T67" fmla="*/ 317 h 474"/>
              <a:gd name="T68" fmla="*/ 781 w 954"/>
              <a:gd name="T69" fmla="*/ 261 h 474"/>
              <a:gd name="T70" fmla="*/ 421 w 954"/>
              <a:gd name="T71" fmla="*/ 108 h 474"/>
              <a:gd name="T72" fmla="*/ 265 w 954"/>
              <a:gd name="T73" fmla="*/ 41 h 474"/>
              <a:gd name="T74" fmla="*/ 213 w 954"/>
              <a:gd name="T75" fmla="*/ 20 h 474"/>
              <a:gd name="T76" fmla="*/ 185 w 954"/>
              <a:gd name="T77" fmla="*/ 8 h 474"/>
              <a:gd name="T78" fmla="*/ 139 w 954"/>
              <a:gd name="T79" fmla="*/ 0 h 474"/>
              <a:gd name="T80" fmla="*/ 66 w 954"/>
              <a:gd name="T81" fmla="*/ 19 h 474"/>
              <a:gd name="T82" fmla="*/ 33 w 954"/>
              <a:gd name="T83" fmla="*/ 44 h 474"/>
              <a:gd name="T84" fmla="*/ 10 w 954"/>
              <a:gd name="T85" fmla="*/ 80 h 474"/>
              <a:gd name="T86" fmla="*/ 0 w 954"/>
              <a:gd name="T87" fmla="*/ 132 h 474"/>
              <a:gd name="T88" fmla="*/ 23 w 954"/>
              <a:gd name="T89" fmla="*/ 212 h 474"/>
              <a:gd name="T90" fmla="*/ 49 w 954"/>
              <a:gd name="T91" fmla="*/ 243 h 474"/>
              <a:gd name="T92" fmla="*/ 82 w 954"/>
              <a:gd name="T93" fmla="*/ 263 h 474"/>
              <a:gd name="T94" fmla="*/ 99 w 954"/>
              <a:gd name="T95" fmla="*/ 268 h 474"/>
              <a:gd name="T96" fmla="*/ 257 w 954"/>
              <a:gd name="T97" fmla="*/ 312 h 474"/>
              <a:gd name="T98" fmla="*/ 616 w 954"/>
              <a:gd name="T99" fmla="*/ 409 h 474"/>
              <a:gd name="T100" fmla="*/ 767 w 954"/>
              <a:gd name="T101" fmla="*/ 449 h 474"/>
              <a:gd name="T102" fmla="*/ 818 w 954"/>
              <a:gd name="T103" fmla="*/ 463 h 474"/>
              <a:gd name="T104" fmla="*/ 847 w 954"/>
              <a:gd name="T105" fmla="*/ 471 h 474"/>
              <a:gd name="T106" fmla="*/ 869 w 954"/>
              <a:gd name="T107" fmla="*/ 474 h 474"/>
              <a:gd name="T108" fmla="*/ 918 w 954"/>
              <a:gd name="T109" fmla="*/ 459 h 474"/>
              <a:gd name="T110" fmla="*/ 950 w 954"/>
              <a:gd name="T111" fmla="*/ 414 h 474"/>
              <a:gd name="T112" fmla="*/ 935 w 954"/>
              <a:gd name="T113" fmla="*/ 41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4" h="474">
                <a:moveTo>
                  <a:pt x="935" y="410"/>
                </a:moveTo>
                <a:cubicBezTo>
                  <a:pt x="919" y="406"/>
                  <a:pt x="919" y="406"/>
                  <a:pt x="919" y="406"/>
                </a:cubicBezTo>
                <a:cubicBezTo>
                  <a:pt x="916" y="417"/>
                  <a:pt x="909" y="426"/>
                  <a:pt x="900" y="432"/>
                </a:cubicBezTo>
                <a:cubicBezTo>
                  <a:pt x="891" y="439"/>
                  <a:pt x="880" y="442"/>
                  <a:pt x="869" y="442"/>
                </a:cubicBezTo>
                <a:cubicBezTo>
                  <a:pt x="864" y="442"/>
                  <a:pt x="860" y="441"/>
                  <a:pt x="856" y="440"/>
                </a:cubicBezTo>
                <a:cubicBezTo>
                  <a:pt x="848" y="438"/>
                  <a:pt x="831" y="433"/>
                  <a:pt x="807" y="427"/>
                </a:cubicBezTo>
                <a:cubicBezTo>
                  <a:pt x="724" y="405"/>
                  <a:pt x="557" y="360"/>
                  <a:pt x="404" y="319"/>
                </a:cubicBezTo>
                <a:cubicBezTo>
                  <a:pt x="328" y="299"/>
                  <a:pt x="256" y="279"/>
                  <a:pt x="199" y="263"/>
                </a:cubicBezTo>
                <a:cubicBezTo>
                  <a:pt x="171" y="256"/>
                  <a:pt x="147" y="249"/>
                  <a:pt x="129" y="244"/>
                </a:cubicBezTo>
                <a:cubicBezTo>
                  <a:pt x="120" y="241"/>
                  <a:pt x="112" y="239"/>
                  <a:pt x="106" y="237"/>
                </a:cubicBezTo>
                <a:cubicBezTo>
                  <a:pt x="100" y="235"/>
                  <a:pt x="95" y="234"/>
                  <a:pt x="93" y="233"/>
                </a:cubicBezTo>
                <a:cubicBezTo>
                  <a:pt x="85" y="230"/>
                  <a:pt x="77" y="225"/>
                  <a:pt x="70" y="219"/>
                </a:cubicBezTo>
                <a:cubicBezTo>
                  <a:pt x="59" y="209"/>
                  <a:pt x="49" y="196"/>
                  <a:pt x="43" y="181"/>
                </a:cubicBezTo>
                <a:cubicBezTo>
                  <a:pt x="36" y="166"/>
                  <a:pt x="32" y="149"/>
                  <a:pt x="32" y="132"/>
                </a:cubicBezTo>
                <a:cubicBezTo>
                  <a:pt x="32" y="119"/>
                  <a:pt x="35" y="105"/>
                  <a:pt x="40" y="92"/>
                </a:cubicBezTo>
                <a:cubicBezTo>
                  <a:pt x="44" y="82"/>
                  <a:pt x="50" y="73"/>
                  <a:pt x="57" y="66"/>
                </a:cubicBezTo>
                <a:cubicBezTo>
                  <a:pt x="67" y="54"/>
                  <a:pt x="81" y="46"/>
                  <a:pt x="95" y="41"/>
                </a:cubicBezTo>
                <a:cubicBezTo>
                  <a:pt x="109" y="35"/>
                  <a:pt x="125" y="32"/>
                  <a:pt x="139" y="32"/>
                </a:cubicBezTo>
                <a:cubicBezTo>
                  <a:pt x="152" y="32"/>
                  <a:pt x="164" y="34"/>
                  <a:pt x="173" y="38"/>
                </a:cubicBezTo>
                <a:cubicBezTo>
                  <a:pt x="176" y="39"/>
                  <a:pt x="181" y="41"/>
                  <a:pt x="188" y="44"/>
                </a:cubicBezTo>
                <a:cubicBezTo>
                  <a:pt x="215" y="55"/>
                  <a:pt x="270" y="78"/>
                  <a:pt x="337" y="107"/>
                </a:cubicBezTo>
                <a:cubicBezTo>
                  <a:pt x="438" y="150"/>
                  <a:pt x="569" y="205"/>
                  <a:pt x="679" y="252"/>
                </a:cubicBezTo>
                <a:cubicBezTo>
                  <a:pt x="735" y="276"/>
                  <a:pt x="785" y="297"/>
                  <a:pt x="823" y="314"/>
                </a:cubicBezTo>
                <a:cubicBezTo>
                  <a:pt x="862" y="331"/>
                  <a:pt x="890" y="342"/>
                  <a:pt x="900" y="347"/>
                </a:cubicBezTo>
                <a:cubicBezTo>
                  <a:pt x="904" y="348"/>
                  <a:pt x="907" y="351"/>
                  <a:pt x="909" y="353"/>
                </a:cubicBezTo>
                <a:cubicBezTo>
                  <a:pt x="913" y="357"/>
                  <a:pt x="916" y="363"/>
                  <a:pt x="919" y="369"/>
                </a:cubicBezTo>
                <a:cubicBezTo>
                  <a:pt x="921" y="375"/>
                  <a:pt x="922" y="382"/>
                  <a:pt x="922" y="389"/>
                </a:cubicBezTo>
                <a:cubicBezTo>
                  <a:pt x="922" y="395"/>
                  <a:pt x="921" y="401"/>
                  <a:pt x="919" y="406"/>
                </a:cubicBezTo>
                <a:cubicBezTo>
                  <a:pt x="935" y="410"/>
                  <a:pt x="935" y="410"/>
                  <a:pt x="935" y="410"/>
                </a:cubicBezTo>
                <a:cubicBezTo>
                  <a:pt x="950" y="414"/>
                  <a:pt x="950" y="414"/>
                  <a:pt x="950" y="414"/>
                </a:cubicBezTo>
                <a:cubicBezTo>
                  <a:pt x="952" y="407"/>
                  <a:pt x="954" y="398"/>
                  <a:pt x="954" y="389"/>
                </a:cubicBezTo>
                <a:cubicBezTo>
                  <a:pt x="954" y="376"/>
                  <a:pt x="951" y="362"/>
                  <a:pt x="945" y="349"/>
                </a:cubicBezTo>
                <a:cubicBezTo>
                  <a:pt x="942" y="342"/>
                  <a:pt x="938" y="336"/>
                  <a:pt x="932" y="331"/>
                </a:cubicBezTo>
                <a:cubicBezTo>
                  <a:pt x="927" y="325"/>
                  <a:pt x="920" y="321"/>
                  <a:pt x="913" y="317"/>
                </a:cubicBezTo>
                <a:cubicBezTo>
                  <a:pt x="898" y="311"/>
                  <a:pt x="849" y="290"/>
                  <a:pt x="781" y="261"/>
                </a:cubicBezTo>
                <a:cubicBezTo>
                  <a:pt x="681" y="218"/>
                  <a:pt x="540" y="158"/>
                  <a:pt x="421" y="108"/>
                </a:cubicBezTo>
                <a:cubicBezTo>
                  <a:pt x="361" y="82"/>
                  <a:pt x="307" y="59"/>
                  <a:pt x="265" y="41"/>
                </a:cubicBezTo>
                <a:cubicBezTo>
                  <a:pt x="244" y="33"/>
                  <a:pt x="226" y="25"/>
                  <a:pt x="213" y="20"/>
                </a:cubicBezTo>
                <a:cubicBezTo>
                  <a:pt x="199" y="14"/>
                  <a:pt x="189" y="10"/>
                  <a:pt x="185" y="8"/>
                </a:cubicBezTo>
                <a:cubicBezTo>
                  <a:pt x="171" y="3"/>
                  <a:pt x="155" y="0"/>
                  <a:pt x="139" y="0"/>
                </a:cubicBezTo>
                <a:cubicBezTo>
                  <a:pt x="115" y="0"/>
                  <a:pt x="89" y="6"/>
                  <a:pt x="66" y="19"/>
                </a:cubicBezTo>
                <a:cubicBezTo>
                  <a:pt x="54" y="25"/>
                  <a:pt x="43" y="34"/>
                  <a:pt x="33" y="44"/>
                </a:cubicBezTo>
                <a:cubicBezTo>
                  <a:pt x="24" y="54"/>
                  <a:pt x="16" y="66"/>
                  <a:pt x="10" y="80"/>
                </a:cubicBezTo>
                <a:cubicBezTo>
                  <a:pt x="3" y="97"/>
                  <a:pt x="0" y="115"/>
                  <a:pt x="0" y="132"/>
                </a:cubicBezTo>
                <a:cubicBezTo>
                  <a:pt x="0" y="161"/>
                  <a:pt x="9" y="189"/>
                  <a:pt x="23" y="212"/>
                </a:cubicBezTo>
                <a:cubicBezTo>
                  <a:pt x="30" y="224"/>
                  <a:pt x="39" y="234"/>
                  <a:pt x="49" y="243"/>
                </a:cubicBezTo>
                <a:cubicBezTo>
                  <a:pt x="58" y="251"/>
                  <a:pt x="70" y="258"/>
                  <a:pt x="82" y="263"/>
                </a:cubicBezTo>
                <a:cubicBezTo>
                  <a:pt x="86" y="264"/>
                  <a:pt x="91" y="266"/>
                  <a:pt x="99" y="268"/>
                </a:cubicBezTo>
                <a:cubicBezTo>
                  <a:pt x="128" y="277"/>
                  <a:pt x="186" y="293"/>
                  <a:pt x="257" y="312"/>
                </a:cubicBezTo>
                <a:cubicBezTo>
                  <a:pt x="364" y="341"/>
                  <a:pt x="500" y="378"/>
                  <a:pt x="616" y="409"/>
                </a:cubicBezTo>
                <a:cubicBezTo>
                  <a:pt x="674" y="424"/>
                  <a:pt x="726" y="438"/>
                  <a:pt x="767" y="449"/>
                </a:cubicBezTo>
                <a:cubicBezTo>
                  <a:pt x="787" y="455"/>
                  <a:pt x="805" y="459"/>
                  <a:pt x="818" y="463"/>
                </a:cubicBezTo>
                <a:cubicBezTo>
                  <a:pt x="832" y="467"/>
                  <a:pt x="842" y="470"/>
                  <a:pt x="847" y="471"/>
                </a:cubicBezTo>
                <a:cubicBezTo>
                  <a:pt x="854" y="473"/>
                  <a:pt x="862" y="474"/>
                  <a:pt x="869" y="474"/>
                </a:cubicBezTo>
                <a:cubicBezTo>
                  <a:pt x="886" y="474"/>
                  <a:pt x="904" y="469"/>
                  <a:pt x="918" y="459"/>
                </a:cubicBezTo>
                <a:cubicBezTo>
                  <a:pt x="933" y="449"/>
                  <a:pt x="945" y="434"/>
                  <a:pt x="950" y="414"/>
                </a:cubicBezTo>
                <a:cubicBezTo>
                  <a:pt x="935" y="410"/>
                  <a:pt x="935" y="410"/>
                  <a:pt x="935" y="410"/>
                </a:cubicBezTo>
              </a:path>
            </a:pathLst>
          </a:custGeom>
          <a:solidFill>
            <a:srgbClr val="F446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38" name="Freeform 164">
            <a:extLst>
              <a:ext uri="{FF2B5EF4-FFF2-40B4-BE49-F238E27FC236}">
                <a16:creationId xmlns:a16="http://schemas.microsoft.com/office/drawing/2014/main" id="{054E3329-3391-410B-AE93-4022F686C703}"/>
              </a:ext>
            </a:extLst>
          </p:cNvPr>
          <p:cNvSpPr>
            <a:spLocks/>
          </p:cNvSpPr>
          <p:nvPr/>
        </p:nvSpPr>
        <p:spPr bwMode="auto">
          <a:xfrm>
            <a:off x="1634150" y="3185828"/>
            <a:ext cx="33104" cy="10533"/>
          </a:xfrm>
          <a:custGeom>
            <a:avLst/>
            <a:gdLst>
              <a:gd name="T0" fmla="*/ 3 w 25"/>
              <a:gd name="T1" fmla="*/ 0 h 8"/>
              <a:gd name="T2" fmla="*/ 0 w 25"/>
              <a:gd name="T3" fmla="*/ 8 h 8"/>
              <a:gd name="T4" fmla="*/ 0 w 25"/>
              <a:gd name="T5" fmla="*/ 8 h 8"/>
              <a:gd name="T6" fmla="*/ 0 w 25"/>
              <a:gd name="T7" fmla="*/ 8 h 8"/>
              <a:gd name="T8" fmla="*/ 3 w 25"/>
              <a:gd name="T9" fmla="*/ 0 h 8"/>
              <a:gd name="T10" fmla="*/ 13 w 25"/>
              <a:gd name="T11" fmla="*/ 1 h 8"/>
              <a:gd name="T12" fmla="*/ 18 w 25"/>
              <a:gd name="T13" fmla="*/ 2 h 8"/>
              <a:gd name="T14" fmla="*/ 23 w 25"/>
              <a:gd name="T15" fmla="*/ 3 h 8"/>
              <a:gd name="T16" fmla="*/ 25 w 25"/>
              <a:gd name="T17" fmla="*/ 3 h 8"/>
              <a:gd name="T18" fmla="*/ 3 w 2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8">
                <a:moveTo>
                  <a:pt x="3" y="0"/>
                </a:moveTo>
                <a:cubicBezTo>
                  <a:pt x="2" y="3"/>
                  <a:pt x="1" y="5"/>
                  <a:pt x="0" y="8"/>
                </a:cubicBezTo>
                <a:cubicBezTo>
                  <a:pt x="0" y="8"/>
                  <a:pt x="0" y="8"/>
                  <a:pt x="0" y="8"/>
                </a:cubicBezTo>
                <a:cubicBezTo>
                  <a:pt x="0" y="8"/>
                  <a:pt x="0" y="8"/>
                  <a:pt x="0" y="8"/>
                </a:cubicBezTo>
                <a:cubicBezTo>
                  <a:pt x="1" y="5"/>
                  <a:pt x="2" y="3"/>
                  <a:pt x="3" y="0"/>
                </a:cubicBezTo>
                <a:cubicBezTo>
                  <a:pt x="7" y="0"/>
                  <a:pt x="10" y="1"/>
                  <a:pt x="13" y="1"/>
                </a:cubicBezTo>
                <a:cubicBezTo>
                  <a:pt x="15" y="1"/>
                  <a:pt x="16" y="2"/>
                  <a:pt x="18" y="2"/>
                </a:cubicBezTo>
                <a:cubicBezTo>
                  <a:pt x="19" y="2"/>
                  <a:pt x="21" y="2"/>
                  <a:pt x="23" y="3"/>
                </a:cubicBezTo>
                <a:cubicBezTo>
                  <a:pt x="24" y="3"/>
                  <a:pt x="25" y="3"/>
                  <a:pt x="25" y="3"/>
                </a:cubicBezTo>
                <a:cubicBezTo>
                  <a:pt x="18" y="2"/>
                  <a:pt x="11" y="1"/>
                  <a:pt x="3" y="0"/>
                </a:cubicBezTo>
              </a:path>
            </a:pathLst>
          </a:custGeom>
          <a:solidFill>
            <a:srgbClr val="1F19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39" name="Freeform 165">
            <a:extLst>
              <a:ext uri="{FF2B5EF4-FFF2-40B4-BE49-F238E27FC236}">
                <a16:creationId xmlns:a16="http://schemas.microsoft.com/office/drawing/2014/main" id="{30DFFA50-F8B6-440B-A7CD-C4685D1845BD}"/>
              </a:ext>
            </a:extLst>
          </p:cNvPr>
          <p:cNvSpPr>
            <a:spLocks/>
          </p:cNvSpPr>
          <p:nvPr/>
        </p:nvSpPr>
        <p:spPr bwMode="auto">
          <a:xfrm>
            <a:off x="1630388" y="3196361"/>
            <a:ext cx="3762" cy="10533"/>
          </a:xfrm>
          <a:custGeom>
            <a:avLst/>
            <a:gdLst>
              <a:gd name="T0" fmla="*/ 3 w 3"/>
              <a:gd name="T1" fmla="*/ 0 h 8"/>
              <a:gd name="T2" fmla="*/ 0 w 3"/>
              <a:gd name="T3" fmla="*/ 8 h 8"/>
              <a:gd name="T4" fmla="*/ 3 w 3"/>
              <a:gd name="T5" fmla="*/ 0 h 8"/>
              <a:gd name="T6" fmla="*/ 3 w 3"/>
              <a:gd name="T7" fmla="*/ 0 h 8"/>
            </a:gdLst>
            <a:ahLst/>
            <a:cxnLst>
              <a:cxn ang="0">
                <a:pos x="T0" y="T1"/>
              </a:cxn>
              <a:cxn ang="0">
                <a:pos x="T2" y="T3"/>
              </a:cxn>
              <a:cxn ang="0">
                <a:pos x="T4" y="T5"/>
              </a:cxn>
              <a:cxn ang="0">
                <a:pos x="T6" y="T7"/>
              </a:cxn>
            </a:cxnLst>
            <a:rect l="0" t="0" r="r" b="b"/>
            <a:pathLst>
              <a:path w="3" h="8">
                <a:moveTo>
                  <a:pt x="3" y="0"/>
                </a:moveTo>
                <a:cubicBezTo>
                  <a:pt x="2" y="3"/>
                  <a:pt x="1" y="5"/>
                  <a:pt x="0" y="8"/>
                </a:cubicBezTo>
                <a:cubicBezTo>
                  <a:pt x="1" y="5"/>
                  <a:pt x="2" y="3"/>
                  <a:pt x="3" y="0"/>
                </a:cubicBezTo>
                <a:cubicBezTo>
                  <a:pt x="3" y="0"/>
                  <a:pt x="3" y="0"/>
                  <a:pt x="3" y="0"/>
                </a:cubicBezTo>
              </a:path>
            </a:pathLst>
          </a:custGeom>
          <a:solidFill>
            <a:srgbClr val="6666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40" name="Freeform 166">
            <a:extLst>
              <a:ext uri="{FF2B5EF4-FFF2-40B4-BE49-F238E27FC236}">
                <a16:creationId xmlns:a16="http://schemas.microsoft.com/office/drawing/2014/main" id="{E915D7D2-8849-4897-B069-412F7DC641A0}"/>
              </a:ext>
            </a:extLst>
          </p:cNvPr>
          <p:cNvSpPr>
            <a:spLocks noEditPoints="1"/>
          </p:cNvSpPr>
          <p:nvPr/>
        </p:nvSpPr>
        <p:spPr bwMode="auto">
          <a:xfrm>
            <a:off x="1485181" y="3185828"/>
            <a:ext cx="218938" cy="51161"/>
          </a:xfrm>
          <a:custGeom>
            <a:avLst/>
            <a:gdLst>
              <a:gd name="T0" fmla="*/ 109 w 167"/>
              <a:gd name="T1" fmla="*/ 20 h 39"/>
              <a:gd name="T2" fmla="*/ 101 w 167"/>
              <a:gd name="T3" fmla="*/ 39 h 39"/>
              <a:gd name="T4" fmla="*/ 101 w 167"/>
              <a:gd name="T5" fmla="*/ 39 h 39"/>
              <a:gd name="T6" fmla="*/ 101 w 167"/>
              <a:gd name="T7" fmla="*/ 39 h 39"/>
              <a:gd name="T8" fmla="*/ 109 w 167"/>
              <a:gd name="T9" fmla="*/ 20 h 39"/>
              <a:gd name="T10" fmla="*/ 6 w 167"/>
              <a:gd name="T11" fmla="*/ 6 h 39"/>
              <a:gd name="T12" fmla="*/ 0 w 167"/>
              <a:gd name="T13" fmla="*/ 8 h 39"/>
              <a:gd name="T14" fmla="*/ 5 w 167"/>
              <a:gd name="T15" fmla="*/ 6 h 39"/>
              <a:gd name="T16" fmla="*/ 6 w 167"/>
              <a:gd name="T17" fmla="*/ 6 h 39"/>
              <a:gd name="T18" fmla="*/ 150 w 167"/>
              <a:gd name="T19" fmla="*/ 5 h 39"/>
              <a:gd name="T20" fmla="*/ 153 w 167"/>
              <a:gd name="T21" fmla="*/ 6 h 39"/>
              <a:gd name="T22" fmla="*/ 159 w 167"/>
              <a:gd name="T23" fmla="*/ 7 h 39"/>
              <a:gd name="T24" fmla="*/ 167 w 167"/>
              <a:gd name="T25" fmla="*/ 10 h 39"/>
              <a:gd name="T26" fmla="*/ 167 w 167"/>
              <a:gd name="T27" fmla="*/ 10 h 39"/>
              <a:gd name="T28" fmla="*/ 150 w 167"/>
              <a:gd name="T29" fmla="*/ 5 h 39"/>
              <a:gd name="T30" fmla="*/ 150 w 167"/>
              <a:gd name="T31" fmla="*/ 5 h 39"/>
              <a:gd name="T32" fmla="*/ 150 w 167"/>
              <a:gd name="T33" fmla="*/ 5 h 39"/>
              <a:gd name="T34" fmla="*/ 150 w 167"/>
              <a:gd name="T35" fmla="*/ 5 h 39"/>
              <a:gd name="T36" fmla="*/ 15 w 167"/>
              <a:gd name="T37" fmla="*/ 4 h 39"/>
              <a:gd name="T38" fmla="*/ 9 w 167"/>
              <a:gd name="T39" fmla="*/ 6 h 39"/>
              <a:gd name="T40" fmla="*/ 10 w 167"/>
              <a:gd name="T41" fmla="*/ 5 h 39"/>
              <a:gd name="T42" fmla="*/ 14 w 167"/>
              <a:gd name="T43" fmla="*/ 4 h 39"/>
              <a:gd name="T44" fmla="*/ 15 w 167"/>
              <a:gd name="T45" fmla="*/ 4 h 39"/>
              <a:gd name="T46" fmla="*/ 141 w 167"/>
              <a:gd name="T47" fmla="*/ 3 h 39"/>
              <a:gd name="T48" fmla="*/ 143 w 167"/>
              <a:gd name="T49" fmla="*/ 4 h 39"/>
              <a:gd name="T50" fmla="*/ 149 w 167"/>
              <a:gd name="T51" fmla="*/ 5 h 39"/>
              <a:gd name="T52" fmla="*/ 141 w 167"/>
              <a:gd name="T53" fmla="*/ 3 h 39"/>
              <a:gd name="T54" fmla="*/ 43 w 167"/>
              <a:gd name="T55" fmla="*/ 0 h 39"/>
              <a:gd name="T56" fmla="*/ 16 w 167"/>
              <a:gd name="T57" fmla="*/ 4 h 39"/>
              <a:gd name="T58" fmla="*/ 18 w 167"/>
              <a:gd name="T59" fmla="*/ 4 h 39"/>
              <a:gd name="T60" fmla="*/ 21 w 167"/>
              <a:gd name="T61" fmla="*/ 3 h 39"/>
              <a:gd name="T62" fmla="*/ 29 w 167"/>
              <a:gd name="T63" fmla="*/ 2 h 39"/>
              <a:gd name="T64" fmla="*/ 36 w 167"/>
              <a:gd name="T65" fmla="*/ 1 h 39"/>
              <a:gd name="T66" fmla="*/ 39 w 167"/>
              <a:gd name="T67" fmla="*/ 0 h 39"/>
              <a:gd name="T68" fmla="*/ 43 w 167"/>
              <a:gd name="T69" fmla="*/ 0 h 39"/>
              <a:gd name="T70" fmla="*/ 43 w 167"/>
              <a:gd name="T71" fmla="*/ 0 h 39"/>
              <a:gd name="T72" fmla="*/ 43 w 167"/>
              <a:gd name="T7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 h="39">
                <a:moveTo>
                  <a:pt x="109" y="20"/>
                </a:moveTo>
                <a:cubicBezTo>
                  <a:pt x="107" y="26"/>
                  <a:pt x="104" y="33"/>
                  <a:pt x="101" y="39"/>
                </a:cubicBezTo>
                <a:cubicBezTo>
                  <a:pt x="101" y="39"/>
                  <a:pt x="101" y="39"/>
                  <a:pt x="101" y="39"/>
                </a:cubicBezTo>
                <a:cubicBezTo>
                  <a:pt x="101" y="39"/>
                  <a:pt x="101" y="39"/>
                  <a:pt x="101" y="39"/>
                </a:cubicBezTo>
                <a:cubicBezTo>
                  <a:pt x="104" y="33"/>
                  <a:pt x="107" y="26"/>
                  <a:pt x="109" y="20"/>
                </a:cubicBezTo>
                <a:moveTo>
                  <a:pt x="6" y="6"/>
                </a:moveTo>
                <a:cubicBezTo>
                  <a:pt x="4" y="7"/>
                  <a:pt x="2" y="7"/>
                  <a:pt x="0" y="8"/>
                </a:cubicBezTo>
                <a:cubicBezTo>
                  <a:pt x="2" y="7"/>
                  <a:pt x="4" y="7"/>
                  <a:pt x="5" y="6"/>
                </a:cubicBezTo>
                <a:cubicBezTo>
                  <a:pt x="6" y="6"/>
                  <a:pt x="6" y="6"/>
                  <a:pt x="6" y="6"/>
                </a:cubicBezTo>
                <a:moveTo>
                  <a:pt x="150" y="5"/>
                </a:moveTo>
                <a:cubicBezTo>
                  <a:pt x="151" y="5"/>
                  <a:pt x="152" y="6"/>
                  <a:pt x="153" y="6"/>
                </a:cubicBezTo>
                <a:cubicBezTo>
                  <a:pt x="155" y="6"/>
                  <a:pt x="157" y="7"/>
                  <a:pt x="159" y="7"/>
                </a:cubicBezTo>
                <a:cubicBezTo>
                  <a:pt x="161" y="8"/>
                  <a:pt x="164" y="9"/>
                  <a:pt x="167" y="10"/>
                </a:cubicBezTo>
                <a:cubicBezTo>
                  <a:pt x="167" y="10"/>
                  <a:pt x="167" y="10"/>
                  <a:pt x="167" y="10"/>
                </a:cubicBezTo>
                <a:cubicBezTo>
                  <a:pt x="161" y="8"/>
                  <a:pt x="156" y="6"/>
                  <a:pt x="150" y="5"/>
                </a:cubicBezTo>
                <a:moveTo>
                  <a:pt x="150" y="5"/>
                </a:moveTo>
                <a:cubicBezTo>
                  <a:pt x="150" y="5"/>
                  <a:pt x="150" y="5"/>
                  <a:pt x="150" y="5"/>
                </a:cubicBezTo>
                <a:cubicBezTo>
                  <a:pt x="150" y="5"/>
                  <a:pt x="150" y="5"/>
                  <a:pt x="150" y="5"/>
                </a:cubicBezTo>
                <a:moveTo>
                  <a:pt x="15" y="4"/>
                </a:moveTo>
                <a:cubicBezTo>
                  <a:pt x="13" y="5"/>
                  <a:pt x="11" y="5"/>
                  <a:pt x="9" y="6"/>
                </a:cubicBezTo>
                <a:cubicBezTo>
                  <a:pt x="9" y="5"/>
                  <a:pt x="10" y="5"/>
                  <a:pt x="10" y="5"/>
                </a:cubicBezTo>
                <a:cubicBezTo>
                  <a:pt x="11" y="5"/>
                  <a:pt x="13" y="5"/>
                  <a:pt x="14" y="4"/>
                </a:cubicBezTo>
                <a:cubicBezTo>
                  <a:pt x="14" y="4"/>
                  <a:pt x="15" y="4"/>
                  <a:pt x="15" y="4"/>
                </a:cubicBezTo>
                <a:moveTo>
                  <a:pt x="141" y="3"/>
                </a:moveTo>
                <a:cubicBezTo>
                  <a:pt x="142" y="3"/>
                  <a:pt x="142" y="4"/>
                  <a:pt x="143" y="4"/>
                </a:cubicBezTo>
                <a:cubicBezTo>
                  <a:pt x="145" y="4"/>
                  <a:pt x="147" y="5"/>
                  <a:pt x="149" y="5"/>
                </a:cubicBezTo>
                <a:cubicBezTo>
                  <a:pt x="147" y="4"/>
                  <a:pt x="144" y="4"/>
                  <a:pt x="141" y="3"/>
                </a:cubicBezTo>
                <a:moveTo>
                  <a:pt x="43" y="0"/>
                </a:moveTo>
                <a:cubicBezTo>
                  <a:pt x="34" y="1"/>
                  <a:pt x="25" y="2"/>
                  <a:pt x="16" y="4"/>
                </a:cubicBezTo>
                <a:cubicBezTo>
                  <a:pt x="17" y="4"/>
                  <a:pt x="17" y="4"/>
                  <a:pt x="18" y="4"/>
                </a:cubicBezTo>
                <a:cubicBezTo>
                  <a:pt x="19" y="4"/>
                  <a:pt x="20" y="3"/>
                  <a:pt x="21" y="3"/>
                </a:cubicBezTo>
                <a:cubicBezTo>
                  <a:pt x="24" y="3"/>
                  <a:pt x="26" y="2"/>
                  <a:pt x="29" y="2"/>
                </a:cubicBezTo>
                <a:cubicBezTo>
                  <a:pt x="31" y="1"/>
                  <a:pt x="33" y="1"/>
                  <a:pt x="36" y="1"/>
                </a:cubicBezTo>
                <a:cubicBezTo>
                  <a:pt x="37" y="1"/>
                  <a:pt x="38" y="1"/>
                  <a:pt x="39" y="0"/>
                </a:cubicBezTo>
                <a:cubicBezTo>
                  <a:pt x="40" y="0"/>
                  <a:pt x="42" y="0"/>
                  <a:pt x="43" y="0"/>
                </a:cubicBezTo>
                <a:cubicBezTo>
                  <a:pt x="43" y="0"/>
                  <a:pt x="43" y="0"/>
                  <a:pt x="43" y="0"/>
                </a:cubicBezTo>
                <a:cubicBezTo>
                  <a:pt x="43" y="0"/>
                  <a:pt x="43" y="0"/>
                  <a:pt x="43" y="0"/>
                </a:cubicBezTo>
              </a:path>
            </a:pathLst>
          </a:custGeom>
          <a:solidFill>
            <a:srgbClr val="1F19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41" name="Freeform 167">
            <a:extLst>
              <a:ext uri="{FF2B5EF4-FFF2-40B4-BE49-F238E27FC236}">
                <a16:creationId xmlns:a16="http://schemas.microsoft.com/office/drawing/2014/main" id="{E3260B67-1345-4D65-822F-720852BAC9DD}"/>
              </a:ext>
            </a:extLst>
          </p:cNvPr>
          <p:cNvSpPr>
            <a:spLocks noEditPoints="1"/>
          </p:cNvSpPr>
          <p:nvPr/>
        </p:nvSpPr>
        <p:spPr bwMode="auto">
          <a:xfrm>
            <a:off x="1570197" y="3236990"/>
            <a:ext cx="47399" cy="21819"/>
          </a:xfrm>
          <a:custGeom>
            <a:avLst/>
            <a:gdLst>
              <a:gd name="T0" fmla="*/ 0 w 36"/>
              <a:gd name="T1" fmla="*/ 15 h 17"/>
              <a:gd name="T2" fmla="*/ 0 w 36"/>
              <a:gd name="T3" fmla="*/ 15 h 17"/>
              <a:gd name="T4" fmla="*/ 0 w 36"/>
              <a:gd name="T5" fmla="*/ 15 h 17"/>
              <a:gd name="T6" fmla="*/ 0 w 36"/>
              <a:gd name="T7" fmla="*/ 15 h 17"/>
              <a:gd name="T8" fmla="*/ 36 w 36"/>
              <a:gd name="T9" fmla="*/ 0 h 17"/>
              <a:gd name="T10" fmla="*/ 30 w 36"/>
              <a:gd name="T11" fmla="*/ 17 h 17"/>
              <a:gd name="T12" fmla="*/ 1 w 36"/>
              <a:gd name="T13" fmla="*/ 17 h 17"/>
              <a:gd name="T14" fmla="*/ 1 w 36"/>
              <a:gd name="T15" fmla="*/ 17 h 17"/>
              <a:gd name="T16" fmla="*/ 1 w 36"/>
              <a:gd name="T17" fmla="*/ 17 h 17"/>
              <a:gd name="T18" fmla="*/ 30 w 36"/>
              <a:gd name="T19" fmla="*/ 17 h 17"/>
              <a:gd name="T20" fmla="*/ 36 w 36"/>
              <a:gd name="T21" fmla="*/ 0 h 17"/>
              <a:gd name="T22" fmla="*/ 36 w 36"/>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17">
                <a:moveTo>
                  <a:pt x="0" y="15"/>
                </a:moveTo>
                <a:cubicBezTo>
                  <a:pt x="0" y="15"/>
                  <a:pt x="0" y="15"/>
                  <a:pt x="0" y="15"/>
                </a:cubicBezTo>
                <a:cubicBezTo>
                  <a:pt x="0" y="15"/>
                  <a:pt x="0" y="15"/>
                  <a:pt x="0" y="15"/>
                </a:cubicBezTo>
                <a:cubicBezTo>
                  <a:pt x="0" y="15"/>
                  <a:pt x="0" y="15"/>
                  <a:pt x="0" y="15"/>
                </a:cubicBezTo>
                <a:moveTo>
                  <a:pt x="36" y="0"/>
                </a:moveTo>
                <a:cubicBezTo>
                  <a:pt x="34" y="6"/>
                  <a:pt x="32" y="11"/>
                  <a:pt x="30" y="17"/>
                </a:cubicBezTo>
                <a:cubicBezTo>
                  <a:pt x="1" y="17"/>
                  <a:pt x="1" y="17"/>
                  <a:pt x="1" y="17"/>
                </a:cubicBezTo>
                <a:cubicBezTo>
                  <a:pt x="1" y="17"/>
                  <a:pt x="1" y="17"/>
                  <a:pt x="1" y="17"/>
                </a:cubicBezTo>
                <a:cubicBezTo>
                  <a:pt x="1" y="17"/>
                  <a:pt x="1" y="17"/>
                  <a:pt x="1" y="17"/>
                </a:cubicBezTo>
                <a:cubicBezTo>
                  <a:pt x="30" y="17"/>
                  <a:pt x="30" y="17"/>
                  <a:pt x="30" y="17"/>
                </a:cubicBezTo>
                <a:cubicBezTo>
                  <a:pt x="32" y="11"/>
                  <a:pt x="34" y="6"/>
                  <a:pt x="36" y="0"/>
                </a:cubicBezTo>
                <a:cubicBezTo>
                  <a:pt x="36" y="0"/>
                  <a:pt x="36" y="0"/>
                  <a:pt x="36" y="0"/>
                </a:cubicBezTo>
              </a:path>
            </a:pathLst>
          </a:custGeom>
          <a:solidFill>
            <a:srgbClr val="6666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42" name="Freeform 168">
            <a:extLst>
              <a:ext uri="{FF2B5EF4-FFF2-40B4-BE49-F238E27FC236}">
                <a16:creationId xmlns:a16="http://schemas.microsoft.com/office/drawing/2014/main" id="{0B0C0630-9FA2-4613-8608-918FD6F10856}"/>
              </a:ext>
            </a:extLst>
          </p:cNvPr>
          <p:cNvSpPr>
            <a:spLocks/>
          </p:cNvSpPr>
          <p:nvPr/>
        </p:nvSpPr>
        <p:spPr bwMode="auto">
          <a:xfrm>
            <a:off x="1458097" y="3278370"/>
            <a:ext cx="18057" cy="8276"/>
          </a:xfrm>
          <a:custGeom>
            <a:avLst/>
            <a:gdLst>
              <a:gd name="T0" fmla="*/ 14 w 14"/>
              <a:gd name="T1" fmla="*/ 0 h 6"/>
              <a:gd name="T2" fmla="*/ 9 w 14"/>
              <a:gd name="T3" fmla="*/ 2 h 6"/>
              <a:gd name="T4" fmla="*/ 0 w 14"/>
              <a:gd name="T5" fmla="*/ 6 h 6"/>
              <a:gd name="T6" fmla="*/ 0 w 14"/>
              <a:gd name="T7" fmla="*/ 6 h 6"/>
              <a:gd name="T8" fmla="*/ 0 w 14"/>
              <a:gd name="T9" fmla="*/ 6 h 6"/>
              <a:gd name="T10" fmla="*/ 9 w 14"/>
              <a:gd name="T11" fmla="*/ 2 h 6"/>
              <a:gd name="T12" fmla="*/ 14 w 14"/>
              <a:gd name="T13" fmla="*/ 0 h 6"/>
              <a:gd name="T14" fmla="*/ 14 w 14"/>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
                <a:moveTo>
                  <a:pt x="14" y="0"/>
                </a:moveTo>
                <a:cubicBezTo>
                  <a:pt x="12" y="0"/>
                  <a:pt x="11" y="1"/>
                  <a:pt x="9" y="2"/>
                </a:cubicBezTo>
                <a:cubicBezTo>
                  <a:pt x="6" y="3"/>
                  <a:pt x="3" y="4"/>
                  <a:pt x="0" y="6"/>
                </a:cubicBezTo>
                <a:cubicBezTo>
                  <a:pt x="0" y="6"/>
                  <a:pt x="0" y="6"/>
                  <a:pt x="0" y="6"/>
                </a:cubicBezTo>
                <a:cubicBezTo>
                  <a:pt x="0" y="6"/>
                  <a:pt x="0" y="6"/>
                  <a:pt x="0" y="6"/>
                </a:cubicBezTo>
                <a:cubicBezTo>
                  <a:pt x="3" y="4"/>
                  <a:pt x="6" y="3"/>
                  <a:pt x="9" y="2"/>
                </a:cubicBezTo>
                <a:cubicBezTo>
                  <a:pt x="11" y="1"/>
                  <a:pt x="12" y="0"/>
                  <a:pt x="14" y="0"/>
                </a:cubicBezTo>
                <a:cubicBezTo>
                  <a:pt x="14" y="0"/>
                  <a:pt x="14" y="0"/>
                  <a:pt x="14" y="0"/>
                </a:cubicBezTo>
              </a:path>
            </a:pathLst>
          </a:custGeom>
          <a:solidFill>
            <a:srgbClr val="1F19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43" name="Freeform 169">
            <a:extLst>
              <a:ext uri="{FF2B5EF4-FFF2-40B4-BE49-F238E27FC236}">
                <a16:creationId xmlns:a16="http://schemas.microsoft.com/office/drawing/2014/main" id="{61A7FC72-30CC-47E4-A859-4743F1C55E42}"/>
              </a:ext>
            </a:extLst>
          </p:cNvPr>
          <p:cNvSpPr>
            <a:spLocks/>
          </p:cNvSpPr>
          <p:nvPr/>
        </p:nvSpPr>
        <p:spPr bwMode="auto">
          <a:xfrm>
            <a:off x="1446059" y="3286646"/>
            <a:ext cx="12038" cy="3762"/>
          </a:xfrm>
          <a:custGeom>
            <a:avLst/>
            <a:gdLst>
              <a:gd name="T0" fmla="*/ 9 w 9"/>
              <a:gd name="T1" fmla="*/ 0 h 3"/>
              <a:gd name="T2" fmla="*/ 0 w 9"/>
              <a:gd name="T3" fmla="*/ 3 h 3"/>
              <a:gd name="T4" fmla="*/ 9 w 9"/>
              <a:gd name="T5" fmla="*/ 0 h 3"/>
              <a:gd name="T6" fmla="*/ 9 w 9"/>
              <a:gd name="T7" fmla="*/ 0 h 3"/>
            </a:gdLst>
            <a:ahLst/>
            <a:cxnLst>
              <a:cxn ang="0">
                <a:pos x="T0" y="T1"/>
              </a:cxn>
              <a:cxn ang="0">
                <a:pos x="T2" y="T3"/>
              </a:cxn>
              <a:cxn ang="0">
                <a:pos x="T4" y="T5"/>
              </a:cxn>
              <a:cxn ang="0">
                <a:pos x="T6" y="T7"/>
              </a:cxn>
            </a:cxnLst>
            <a:rect l="0" t="0" r="r" b="b"/>
            <a:pathLst>
              <a:path w="9" h="3">
                <a:moveTo>
                  <a:pt x="9" y="0"/>
                </a:moveTo>
                <a:cubicBezTo>
                  <a:pt x="6" y="1"/>
                  <a:pt x="3" y="2"/>
                  <a:pt x="0" y="3"/>
                </a:cubicBezTo>
                <a:cubicBezTo>
                  <a:pt x="3" y="2"/>
                  <a:pt x="6" y="1"/>
                  <a:pt x="9" y="0"/>
                </a:cubicBezTo>
                <a:cubicBezTo>
                  <a:pt x="9" y="0"/>
                  <a:pt x="9" y="0"/>
                  <a:pt x="9" y="0"/>
                </a:cubicBezTo>
              </a:path>
            </a:pathLst>
          </a:custGeom>
          <a:solidFill>
            <a:srgbClr val="6666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44" name="Freeform 170">
            <a:extLst>
              <a:ext uri="{FF2B5EF4-FFF2-40B4-BE49-F238E27FC236}">
                <a16:creationId xmlns:a16="http://schemas.microsoft.com/office/drawing/2014/main" id="{CF3FD3AC-50B6-401A-BFF7-218A8F026B70}"/>
              </a:ext>
            </a:extLst>
          </p:cNvPr>
          <p:cNvSpPr>
            <a:spLocks/>
          </p:cNvSpPr>
          <p:nvPr/>
        </p:nvSpPr>
        <p:spPr bwMode="auto">
          <a:xfrm>
            <a:off x="1428753" y="3334796"/>
            <a:ext cx="54923" cy="57932"/>
          </a:xfrm>
          <a:custGeom>
            <a:avLst/>
            <a:gdLst>
              <a:gd name="T0" fmla="*/ 25 w 42"/>
              <a:gd name="T1" fmla="*/ 0 h 44"/>
              <a:gd name="T2" fmla="*/ 25 w 42"/>
              <a:gd name="T3" fmla="*/ 0 h 44"/>
              <a:gd name="T4" fmla="*/ 23 w 42"/>
              <a:gd name="T5" fmla="*/ 4 h 44"/>
              <a:gd name="T6" fmla="*/ 20 w 42"/>
              <a:gd name="T7" fmla="*/ 10 h 44"/>
              <a:gd name="T8" fmla="*/ 18 w 42"/>
              <a:gd name="T9" fmla="*/ 12 h 44"/>
              <a:gd name="T10" fmla="*/ 16 w 42"/>
              <a:gd name="T11" fmla="*/ 11 h 44"/>
              <a:gd name="T12" fmla="*/ 4 w 42"/>
              <a:gd name="T13" fmla="*/ 6 h 44"/>
              <a:gd name="T14" fmla="*/ 3 w 42"/>
              <a:gd name="T15" fmla="*/ 5 h 44"/>
              <a:gd name="T16" fmla="*/ 3 w 42"/>
              <a:gd name="T17" fmla="*/ 5 h 44"/>
              <a:gd name="T18" fmla="*/ 3 w 42"/>
              <a:gd name="T19" fmla="*/ 5 h 44"/>
              <a:gd name="T20" fmla="*/ 0 w 42"/>
              <a:gd name="T21" fmla="*/ 37 h 44"/>
              <a:gd name="T22" fmla="*/ 0 w 42"/>
              <a:gd name="T23" fmla="*/ 37 h 44"/>
              <a:gd name="T24" fmla="*/ 2 w 42"/>
              <a:gd name="T25" fmla="*/ 39 h 44"/>
              <a:gd name="T26" fmla="*/ 2 w 42"/>
              <a:gd name="T27" fmla="*/ 39 h 44"/>
              <a:gd name="T28" fmla="*/ 4 w 42"/>
              <a:gd name="T29" fmla="*/ 41 h 44"/>
              <a:gd name="T30" fmla="*/ 6 w 42"/>
              <a:gd name="T31" fmla="*/ 42 h 44"/>
              <a:gd name="T32" fmla="*/ 11 w 42"/>
              <a:gd name="T33" fmla="*/ 44 h 44"/>
              <a:gd name="T34" fmla="*/ 11 w 42"/>
              <a:gd name="T35" fmla="*/ 44 h 44"/>
              <a:gd name="T36" fmla="*/ 41 w 42"/>
              <a:gd name="T37" fmla="*/ 27 h 44"/>
              <a:gd name="T38" fmla="*/ 41 w 42"/>
              <a:gd name="T39" fmla="*/ 27 h 44"/>
              <a:gd name="T40" fmla="*/ 38 w 42"/>
              <a:gd name="T41" fmla="*/ 11 h 44"/>
              <a:gd name="T42" fmla="*/ 25 w 42"/>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4">
                <a:moveTo>
                  <a:pt x="25" y="0"/>
                </a:moveTo>
                <a:cubicBezTo>
                  <a:pt x="25" y="0"/>
                  <a:pt x="25" y="0"/>
                  <a:pt x="25" y="0"/>
                </a:cubicBezTo>
                <a:cubicBezTo>
                  <a:pt x="24" y="2"/>
                  <a:pt x="24" y="3"/>
                  <a:pt x="23" y="4"/>
                </a:cubicBezTo>
                <a:cubicBezTo>
                  <a:pt x="22" y="6"/>
                  <a:pt x="21" y="8"/>
                  <a:pt x="20" y="10"/>
                </a:cubicBezTo>
                <a:cubicBezTo>
                  <a:pt x="20" y="11"/>
                  <a:pt x="19" y="12"/>
                  <a:pt x="18" y="12"/>
                </a:cubicBezTo>
                <a:cubicBezTo>
                  <a:pt x="17" y="12"/>
                  <a:pt x="17" y="12"/>
                  <a:pt x="16" y="11"/>
                </a:cubicBezTo>
                <a:cubicBezTo>
                  <a:pt x="12" y="10"/>
                  <a:pt x="8" y="8"/>
                  <a:pt x="4" y="6"/>
                </a:cubicBezTo>
                <a:cubicBezTo>
                  <a:pt x="3" y="5"/>
                  <a:pt x="3" y="5"/>
                  <a:pt x="3" y="5"/>
                </a:cubicBezTo>
                <a:cubicBezTo>
                  <a:pt x="3" y="5"/>
                  <a:pt x="3" y="5"/>
                  <a:pt x="3" y="5"/>
                </a:cubicBezTo>
                <a:cubicBezTo>
                  <a:pt x="3" y="5"/>
                  <a:pt x="3" y="5"/>
                  <a:pt x="3" y="5"/>
                </a:cubicBezTo>
                <a:cubicBezTo>
                  <a:pt x="0" y="37"/>
                  <a:pt x="0" y="37"/>
                  <a:pt x="0" y="37"/>
                </a:cubicBezTo>
                <a:cubicBezTo>
                  <a:pt x="0" y="37"/>
                  <a:pt x="0" y="37"/>
                  <a:pt x="0" y="37"/>
                </a:cubicBezTo>
                <a:cubicBezTo>
                  <a:pt x="1" y="38"/>
                  <a:pt x="1" y="38"/>
                  <a:pt x="2" y="39"/>
                </a:cubicBezTo>
                <a:cubicBezTo>
                  <a:pt x="2" y="39"/>
                  <a:pt x="2" y="39"/>
                  <a:pt x="2" y="39"/>
                </a:cubicBezTo>
                <a:cubicBezTo>
                  <a:pt x="3" y="40"/>
                  <a:pt x="3" y="40"/>
                  <a:pt x="4" y="41"/>
                </a:cubicBezTo>
                <a:cubicBezTo>
                  <a:pt x="5" y="41"/>
                  <a:pt x="5" y="42"/>
                  <a:pt x="6" y="42"/>
                </a:cubicBezTo>
                <a:cubicBezTo>
                  <a:pt x="8" y="43"/>
                  <a:pt x="9" y="44"/>
                  <a:pt x="11" y="44"/>
                </a:cubicBezTo>
                <a:cubicBezTo>
                  <a:pt x="11" y="44"/>
                  <a:pt x="11" y="44"/>
                  <a:pt x="11" y="44"/>
                </a:cubicBezTo>
                <a:cubicBezTo>
                  <a:pt x="20" y="38"/>
                  <a:pt x="30" y="32"/>
                  <a:pt x="41" y="27"/>
                </a:cubicBezTo>
                <a:cubicBezTo>
                  <a:pt x="41" y="27"/>
                  <a:pt x="41" y="27"/>
                  <a:pt x="41" y="27"/>
                </a:cubicBezTo>
                <a:cubicBezTo>
                  <a:pt x="42" y="21"/>
                  <a:pt x="41" y="16"/>
                  <a:pt x="38" y="11"/>
                </a:cubicBezTo>
                <a:cubicBezTo>
                  <a:pt x="35" y="6"/>
                  <a:pt x="30" y="2"/>
                  <a:pt x="25" y="0"/>
                </a:cubicBezTo>
              </a:path>
            </a:pathLst>
          </a:custGeom>
          <a:solidFill>
            <a:srgbClr val="1F19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45" name="Freeform 171">
            <a:extLst>
              <a:ext uri="{FF2B5EF4-FFF2-40B4-BE49-F238E27FC236}">
                <a16:creationId xmlns:a16="http://schemas.microsoft.com/office/drawing/2014/main" id="{ABF31833-3CA9-4ACE-AEFD-D16793EC984F}"/>
              </a:ext>
            </a:extLst>
          </p:cNvPr>
          <p:cNvSpPr>
            <a:spLocks/>
          </p:cNvSpPr>
          <p:nvPr/>
        </p:nvSpPr>
        <p:spPr bwMode="auto">
          <a:xfrm>
            <a:off x="1433269" y="3333291"/>
            <a:ext cx="28590" cy="17305"/>
          </a:xfrm>
          <a:custGeom>
            <a:avLst/>
            <a:gdLst>
              <a:gd name="T0" fmla="*/ 15 w 22"/>
              <a:gd name="T1" fmla="*/ 0 h 13"/>
              <a:gd name="T2" fmla="*/ 4 w 22"/>
              <a:gd name="T3" fmla="*/ 4 h 13"/>
              <a:gd name="T4" fmla="*/ 0 w 22"/>
              <a:gd name="T5" fmla="*/ 6 h 13"/>
              <a:gd name="T6" fmla="*/ 0 w 22"/>
              <a:gd name="T7" fmla="*/ 6 h 13"/>
              <a:gd name="T8" fmla="*/ 1 w 22"/>
              <a:gd name="T9" fmla="*/ 7 h 13"/>
              <a:gd name="T10" fmla="*/ 13 w 22"/>
              <a:gd name="T11" fmla="*/ 12 h 13"/>
              <a:gd name="T12" fmla="*/ 15 w 22"/>
              <a:gd name="T13" fmla="*/ 13 h 13"/>
              <a:gd name="T14" fmla="*/ 17 w 22"/>
              <a:gd name="T15" fmla="*/ 11 h 13"/>
              <a:gd name="T16" fmla="*/ 20 w 22"/>
              <a:gd name="T17" fmla="*/ 5 h 13"/>
              <a:gd name="T18" fmla="*/ 22 w 22"/>
              <a:gd name="T19" fmla="*/ 1 h 13"/>
              <a:gd name="T20" fmla="*/ 22 w 22"/>
              <a:gd name="T21" fmla="*/ 1 h 13"/>
              <a:gd name="T22" fmla="*/ 22 w 22"/>
              <a:gd name="T23" fmla="*/ 1 h 13"/>
              <a:gd name="T24" fmla="*/ 15 w 22"/>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3">
                <a:moveTo>
                  <a:pt x="15" y="0"/>
                </a:moveTo>
                <a:cubicBezTo>
                  <a:pt x="11" y="0"/>
                  <a:pt x="7" y="1"/>
                  <a:pt x="4" y="4"/>
                </a:cubicBezTo>
                <a:cubicBezTo>
                  <a:pt x="3" y="4"/>
                  <a:pt x="1" y="5"/>
                  <a:pt x="0" y="6"/>
                </a:cubicBezTo>
                <a:cubicBezTo>
                  <a:pt x="0" y="6"/>
                  <a:pt x="0" y="6"/>
                  <a:pt x="0" y="6"/>
                </a:cubicBezTo>
                <a:cubicBezTo>
                  <a:pt x="1" y="7"/>
                  <a:pt x="1" y="7"/>
                  <a:pt x="1" y="7"/>
                </a:cubicBezTo>
                <a:cubicBezTo>
                  <a:pt x="5" y="9"/>
                  <a:pt x="9" y="11"/>
                  <a:pt x="13" y="12"/>
                </a:cubicBezTo>
                <a:cubicBezTo>
                  <a:pt x="14" y="13"/>
                  <a:pt x="14" y="13"/>
                  <a:pt x="15" y="13"/>
                </a:cubicBezTo>
                <a:cubicBezTo>
                  <a:pt x="16" y="13"/>
                  <a:pt x="17" y="12"/>
                  <a:pt x="17" y="11"/>
                </a:cubicBezTo>
                <a:cubicBezTo>
                  <a:pt x="18" y="9"/>
                  <a:pt x="19" y="7"/>
                  <a:pt x="20" y="5"/>
                </a:cubicBezTo>
                <a:cubicBezTo>
                  <a:pt x="21" y="4"/>
                  <a:pt x="21" y="3"/>
                  <a:pt x="22" y="1"/>
                </a:cubicBezTo>
                <a:cubicBezTo>
                  <a:pt x="22" y="1"/>
                  <a:pt x="22" y="1"/>
                  <a:pt x="22" y="1"/>
                </a:cubicBezTo>
                <a:cubicBezTo>
                  <a:pt x="22" y="1"/>
                  <a:pt x="22" y="1"/>
                  <a:pt x="22" y="1"/>
                </a:cubicBezTo>
                <a:cubicBezTo>
                  <a:pt x="20" y="1"/>
                  <a:pt x="18" y="0"/>
                  <a:pt x="15" y="0"/>
                </a:cubicBezTo>
              </a:path>
            </a:pathLst>
          </a:custGeom>
          <a:solidFill>
            <a:srgbClr val="6666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46" name="Freeform 172">
            <a:extLst>
              <a:ext uri="{FF2B5EF4-FFF2-40B4-BE49-F238E27FC236}">
                <a16:creationId xmlns:a16="http://schemas.microsoft.com/office/drawing/2014/main" id="{1E10CD64-87D5-4974-B3B5-6407AEB7FB44}"/>
              </a:ext>
            </a:extLst>
          </p:cNvPr>
          <p:cNvSpPr>
            <a:spLocks noEditPoints="1"/>
          </p:cNvSpPr>
          <p:nvPr/>
        </p:nvSpPr>
        <p:spPr bwMode="auto">
          <a:xfrm>
            <a:off x="1397907" y="3370158"/>
            <a:ext cx="287402" cy="404771"/>
          </a:xfrm>
          <a:custGeom>
            <a:avLst/>
            <a:gdLst>
              <a:gd name="T0" fmla="*/ 147 w 220"/>
              <a:gd name="T1" fmla="*/ 3 h 309"/>
              <a:gd name="T2" fmla="*/ 143 w 220"/>
              <a:gd name="T3" fmla="*/ 3 h 309"/>
              <a:gd name="T4" fmla="*/ 127 w 220"/>
              <a:gd name="T5" fmla="*/ 4 h 309"/>
              <a:gd name="T6" fmla="*/ 123 w 220"/>
              <a:gd name="T7" fmla="*/ 5 h 309"/>
              <a:gd name="T8" fmla="*/ 119 w 220"/>
              <a:gd name="T9" fmla="*/ 6 h 309"/>
              <a:gd name="T10" fmla="*/ 115 w 220"/>
              <a:gd name="T11" fmla="*/ 6 h 309"/>
              <a:gd name="T12" fmla="*/ 111 w 220"/>
              <a:gd name="T13" fmla="*/ 7 h 309"/>
              <a:gd name="T14" fmla="*/ 106 w 220"/>
              <a:gd name="T15" fmla="*/ 8 h 309"/>
              <a:gd name="T16" fmla="*/ 99 w 220"/>
              <a:gd name="T17" fmla="*/ 10 h 309"/>
              <a:gd name="T18" fmla="*/ 95 w 220"/>
              <a:gd name="T19" fmla="*/ 11 h 309"/>
              <a:gd name="T20" fmla="*/ 88 w 220"/>
              <a:gd name="T21" fmla="*/ 14 h 309"/>
              <a:gd name="T22" fmla="*/ 77 w 220"/>
              <a:gd name="T23" fmla="*/ 18 h 309"/>
              <a:gd name="T24" fmla="*/ 74 w 220"/>
              <a:gd name="T25" fmla="*/ 19 h 309"/>
              <a:gd name="T26" fmla="*/ 69 w 220"/>
              <a:gd name="T27" fmla="*/ 21 h 309"/>
              <a:gd name="T28" fmla="*/ 67 w 220"/>
              <a:gd name="T29" fmla="*/ 23 h 309"/>
              <a:gd name="T30" fmla="*/ 66 w 220"/>
              <a:gd name="T31" fmla="*/ 23 h 309"/>
              <a:gd name="T32" fmla="*/ 55 w 220"/>
              <a:gd name="T33" fmla="*/ 29 h 309"/>
              <a:gd name="T34" fmla="*/ 52 w 220"/>
              <a:gd name="T35" fmla="*/ 31 h 309"/>
              <a:gd name="T36" fmla="*/ 49 w 220"/>
              <a:gd name="T37" fmla="*/ 33 h 309"/>
              <a:gd name="T38" fmla="*/ 46 w 220"/>
              <a:gd name="T39" fmla="*/ 36 h 309"/>
              <a:gd name="T40" fmla="*/ 43 w 220"/>
              <a:gd name="T41" fmla="*/ 38 h 309"/>
              <a:gd name="T42" fmla="*/ 40 w 220"/>
              <a:gd name="T43" fmla="*/ 40 h 309"/>
              <a:gd name="T44" fmla="*/ 37 w 220"/>
              <a:gd name="T45" fmla="*/ 43 h 309"/>
              <a:gd name="T46" fmla="*/ 25 w 220"/>
              <a:gd name="T47" fmla="*/ 53 h 309"/>
              <a:gd name="T48" fmla="*/ 22 w 220"/>
              <a:gd name="T49" fmla="*/ 56 h 309"/>
              <a:gd name="T50" fmla="*/ 22 w 220"/>
              <a:gd name="T51" fmla="*/ 56 h 309"/>
              <a:gd name="T52" fmla="*/ 20 w 220"/>
              <a:gd name="T53" fmla="*/ 58 h 309"/>
              <a:gd name="T54" fmla="*/ 20 w 220"/>
              <a:gd name="T55" fmla="*/ 58 h 309"/>
              <a:gd name="T56" fmla="*/ 2 w 220"/>
              <a:gd name="T57" fmla="*/ 252 h 309"/>
              <a:gd name="T58" fmla="*/ 41 w 220"/>
              <a:gd name="T59" fmla="*/ 299 h 309"/>
              <a:gd name="T60" fmla="*/ 151 w 220"/>
              <a:gd name="T61" fmla="*/ 309 h 309"/>
              <a:gd name="T62" fmla="*/ 155 w 220"/>
              <a:gd name="T63" fmla="*/ 309 h 309"/>
              <a:gd name="T64" fmla="*/ 175 w 220"/>
              <a:gd name="T65" fmla="*/ 304 h 309"/>
              <a:gd name="T66" fmla="*/ 148 w 220"/>
              <a:gd name="T67" fmla="*/ 307 h 309"/>
              <a:gd name="T68" fmla="*/ 19 w 220"/>
              <a:gd name="T69" fmla="*/ 178 h 309"/>
              <a:gd name="T70" fmla="*/ 148 w 220"/>
              <a:gd name="T71" fmla="*/ 49 h 309"/>
              <a:gd name="T72" fmla="*/ 216 w 220"/>
              <a:gd name="T73" fmla="*/ 69 h 309"/>
              <a:gd name="T74" fmla="*/ 220 w 220"/>
              <a:gd name="T75" fmla="*/ 19 h 309"/>
              <a:gd name="T76" fmla="*/ 191 w 220"/>
              <a:gd name="T77" fmla="*/ 9 h 309"/>
              <a:gd name="T78" fmla="*/ 147 w 220"/>
              <a:gd name="T79" fmla="*/ 3 h 309"/>
              <a:gd name="T80" fmla="*/ 65 w 220"/>
              <a:gd name="T81" fmla="*/ 0 h 309"/>
              <a:gd name="T82" fmla="*/ 35 w 220"/>
              <a:gd name="T83" fmla="*/ 17 h 309"/>
              <a:gd name="T84" fmla="*/ 38 w 220"/>
              <a:gd name="T85" fmla="*/ 18 h 309"/>
              <a:gd name="T86" fmla="*/ 39 w 220"/>
              <a:gd name="T87" fmla="*/ 19 h 309"/>
              <a:gd name="T88" fmla="*/ 40 w 220"/>
              <a:gd name="T89" fmla="*/ 19 h 309"/>
              <a:gd name="T90" fmla="*/ 42 w 220"/>
              <a:gd name="T91" fmla="*/ 19 h 309"/>
              <a:gd name="T92" fmla="*/ 54 w 220"/>
              <a:gd name="T93" fmla="*/ 16 h 309"/>
              <a:gd name="T94" fmla="*/ 65 w 220"/>
              <a:gd name="T95" fmla="*/ 0 h 309"/>
              <a:gd name="T96" fmla="*/ 65 w 220"/>
              <a:gd name="T97"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0" h="309">
                <a:moveTo>
                  <a:pt x="147" y="3"/>
                </a:moveTo>
                <a:cubicBezTo>
                  <a:pt x="146" y="3"/>
                  <a:pt x="145" y="3"/>
                  <a:pt x="143" y="3"/>
                </a:cubicBezTo>
                <a:cubicBezTo>
                  <a:pt x="138" y="4"/>
                  <a:pt x="132" y="4"/>
                  <a:pt x="127" y="4"/>
                </a:cubicBezTo>
                <a:cubicBezTo>
                  <a:pt x="126" y="5"/>
                  <a:pt x="124" y="5"/>
                  <a:pt x="123" y="5"/>
                </a:cubicBezTo>
                <a:cubicBezTo>
                  <a:pt x="122" y="5"/>
                  <a:pt x="120" y="5"/>
                  <a:pt x="119" y="6"/>
                </a:cubicBezTo>
                <a:cubicBezTo>
                  <a:pt x="118" y="6"/>
                  <a:pt x="116" y="6"/>
                  <a:pt x="115" y="6"/>
                </a:cubicBezTo>
                <a:cubicBezTo>
                  <a:pt x="114" y="7"/>
                  <a:pt x="112" y="7"/>
                  <a:pt x="111" y="7"/>
                </a:cubicBezTo>
                <a:cubicBezTo>
                  <a:pt x="109" y="7"/>
                  <a:pt x="108" y="8"/>
                  <a:pt x="106" y="8"/>
                </a:cubicBezTo>
                <a:cubicBezTo>
                  <a:pt x="104" y="9"/>
                  <a:pt x="102" y="9"/>
                  <a:pt x="99" y="10"/>
                </a:cubicBezTo>
                <a:cubicBezTo>
                  <a:pt x="98" y="10"/>
                  <a:pt x="97" y="11"/>
                  <a:pt x="95" y="11"/>
                </a:cubicBezTo>
                <a:cubicBezTo>
                  <a:pt x="93" y="12"/>
                  <a:pt x="90" y="13"/>
                  <a:pt x="88" y="14"/>
                </a:cubicBezTo>
                <a:cubicBezTo>
                  <a:pt x="84" y="15"/>
                  <a:pt x="80" y="17"/>
                  <a:pt x="77" y="18"/>
                </a:cubicBezTo>
                <a:cubicBezTo>
                  <a:pt x="76" y="19"/>
                  <a:pt x="75" y="19"/>
                  <a:pt x="74" y="19"/>
                </a:cubicBezTo>
                <a:cubicBezTo>
                  <a:pt x="73" y="20"/>
                  <a:pt x="71" y="21"/>
                  <a:pt x="69" y="21"/>
                </a:cubicBezTo>
                <a:cubicBezTo>
                  <a:pt x="69" y="22"/>
                  <a:pt x="68" y="22"/>
                  <a:pt x="67" y="23"/>
                </a:cubicBezTo>
                <a:cubicBezTo>
                  <a:pt x="66" y="23"/>
                  <a:pt x="66" y="23"/>
                  <a:pt x="66" y="23"/>
                </a:cubicBezTo>
                <a:cubicBezTo>
                  <a:pt x="62" y="25"/>
                  <a:pt x="59" y="27"/>
                  <a:pt x="55" y="29"/>
                </a:cubicBezTo>
                <a:cubicBezTo>
                  <a:pt x="54" y="30"/>
                  <a:pt x="53" y="31"/>
                  <a:pt x="52" y="31"/>
                </a:cubicBezTo>
                <a:cubicBezTo>
                  <a:pt x="51" y="32"/>
                  <a:pt x="50" y="33"/>
                  <a:pt x="49" y="33"/>
                </a:cubicBezTo>
                <a:cubicBezTo>
                  <a:pt x="48" y="34"/>
                  <a:pt x="47" y="35"/>
                  <a:pt x="46" y="36"/>
                </a:cubicBezTo>
                <a:cubicBezTo>
                  <a:pt x="45" y="36"/>
                  <a:pt x="44" y="37"/>
                  <a:pt x="43" y="38"/>
                </a:cubicBezTo>
                <a:cubicBezTo>
                  <a:pt x="42" y="39"/>
                  <a:pt x="41" y="40"/>
                  <a:pt x="40" y="40"/>
                </a:cubicBezTo>
                <a:cubicBezTo>
                  <a:pt x="39" y="41"/>
                  <a:pt x="38" y="42"/>
                  <a:pt x="37" y="43"/>
                </a:cubicBezTo>
                <a:cubicBezTo>
                  <a:pt x="33" y="46"/>
                  <a:pt x="29" y="50"/>
                  <a:pt x="25" y="53"/>
                </a:cubicBezTo>
                <a:cubicBezTo>
                  <a:pt x="24" y="54"/>
                  <a:pt x="23" y="55"/>
                  <a:pt x="22" y="56"/>
                </a:cubicBezTo>
                <a:cubicBezTo>
                  <a:pt x="22" y="56"/>
                  <a:pt x="22" y="56"/>
                  <a:pt x="22" y="56"/>
                </a:cubicBezTo>
                <a:cubicBezTo>
                  <a:pt x="21" y="57"/>
                  <a:pt x="21" y="58"/>
                  <a:pt x="20" y="58"/>
                </a:cubicBezTo>
                <a:cubicBezTo>
                  <a:pt x="20" y="58"/>
                  <a:pt x="20" y="58"/>
                  <a:pt x="20" y="58"/>
                </a:cubicBezTo>
                <a:cubicBezTo>
                  <a:pt x="2" y="252"/>
                  <a:pt x="2" y="252"/>
                  <a:pt x="2" y="252"/>
                </a:cubicBezTo>
                <a:cubicBezTo>
                  <a:pt x="0" y="276"/>
                  <a:pt x="18" y="297"/>
                  <a:pt x="41" y="299"/>
                </a:cubicBezTo>
                <a:cubicBezTo>
                  <a:pt x="151" y="309"/>
                  <a:pt x="151" y="309"/>
                  <a:pt x="151" y="309"/>
                </a:cubicBezTo>
                <a:cubicBezTo>
                  <a:pt x="152" y="309"/>
                  <a:pt x="153" y="309"/>
                  <a:pt x="155" y="309"/>
                </a:cubicBezTo>
                <a:cubicBezTo>
                  <a:pt x="162" y="309"/>
                  <a:pt x="169" y="307"/>
                  <a:pt x="175" y="304"/>
                </a:cubicBezTo>
                <a:cubicBezTo>
                  <a:pt x="166" y="306"/>
                  <a:pt x="157" y="307"/>
                  <a:pt x="148" y="307"/>
                </a:cubicBezTo>
                <a:cubicBezTo>
                  <a:pt x="77" y="307"/>
                  <a:pt x="19" y="249"/>
                  <a:pt x="19" y="178"/>
                </a:cubicBezTo>
                <a:cubicBezTo>
                  <a:pt x="19" y="107"/>
                  <a:pt x="77" y="49"/>
                  <a:pt x="148" y="49"/>
                </a:cubicBezTo>
                <a:cubicBezTo>
                  <a:pt x="173" y="49"/>
                  <a:pt x="196" y="56"/>
                  <a:pt x="216" y="69"/>
                </a:cubicBezTo>
                <a:cubicBezTo>
                  <a:pt x="220" y="19"/>
                  <a:pt x="220" y="19"/>
                  <a:pt x="220" y="19"/>
                </a:cubicBezTo>
                <a:cubicBezTo>
                  <a:pt x="211" y="15"/>
                  <a:pt x="201" y="11"/>
                  <a:pt x="191" y="9"/>
                </a:cubicBezTo>
                <a:cubicBezTo>
                  <a:pt x="177" y="5"/>
                  <a:pt x="162" y="3"/>
                  <a:pt x="147" y="3"/>
                </a:cubicBezTo>
                <a:moveTo>
                  <a:pt x="65" y="0"/>
                </a:moveTo>
                <a:cubicBezTo>
                  <a:pt x="54" y="5"/>
                  <a:pt x="44" y="11"/>
                  <a:pt x="35" y="17"/>
                </a:cubicBezTo>
                <a:cubicBezTo>
                  <a:pt x="36" y="18"/>
                  <a:pt x="37" y="18"/>
                  <a:pt x="38" y="18"/>
                </a:cubicBezTo>
                <a:cubicBezTo>
                  <a:pt x="38" y="18"/>
                  <a:pt x="39" y="18"/>
                  <a:pt x="39" y="19"/>
                </a:cubicBezTo>
                <a:cubicBezTo>
                  <a:pt x="40" y="19"/>
                  <a:pt x="40" y="19"/>
                  <a:pt x="40" y="19"/>
                </a:cubicBezTo>
                <a:cubicBezTo>
                  <a:pt x="41" y="19"/>
                  <a:pt x="42" y="19"/>
                  <a:pt x="42" y="19"/>
                </a:cubicBezTo>
                <a:cubicBezTo>
                  <a:pt x="46" y="19"/>
                  <a:pt x="50" y="18"/>
                  <a:pt x="54" y="16"/>
                </a:cubicBezTo>
                <a:cubicBezTo>
                  <a:pt x="60" y="12"/>
                  <a:pt x="64" y="6"/>
                  <a:pt x="65" y="0"/>
                </a:cubicBezTo>
                <a:cubicBezTo>
                  <a:pt x="65" y="0"/>
                  <a:pt x="65" y="0"/>
                  <a:pt x="65" y="0"/>
                </a:cubicBezTo>
              </a:path>
            </a:pathLst>
          </a:custGeom>
          <a:solidFill>
            <a:srgbClr val="5556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47" name="Freeform 173">
            <a:extLst>
              <a:ext uri="{FF2B5EF4-FFF2-40B4-BE49-F238E27FC236}">
                <a16:creationId xmlns:a16="http://schemas.microsoft.com/office/drawing/2014/main" id="{4BC4A3DF-E314-4F9C-892A-1EBB0C95E899}"/>
              </a:ext>
            </a:extLst>
          </p:cNvPr>
          <p:cNvSpPr>
            <a:spLocks noEditPoints="1"/>
          </p:cNvSpPr>
          <p:nvPr/>
        </p:nvSpPr>
        <p:spPr bwMode="auto">
          <a:xfrm>
            <a:off x="1423487" y="3185828"/>
            <a:ext cx="280631" cy="260317"/>
          </a:xfrm>
          <a:custGeom>
            <a:avLst/>
            <a:gdLst>
              <a:gd name="T0" fmla="*/ 104 w 214"/>
              <a:gd name="T1" fmla="*/ 109 h 199"/>
              <a:gd name="T2" fmla="*/ 150 w 214"/>
              <a:gd name="T3" fmla="*/ 109 h 199"/>
              <a:gd name="T4" fmla="*/ 164 w 214"/>
              <a:gd name="T5" fmla="*/ 0 h 199"/>
              <a:gd name="T6" fmla="*/ 161 w 214"/>
              <a:gd name="T7" fmla="*/ 8 h 199"/>
              <a:gd name="T8" fmla="*/ 156 w 214"/>
              <a:gd name="T9" fmla="*/ 20 h 199"/>
              <a:gd name="T10" fmla="*/ 148 w 214"/>
              <a:gd name="T11" fmla="*/ 39 h 199"/>
              <a:gd name="T12" fmla="*/ 113 w 214"/>
              <a:gd name="T13" fmla="*/ 56 h 199"/>
              <a:gd name="T14" fmla="*/ 112 w 214"/>
              <a:gd name="T15" fmla="*/ 54 h 199"/>
              <a:gd name="T16" fmla="*/ 112 w 214"/>
              <a:gd name="T17" fmla="*/ 54 h 199"/>
              <a:gd name="T18" fmla="*/ 90 w 214"/>
              <a:gd name="T19" fmla="*/ 0 h 199"/>
              <a:gd name="T20" fmla="*/ 83 w 214"/>
              <a:gd name="T21" fmla="*/ 1 h 199"/>
              <a:gd name="T22" fmla="*/ 68 w 214"/>
              <a:gd name="T23" fmla="*/ 3 h 199"/>
              <a:gd name="T24" fmla="*/ 63 w 214"/>
              <a:gd name="T25" fmla="*/ 4 h 199"/>
              <a:gd name="T26" fmla="*/ 61 w 214"/>
              <a:gd name="T27" fmla="*/ 4 h 199"/>
              <a:gd name="T28" fmla="*/ 56 w 214"/>
              <a:gd name="T29" fmla="*/ 6 h 199"/>
              <a:gd name="T30" fmla="*/ 52 w 214"/>
              <a:gd name="T31" fmla="*/ 6 h 199"/>
              <a:gd name="T32" fmla="*/ 40 w 214"/>
              <a:gd name="T33" fmla="*/ 10 h 199"/>
              <a:gd name="T34" fmla="*/ 40 w 214"/>
              <a:gd name="T35" fmla="*/ 71 h 199"/>
              <a:gd name="T36" fmla="*/ 35 w 214"/>
              <a:gd name="T37" fmla="*/ 73 h 199"/>
              <a:gd name="T38" fmla="*/ 26 w 214"/>
              <a:gd name="T39" fmla="*/ 77 h 199"/>
              <a:gd name="T40" fmla="*/ 13 w 214"/>
              <a:gd name="T41" fmla="*/ 82 h 199"/>
              <a:gd name="T42" fmla="*/ 11 w 214"/>
              <a:gd name="T43" fmla="*/ 80 h 199"/>
              <a:gd name="T44" fmla="*/ 7 w 214"/>
              <a:gd name="T45" fmla="*/ 119 h 199"/>
              <a:gd name="T46" fmla="*/ 7 w 214"/>
              <a:gd name="T47" fmla="*/ 119 h 199"/>
              <a:gd name="T48" fmla="*/ 22 w 214"/>
              <a:gd name="T49" fmla="*/ 113 h 199"/>
              <a:gd name="T50" fmla="*/ 29 w 214"/>
              <a:gd name="T51" fmla="*/ 114 h 199"/>
              <a:gd name="T52" fmla="*/ 45 w 214"/>
              <a:gd name="T53" fmla="*/ 141 h 199"/>
              <a:gd name="T54" fmla="*/ 45 w 214"/>
              <a:gd name="T55" fmla="*/ 141 h 199"/>
              <a:gd name="T56" fmla="*/ 22 w 214"/>
              <a:gd name="T57" fmla="*/ 160 h 199"/>
              <a:gd name="T58" fmla="*/ 19 w 214"/>
              <a:gd name="T59" fmla="*/ 160 h 199"/>
              <a:gd name="T60" fmla="*/ 15 w 214"/>
              <a:gd name="T61" fmla="*/ 158 h 199"/>
              <a:gd name="T62" fmla="*/ 10 w 214"/>
              <a:gd name="T63" fmla="*/ 156 h 199"/>
              <a:gd name="T64" fmla="*/ 6 w 214"/>
              <a:gd name="T65" fmla="*/ 153 h 199"/>
              <a:gd name="T66" fmla="*/ 4 w 214"/>
              <a:gd name="T67" fmla="*/ 151 h 199"/>
              <a:gd name="T68" fmla="*/ 0 w 214"/>
              <a:gd name="T69" fmla="*/ 199 h 199"/>
              <a:gd name="T70" fmla="*/ 2 w 214"/>
              <a:gd name="T71" fmla="*/ 197 h 199"/>
              <a:gd name="T72" fmla="*/ 5 w 214"/>
              <a:gd name="T73" fmla="*/ 194 h 199"/>
              <a:gd name="T74" fmla="*/ 20 w 214"/>
              <a:gd name="T75" fmla="*/ 181 h 199"/>
              <a:gd name="T76" fmla="*/ 26 w 214"/>
              <a:gd name="T77" fmla="*/ 177 h 199"/>
              <a:gd name="T78" fmla="*/ 32 w 214"/>
              <a:gd name="T79" fmla="*/ 172 h 199"/>
              <a:gd name="T80" fmla="*/ 46 w 214"/>
              <a:gd name="T81" fmla="*/ 164 h 199"/>
              <a:gd name="T82" fmla="*/ 49 w 214"/>
              <a:gd name="T83" fmla="*/ 162 h 199"/>
              <a:gd name="T84" fmla="*/ 57 w 214"/>
              <a:gd name="T85" fmla="*/ 159 h 199"/>
              <a:gd name="T86" fmla="*/ 75 w 214"/>
              <a:gd name="T87" fmla="*/ 152 h 199"/>
              <a:gd name="T88" fmla="*/ 86 w 214"/>
              <a:gd name="T89" fmla="*/ 149 h 199"/>
              <a:gd name="T90" fmla="*/ 95 w 214"/>
              <a:gd name="T91" fmla="*/ 147 h 199"/>
              <a:gd name="T92" fmla="*/ 103 w 214"/>
              <a:gd name="T93" fmla="*/ 146 h 199"/>
              <a:gd name="T94" fmla="*/ 123 w 214"/>
              <a:gd name="T95" fmla="*/ 144 h 199"/>
              <a:gd name="T96" fmla="*/ 171 w 214"/>
              <a:gd name="T97" fmla="*/ 150 h 199"/>
              <a:gd name="T98" fmla="*/ 200 w 214"/>
              <a:gd name="T99" fmla="*/ 160 h 199"/>
              <a:gd name="T100" fmla="*/ 214 w 214"/>
              <a:gd name="T101" fmla="*/ 10 h 199"/>
              <a:gd name="T102" fmla="*/ 200 w 214"/>
              <a:gd name="T103" fmla="*/ 6 h 199"/>
              <a:gd name="T104" fmla="*/ 197 w 214"/>
              <a:gd name="T105" fmla="*/ 5 h 199"/>
              <a:gd name="T106" fmla="*/ 196 w 214"/>
              <a:gd name="T107" fmla="*/ 5 h 199"/>
              <a:gd name="T108" fmla="*/ 188 w 214"/>
              <a:gd name="T109" fmla="*/ 3 h 199"/>
              <a:gd name="T110" fmla="*/ 184 w 214"/>
              <a:gd name="T111" fmla="*/ 3 h 199"/>
              <a:gd name="T112" fmla="*/ 174 w 214"/>
              <a:gd name="T113" fmla="*/ 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 h="199">
                <a:moveTo>
                  <a:pt x="127" y="132"/>
                </a:moveTo>
                <a:cubicBezTo>
                  <a:pt x="114" y="132"/>
                  <a:pt x="104" y="121"/>
                  <a:pt x="104" y="109"/>
                </a:cubicBezTo>
                <a:cubicBezTo>
                  <a:pt x="104" y="96"/>
                  <a:pt x="114" y="85"/>
                  <a:pt x="127" y="85"/>
                </a:cubicBezTo>
                <a:cubicBezTo>
                  <a:pt x="140" y="85"/>
                  <a:pt x="150" y="96"/>
                  <a:pt x="150" y="109"/>
                </a:cubicBezTo>
                <a:cubicBezTo>
                  <a:pt x="150" y="121"/>
                  <a:pt x="140" y="132"/>
                  <a:pt x="127" y="132"/>
                </a:cubicBezTo>
                <a:moveTo>
                  <a:pt x="164" y="0"/>
                </a:moveTo>
                <a:cubicBezTo>
                  <a:pt x="163" y="3"/>
                  <a:pt x="162" y="5"/>
                  <a:pt x="161" y="8"/>
                </a:cubicBezTo>
                <a:cubicBezTo>
                  <a:pt x="161" y="8"/>
                  <a:pt x="161" y="8"/>
                  <a:pt x="161" y="8"/>
                </a:cubicBezTo>
                <a:cubicBezTo>
                  <a:pt x="160" y="11"/>
                  <a:pt x="159" y="13"/>
                  <a:pt x="158" y="16"/>
                </a:cubicBezTo>
                <a:cubicBezTo>
                  <a:pt x="157" y="17"/>
                  <a:pt x="157" y="19"/>
                  <a:pt x="156" y="20"/>
                </a:cubicBezTo>
                <a:cubicBezTo>
                  <a:pt x="154" y="26"/>
                  <a:pt x="151" y="33"/>
                  <a:pt x="148" y="39"/>
                </a:cubicBezTo>
                <a:cubicBezTo>
                  <a:pt x="148" y="39"/>
                  <a:pt x="148" y="39"/>
                  <a:pt x="148" y="39"/>
                </a:cubicBezTo>
                <a:cubicBezTo>
                  <a:pt x="146" y="45"/>
                  <a:pt x="144" y="50"/>
                  <a:pt x="142" y="56"/>
                </a:cubicBezTo>
                <a:cubicBezTo>
                  <a:pt x="113" y="56"/>
                  <a:pt x="113" y="56"/>
                  <a:pt x="113" y="56"/>
                </a:cubicBezTo>
                <a:cubicBezTo>
                  <a:pt x="113" y="56"/>
                  <a:pt x="113" y="56"/>
                  <a:pt x="113" y="56"/>
                </a:cubicBezTo>
                <a:cubicBezTo>
                  <a:pt x="112" y="55"/>
                  <a:pt x="112" y="55"/>
                  <a:pt x="112" y="54"/>
                </a:cubicBezTo>
                <a:cubicBezTo>
                  <a:pt x="112" y="54"/>
                  <a:pt x="112" y="54"/>
                  <a:pt x="112" y="54"/>
                </a:cubicBezTo>
                <a:cubicBezTo>
                  <a:pt x="112" y="54"/>
                  <a:pt x="112" y="54"/>
                  <a:pt x="112" y="54"/>
                </a:cubicBezTo>
                <a:cubicBezTo>
                  <a:pt x="105" y="36"/>
                  <a:pt x="97" y="18"/>
                  <a:pt x="90" y="0"/>
                </a:cubicBezTo>
                <a:cubicBezTo>
                  <a:pt x="90" y="0"/>
                  <a:pt x="90" y="0"/>
                  <a:pt x="90" y="0"/>
                </a:cubicBezTo>
                <a:cubicBezTo>
                  <a:pt x="89" y="0"/>
                  <a:pt x="87" y="0"/>
                  <a:pt x="86" y="0"/>
                </a:cubicBezTo>
                <a:cubicBezTo>
                  <a:pt x="85" y="1"/>
                  <a:pt x="84" y="1"/>
                  <a:pt x="83" y="1"/>
                </a:cubicBezTo>
                <a:cubicBezTo>
                  <a:pt x="80" y="1"/>
                  <a:pt x="78" y="1"/>
                  <a:pt x="76" y="2"/>
                </a:cubicBezTo>
                <a:cubicBezTo>
                  <a:pt x="73" y="2"/>
                  <a:pt x="71" y="3"/>
                  <a:pt x="68" y="3"/>
                </a:cubicBezTo>
                <a:cubicBezTo>
                  <a:pt x="67" y="3"/>
                  <a:pt x="66" y="4"/>
                  <a:pt x="65" y="4"/>
                </a:cubicBezTo>
                <a:cubicBezTo>
                  <a:pt x="64" y="4"/>
                  <a:pt x="64" y="4"/>
                  <a:pt x="63" y="4"/>
                </a:cubicBezTo>
                <a:cubicBezTo>
                  <a:pt x="63" y="4"/>
                  <a:pt x="62" y="4"/>
                  <a:pt x="62" y="4"/>
                </a:cubicBezTo>
                <a:cubicBezTo>
                  <a:pt x="62" y="4"/>
                  <a:pt x="61" y="4"/>
                  <a:pt x="61" y="4"/>
                </a:cubicBezTo>
                <a:cubicBezTo>
                  <a:pt x="60" y="5"/>
                  <a:pt x="58" y="5"/>
                  <a:pt x="57" y="5"/>
                </a:cubicBezTo>
                <a:cubicBezTo>
                  <a:pt x="57" y="5"/>
                  <a:pt x="56" y="5"/>
                  <a:pt x="56" y="6"/>
                </a:cubicBezTo>
                <a:cubicBezTo>
                  <a:pt x="55" y="6"/>
                  <a:pt x="54" y="6"/>
                  <a:pt x="53" y="6"/>
                </a:cubicBezTo>
                <a:cubicBezTo>
                  <a:pt x="53" y="6"/>
                  <a:pt x="53" y="6"/>
                  <a:pt x="52" y="6"/>
                </a:cubicBezTo>
                <a:cubicBezTo>
                  <a:pt x="51" y="7"/>
                  <a:pt x="49" y="7"/>
                  <a:pt x="47" y="8"/>
                </a:cubicBezTo>
                <a:cubicBezTo>
                  <a:pt x="45" y="8"/>
                  <a:pt x="42" y="9"/>
                  <a:pt x="40" y="10"/>
                </a:cubicBezTo>
                <a:cubicBezTo>
                  <a:pt x="40" y="10"/>
                  <a:pt x="40" y="10"/>
                  <a:pt x="40" y="10"/>
                </a:cubicBezTo>
                <a:cubicBezTo>
                  <a:pt x="40" y="71"/>
                  <a:pt x="40" y="71"/>
                  <a:pt x="40" y="71"/>
                </a:cubicBezTo>
                <a:cubicBezTo>
                  <a:pt x="40" y="71"/>
                  <a:pt x="40" y="71"/>
                  <a:pt x="40" y="71"/>
                </a:cubicBezTo>
                <a:cubicBezTo>
                  <a:pt x="38" y="71"/>
                  <a:pt x="37" y="72"/>
                  <a:pt x="35" y="73"/>
                </a:cubicBezTo>
                <a:cubicBezTo>
                  <a:pt x="32" y="74"/>
                  <a:pt x="29" y="75"/>
                  <a:pt x="26" y="77"/>
                </a:cubicBezTo>
                <a:cubicBezTo>
                  <a:pt x="26" y="77"/>
                  <a:pt x="26" y="77"/>
                  <a:pt x="26" y="77"/>
                </a:cubicBezTo>
                <a:cubicBezTo>
                  <a:pt x="23" y="78"/>
                  <a:pt x="20" y="79"/>
                  <a:pt x="17" y="80"/>
                </a:cubicBezTo>
                <a:cubicBezTo>
                  <a:pt x="16" y="81"/>
                  <a:pt x="14" y="81"/>
                  <a:pt x="13" y="82"/>
                </a:cubicBezTo>
                <a:cubicBezTo>
                  <a:pt x="13" y="82"/>
                  <a:pt x="13" y="82"/>
                  <a:pt x="13" y="82"/>
                </a:cubicBezTo>
                <a:cubicBezTo>
                  <a:pt x="12" y="81"/>
                  <a:pt x="11" y="81"/>
                  <a:pt x="11" y="80"/>
                </a:cubicBezTo>
                <a:cubicBezTo>
                  <a:pt x="11" y="80"/>
                  <a:pt x="11" y="80"/>
                  <a:pt x="11" y="80"/>
                </a:cubicBezTo>
                <a:cubicBezTo>
                  <a:pt x="7" y="119"/>
                  <a:pt x="7" y="119"/>
                  <a:pt x="7" y="119"/>
                </a:cubicBezTo>
                <a:cubicBezTo>
                  <a:pt x="7" y="119"/>
                  <a:pt x="7" y="119"/>
                  <a:pt x="7" y="119"/>
                </a:cubicBezTo>
                <a:cubicBezTo>
                  <a:pt x="7" y="119"/>
                  <a:pt x="7" y="119"/>
                  <a:pt x="7" y="119"/>
                </a:cubicBezTo>
                <a:cubicBezTo>
                  <a:pt x="8" y="118"/>
                  <a:pt x="10" y="117"/>
                  <a:pt x="11" y="117"/>
                </a:cubicBezTo>
                <a:cubicBezTo>
                  <a:pt x="14" y="114"/>
                  <a:pt x="18" y="113"/>
                  <a:pt x="22" y="113"/>
                </a:cubicBezTo>
                <a:cubicBezTo>
                  <a:pt x="25" y="113"/>
                  <a:pt x="27" y="114"/>
                  <a:pt x="29" y="114"/>
                </a:cubicBezTo>
                <a:cubicBezTo>
                  <a:pt x="29" y="114"/>
                  <a:pt x="29" y="114"/>
                  <a:pt x="29" y="114"/>
                </a:cubicBezTo>
                <a:cubicBezTo>
                  <a:pt x="34" y="116"/>
                  <a:pt x="39" y="120"/>
                  <a:pt x="42" y="125"/>
                </a:cubicBezTo>
                <a:cubicBezTo>
                  <a:pt x="45" y="130"/>
                  <a:pt x="46" y="135"/>
                  <a:pt x="45" y="141"/>
                </a:cubicBezTo>
                <a:cubicBezTo>
                  <a:pt x="45" y="141"/>
                  <a:pt x="45" y="141"/>
                  <a:pt x="45" y="141"/>
                </a:cubicBezTo>
                <a:cubicBezTo>
                  <a:pt x="45" y="141"/>
                  <a:pt x="45" y="141"/>
                  <a:pt x="45" y="141"/>
                </a:cubicBezTo>
                <a:cubicBezTo>
                  <a:pt x="44" y="147"/>
                  <a:pt x="40" y="153"/>
                  <a:pt x="34" y="157"/>
                </a:cubicBezTo>
                <a:cubicBezTo>
                  <a:pt x="30" y="159"/>
                  <a:pt x="26" y="160"/>
                  <a:pt x="22" y="160"/>
                </a:cubicBezTo>
                <a:cubicBezTo>
                  <a:pt x="22" y="160"/>
                  <a:pt x="21" y="160"/>
                  <a:pt x="20" y="160"/>
                </a:cubicBezTo>
                <a:cubicBezTo>
                  <a:pt x="19" y="160"/>
                  <a:pt x="19" y="160"/>
                  <a:pt x="19" y="160"/>
                </a:cubicBezTo>
                <a:cubicBezTo>
                  <a:pt x="19" y="159"/>
                  <a:pt x="18" y="159"/>
                  <a:pt x="18" y="159"/>
                </a:cubicBezTo>
                <a:cubicBezTo>
                  <a:pt x="17" y="159"/>
                  <a:pt x="16" y="159"/>
                  <a:pt x="15" y="158"/>
                </a:cubicBezTo>
                <a:cubicBezTo>
                  <a:pt x="15" y="158"/>
                  <a:pt x="15" y="158"/>
                  <a:pt x="15" y="158"/>
                </a:cubicBezTo>
                <a:cubicBezTo>
                  <a:pt x="13" y="158"/>
                  <a:pt x="12" y="157"/>
                  <a:pt x="10" y="156"/>
                </a:cubicBezTo>
                <a:cubicBezTo>
                  <a:pt x="9" y="156"/>
                  <a:pt x="9" y="155"/>
                  <a:pt x="8" y="155"/>
                </a:cubicBezTo>
                <a:cubicBezTo>
                  <a:pt x="7" y="154"/>
                  <a:pt x="7" y="154"/>
                  <a:pt x="6" y="153"/>
                </a:cubicBezTo>
                <a:cubicBezTo>
                  <a:pt x="6" y="153"/>
                  <a:pt x="6" y="153"/>
                  <a:pt x="6" y="153"/>
                </a:cubicBezTo>
                <a:cubicBezTo>
                  <a:pt x="5" y="152"/>
                  <a:pt x="5" y="152"/>
                  <a:pt x="4" y="151"/>
                </a:cubicBezTo>
                <a:cubicBezTo>
                  <a:pt x="4" y="151"/>
                  <a:pt x="4" y="151"/>
                  <a:pt x="4" y="151"/>
                </a:cubicBezTo>
                <a:cubicBezTo>
                  <a:pt x="0" y="199"/>
                  <a:pt x="0" y="199"/>
                  <a:pt x="0" y="199"/>
                </a:cubicBezTo>
                <a:cubicBezTo>
                  <a:pt x="0" y="199"/>
                  <a:pt x="0" y="199"/>
                  <a:pt x="0" y="199"/>
                </a:cubicBezTo>
                <a:cubicBezTo>
                  <a:pt x="1" y="199"/>
                  <a:pt x="1" y="198"/>
                  <a:pt x="2" y="197"/>
                </a:cubicBezTo>
                <a:cubicBezTo>
                  <a:pt x="2" y="197"/>
                  <a:pt x="2" y="197"/>
                  <a:pt x="2" y="197"/>
                </a:cubicBezTo>
                <a:cubicBezTo>
                  <a:pt x="3" y="196"/>
                  <a:pt x="4" y="195"/>
                  <a:pt x="5" y="194"/>
                </a:cubicBezTo>
                <a:cubicBezTo>
                  <a:pt x="9" y="191"/>
                  <a:pt x="13" y="187"/>
                  <a:pt x="17" y="184"/>
                </a:cubicBezTo>
                <a:cubicBezTo>
                  <a:pt x="18" y="183"/>
                  <a:pt x="19" y="182"/>
                  <a:pt x="20" y="181"/>
                </a:cubicBezTo>
                <a:cubicBezTo>
                  <a:pt x="21" y="181"/>
                  <a:pt x="22" y="180"/>
                  <a:pt x="23" y="179"/>
                </a:cubicBezTo>
                <a:cubicBezTo>
                  <a:pt x="24" y="178"/>
                  <a:pt x="25" y="177"/>
                  <a:pt x="26" y="177"/>
                </a:cubicBezTo>
                <a:cubicBezTo>
                  <a:pt x="27" y="176"/>
                  <a:pt x="28" y="175"/>
                  <a:pt x="29" y="174"/>
                </a:cubicBezTo>
                <a:cubicBezTo>
                  <a:pt x="30" y="174"/>
                  <a:pt x="31" y="173"/>
                  <a:pt x="32" y="172"/>
                </a:cubicBezTo>
                <a:cubicBezTo>
                  <a:pt x="33" y="172"/>
                  <a:pt x="34" y="171"/>
                  <a:pt x="35" y="170"/>
                </a:cubicBezTo>
                <a:cubicBezTo>
                  <a:pt x="39" y="168"/>
                  <a:pt x="42" y="166"/>
                  <a:pt x="46" y="164"/>
                </a:cubicBezTo>
                <a:cubicBezTo>
                  <a:pt x="47" y="164"/>
                  <a:pt x="47" y="164"/>
                  <a:pt x="47" y="164"/>
                </a:cubicBezTo>
                <a:cubicBezTo>
                  <a:pt x="48" y="163"/>
                  <a:pt x="49" y="163"/>
                  <a:pt x="49" y="162"/>
                </a:cubicBezTo>
                <a:cubicBezTo>
                  <a:pt x="51" y="162"/>
                  <a:pt x="53" y="161"/>
                  <a:pt x="54" y="160"/>
                </a:cubicBezTo>
                <a:cubicBezTo>
                  <a:pt x="55" y="160"/>
                  <a:pt x="56" y="160"/>
                  <a:pt x="57" y="159"/>
                </a:cubicBezTo>
                <a:cubicBezTo>
                  <a:pt x="60" y="158"/>
                  <a:pt x="64" y="156"/>
                  <a:pt x="68" y="155"/>
                </a:cubicBezTo>
                <a:cubicBezTo>
                  <a:pt x="70" y="154"/>
                  <a:pt x="73" y="153"/>
                  <a:pt x="75" y="152"/>
                </a:cubicBezTo>
                <a:cubicBezTo>
                  <a:pt x="77" y="152"/>
                  <a:pt x="78" y="151"/>
                  <a:pt x="79" y="151"/>
                </a:cubicBezTo>
                <a:cubicBezTo>
                  <a:pt x="82" y="150"/>
                  <a:pt x="84" y="150"/>
                  <a:pt x="86" y="149"/>
                </a:cubicBezTo>
                <a:cubicBezTo>
                  <a:pt x="88" y="149"/>
                  <a:pt x="89" y="148"/>
                  <a:pt x="91" y="148"/>
                </a:cubicBezTo>
                <a:cubicBezTo>
                  <a:pt x="92" y="148"/>
                  <a:pt x="94" y="148"/>
                  <a:pt x="95" y="147"/>
                </a:cubicBezTo>
                <a:cubicBezTo>
                  <a:pt x="96" y="147"/>
                  <a:pt x="98" y="147"/>
                  <a:pt x="99" y="147"/>
                </a:cubicBezTo>
                <a:cubicBezTo>
                  <a:pt x="100" y="146"/>
                  <a:pt x="102" y="146"/>
                  <a:pt x="103" y="146"/>
                </a:cubicBezTo>
                <a:cubicBezTo>
                  <a:pt x="104" y="146"/>
                  <a:pt x="106" y="146"/>
                  <a:pt x="107" y="145"/>
                </a:cubicBezTo>
                <a:cubicBezTo>
                  <a:pt x="112" y="145"/>
                  <a:pt x="118" y="145"/>
                  <a:pt x="123" y="144"/>
                </a:cubicBezTo>
                <a:cubicBezTo>
                  <a:pt x="125" y="144"/>
                  <a:pt x="126" y="144"/>
                  <a:pt x="127" y="144"/>
                </a:cubicBezTo>
                <a:cubicBezTo>
                  <a:pt x="142" y="144"/>
                  <a:pt x="157" y="146"/>
                  <a:pt x="171" y="150"/>
                </a:cubicBezTo>
                <a:cubicBezTo>
                  <a:pt x="181" y="152"/>
                  <a:pt x="191" y="156"/>
                  <a:pt x="200" y="160"/>
                </a:cubicBezTo>
                <a:cubicBezTo>
                  <a:pt x="200" y="160"/>
                  <a:pt x="200" y="160"/>
                  <a:pt x="200" y="160"/>
                </a:cubicBezTo>
                <a:cubicBezTo>
                  <a:pt x="213" y="14"/>
                  <a:pt x="213" y="14"/>
                  <a:pt x="213" y="14"/>
                </a:cubicBezTo>
                <a:cubicBezTo>
                  <a:pt x="214" y="13"/>
                  <a:pt x="214" y="11"/>
                  <a:pt x="214" y="10"/>
                </a:cubicBezTo>
                <a:cubicBezTo>
                  <a:pt x="211" y="9"/>
                  <a:pt x="208" y="8"/>
                  <a:pt x="206" y="7"/>
                </a:cubicBezTo>
                <a:cubicBezTo>
                  <a:pt x="204" y="7"/>
                  <a:pt x="202" y="6"/>
                  <a:pt x="200" y="6"/>
                </a:cubicBezTo>
                <a:cubicBezTo>
                  <a:pt x="199" y="6"/>
                  <a:pt x="198" y="5"/>
                  <a:pt x="197" y="5"/>
                </a:cubicBezTo>
                <a:cubicBezTo>
                  <a:pt x="197" y="5"/>
                  <a:pt x="197" y="5"/>
                  <a:pt x="197" y="5"/>
                </a:cubicBezTo>
                <a:cubicBezTo>
                  <a:pt x="197" y="5"/>
                  <a:pt x="197" y="5"/>
                  <a:pt x="197" y="5"/>
                </a:cubicBezTo>
                <a:cubicBezTo>
                  <a:pt x="197" y="5"/>
                  <a:pt x="196" y="5"/>
                  <a:pt x="196" y="5"/>
                </a:cubicBezTo>
                <a:cubicBezTo>
                  <a:pt x="194" y="5"/>
                  <a:pt x="192" y="4"/>
                  <a:pt x="190" y="4"/>
                </a:cubicBezTo>
                <a:cubicBezTo>
                  <a:pt x="189" y="4"/>
                  <a:pt x="189" y="3"/>
                  <a:pt x="188" y="3"/>
                </a:cubicBezTo>
                <a:cubicBezTo>
                  <a:pt x="187" y="3"/>
                  <a:pt x="187" y="3"/>
                  <a:pt x="186" y="3"/>
                </a:cubicBezTo>
                <a:cubicBezTo>
                  <a:pt x="186" y="3"/>
                  <a:pt x="185" y="3"/>
                  <a:pt x="184" y="3"/>
                </a:cubicBezTo>
                <a:cubicBezTo>
                  <a:pt x="182" y="2"/>
                  <a:pt x="180" y="2"/>
                  <a:pt x="179" y="2"/>
                </a:cubicBezTo>
                <a:cubicBezTo>
                  <a:pt x="177" y="2"/>
                  <a:pt x="176" y="1"/>
                  <a:pt x="174" y="1"/>
                </a:cubicBezTo>
                <a:cubicBezTo>
                  <a:pt x="171" y="1"/>
                  <a:pt x="168" y="0"/>
                  <a:pt x="164" y="0"/>
                </a:cubicBezTo>
              </a:path>
            </a:pathLst>
          </a:custGeom>
          <a:solidFill>
            <a:srgbClr val="7F8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48" name="Freeform 174">
            <a:extLst>
              <a:ext uri="{FF2B5EF4-FFF2-40B4-BE49-F238E27FC236}">
                <a16:creationId xmlns:a16="http://schemas.microsoft.com/office/drawing/2014/main" id="{E0282FD8-D135-4FC8-9F43-8178E1703C92}"/>
              </a:ext>
            </a:extLst>
          </p:cNvPr>
          <p:cNvSpPr>
            <a:spLocks/>
          </p:cNvSpPr>
          <p:nvPr/>
        </p:nvSpPr>
        <p:spPr bwMode="auto">
          <a:xfrm>
            <a:off x="1422734" y="3434108"/>
            <a:ext cx="257308" cy="337811"/>
          </a:xfrm>
          <a:custGeom>
            <a:avLst/>
            <a:gdLst>
              <a:gd name="T0" fmla="*/ 129 w 197"/>
              <a:gd name="T1" fmla="*/ 0 h 258"/>
              <a:gd name="T2" fmla="*/ 0 w 197"/>
              <a:gd name="T3" fmla="*/ 129 h 258"/>
              <a:gd name="T4" fmla="*/ 129 w 197"/>
              <a:gd name="T5" fmla="*/ 258 h 258"/>
              <a:gd name="T6" fmla="*/ 156 w 197"/>
              <a:gd name="T7" fmla="*/ 255 h 258"/>
              <a:gd name="T8" fmla="*/ 179 w 197"/>
              <a:gd name="T9" fmla="*/ 221 h 258"/>
              <a:gd name="T10" fmla="*/ 197 w 197"/>
              <a:gd name="T11" fmla="*/ 20 h 258"/>
              <a:gd name="T12" fmla="*/ 129 w 197"/>
              <a:gd name="T13" fmla="*/ 0 h 258"/>
            </a:gdLst>
            <a:ahLst/>
            <a:cxnLst>
              <a:cxn ang="0">
                <a:pos x="T0" y="T1"/>
              </a:cxn>
              <a:cxn ang="0">
                <a:pos x="T2" y="T3"/>
              </a:cxn>
              <a:cxn ang="0">
                <a:pos x="T4" y="T5"/>
              </a:cxn>
              <a:cxn ang="0">
                <a:pos x="T6" y="T7"/>
              </a:cxn>
              <a:cxn ang="0">
                <a:pos x="T8" y="T9"/>
              </a:cxn>
              <a:cxn ang="0">
                <a:pos x="T10" y="T11"/>
              </a:cxn>
              <a:cxn ang="0">
                <a:pos x="T12" y="T13"/>
              </a:cxn>
            </a:cxnLst>
            <a:rect l="0" t="0" r="r" b="b"/>
            <a:pathLst>
              <a:path w="197" h="258">
                <a:moveTo>
                  <a:pt x="129" y="0"/>
                </a:moveTo>
                <a:cubicBezTo>
                  <a:pt x="58" y="0"/>
                  <a:pt x="0" y="58"/>
                  <a:pt x="0" y="129"/>
                </a:cubicBezTo>
                <a:cubicBezTo>
                  <a:pt x="0" y="200"/>
                  <a:pt x="58" y="258"/>
                  <a:pt x="129" y="258"/>
                </a:cubicBezTo>
                <a:cubicBezTo>
                  <a:pt x="138" y="258"/>
                  <a:pt x="147" y="257"/>
                  <a:pt x="156" y="255"/>
                </a:cubicBezTo>
                <a:cubicBezTo>
                  <a:pt x="168" y="248"/>
                  <a:pt x="177" y="236"/>
                  <a:pt x="179" y="221"/>
                </a:cubicBezTo>
                <a:cubicBezTo>
                  <a:pt x="197" y="20"/>
                  <a:pt x="197" y="20"/>
                  <a:pt x="197" y="20"/>
                </a:cubicBezTo>
                <a:cubicBezTo>
                  <a:pt x="177" y="7"/>
                  <a:pt x="154" y="0"/>
                  <a:pt x="129" y="0"/>
                </a:cubicBezTo>
              </a:path>
            </a:pathLst>
          </a:custGeom>
          <a:solidFill>
            <a:srgbClr val="2E2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49" name="Oval 248">
            <a:extLst>
              <a:ext uri="{FF2B5EF4-FFF2-40B4-BE49-F238E27FC236}">
                <a16:creationId xmlns:a16="http://schemas.microsoft.com/office/drawing/2014/main" id="{10B8D284-574E-4C91-9024-2319B9CC5788}"/>
              </a:ext>
            </a:extLst>
          </p:cNvPr>
          <p:cNvSpPr>
            <a:spLocks noChangeArrowheads="1"/>
          </p:cNvSpPr>
          <p:nvPr/>
        </p:nvSpPr>
        <p:spPr bwMode="auto">
          <a:xfrm>
            <a:off x="1559666" y="3297178"/>
            <a:ext cx="60189" cy="60942"/>
          </a:xfrm>
          <a:prstGeom prst="ellipse">
            <a:avLst/>
          </a:prstGeom>
          <a:solidFill>
            <a:srgbClr val="5556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52" name="Freeform 179">
            <a:extLst>
              <a:ext uri="{FF2B5EF4-FFF2-40B4-BE49-F238E27FC236}">
                <a16:creationId xmlns:a16="http://schemas.microsoft.com/office/drawing/2014/main" id="{B8A57E21-5ADE-490D-ABAF-AA2DC5E47010}"/>
              </a:ext>
            </a:extLst>
          </p:cNvPr>
          <p:cNvSpPr>
            <a:spLocks/>
          </p:cNvSpPr>
          <p:nvPr/>
        </p:nvSpPr>
        <p:spPr bwMode="auto">
          <a:xfrm>
            <a:off x="1550638" y="2452276"/>
            <a:ext cx="272355" cy="272355"/>
          </a:xfrm>
          <a:custGeom>
            <a:avLst/>
            <a:gdLst>
              <a:gd name="T0" fmla="*/ 208 w 208"/>
              <a:gd name="T1" fmla="*/ 104 h 208"/>
              <a:gd name="T2" fmla="*/ 110 w 208"/>
              <a:gd name="T3" fmla="*/ 207 h 208"/>
              <a:gd name="T4" fmla="*/ 104 w 208"/>
              <a:gd name="T5" fmla="*/ 208 h 208"/>
              <a:gd name="T6" fmla="*/ 36 w 208"/>
              <a:gd name="T7" fmla="*/ 182 h 208"/>
              <a:gd name="T8" fmla="*/ 0 w 208"/>
              <a:gd name="T9" fmla="*/ 104 h 208"/>
              <a:gd name="T10" fmla="*/ 104 w 208"/>
              <a:gd name="T11" fmla="*/ 0 h 208"/>
              <a:gd name="T12" fmla="*/ 208 w 208"/>
              <a:gd name="T13" fmla="*/ 104 h 208"/>
            </a:gdLst>
            <a:ahLst/>
            <a:cxnLst>
              <a:cxn ang="0">
                <a:pos x="T0" y="T1"/>
              </a:cxn>
              <a:cxn ang="0">
                <a:pos x="T2" y="T3"/>
              </a:cxn>
              <a:cxn ang="0">
                <a:pos x="T4" y="T5"/>
              </a:cxn>
              <a:cxn ang="0">
                <a:pos x="T6" y="T7"/>
              </a:cxn>
              <a:cxn ang="0">
                <a:pos x="T8" y="T9"/>
              </a:cxn>
              <a:cxn ang="0">
                <a:pos x="T10" y="T11"/>
              </a:cxn>
              <a:cxn ang="0">
                <a:pos x="T12" y="T13"/>
              </a:cxn>
            </a:cxnLst>
            <a:rect l="0" t="0" r="r" b="b"/>
            <a:pathLst>
              <a:path w="208" h="208">
                <a:moveTo>
                  <a:pt x="208" y="104"/>
                </a:moveTo>
                <a:cubicBezTo>
                  <a:pt x="208" y="159"/>
                  <a:pt x="165" y="204"/>
                  <a:pt x="110" y="207"/>
                </a:cubicBezTo>
                <a:cubicBezTo>
                  <a:pt x="108" y="208"/>
                  <a:pt x="106" y="208"/>
                  <a:pt x="104" y="208"/>
                </a:cubicBezTo>
                <a:cubicBezTo>
                  <a:pt x="78" y="208"/>
                  <a:pt x="54" y="198"/>
                  <a:pt x="36" y="182"/>
                </a:cubicBezTo>
                <a:cubicBezTo>
                  <a:pt x="13" y="163"/>
                  <a:pt x="0" y="135"/>
                  <a:pt x="0" y="104"/>
                </a:cubicBezTo>
                <a:cubicBezTo>
                  <a:pt x="0" y="46"/>
                  <a:pt x="46" y="0"/>
                  <a:pt x="104" y="0"/>
                </a:cubicBezTo>
                <a:cubicBezTo>
                  <a:pt x="161" y="0"/>
                  <a:pt x="208" y="46"/>
                  <a:pt x="208" y="104"/>
                </a:cubicBezTo>
              </a:path>
            </a:pathLst>
          </a:custGeom>
          <a:solidFill>
            <a:srgbClr val="9ABA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53" name="Freeform 180">
            <a:extLst>
              <a:ext uri="{FF2B5EF4-FFF2-40B4-BE49-F238E27FC236}">
                <a16:creationId xmlns:a16="http://schemas.microsoft.com/office/drawing/2014/main" id="{D54D8887-5EC9-4387-9F8B-22EE701C80B5}"/>
              </a:ext>
            </a:extLst>
          </p:cNvPr>
          <p:cNvSpPr>
            <a:spLocks/>
          </p:cNvSpPr>
          <p:nvPr/>
        </p:nvSpPr>
        <p:spPr bwMode="auto">
          <a:xfrm>
            <a:off x="1543112" y="2444753"/>
            <a:ext cx="287402" cy="288155"/>
          </a:xfrm>
          <a:custGeom>
            <a:avLst/>
            <a:gdLst>
              <a:gd name="T0" fmla="*/ 214 w 220"/>
              <a:gd name="T1" fmla="*/ 110 h 220"/>
              <a:gd name="T2" fmla="*/ 208 w 220"/>
              <a:gd name="T3" fmla="*/ 110 h 220"/>
              <a:gd name="T4" fmla="*/ 116 w 220"/>
              <a:gd name="T5" fmla="*/ 207 h 220"/>
              <a:gd name="T6" fmla="*/ 116 w 220"/>
              <a:gd name="T7" fmla="*/ 207 h 220"/>
              <a:gd name="T8" fmla="*/ 116 w 220"/>
              <a:gd name="T9" fmla="*/ 207 h 220"/>
              <a:gd name="T10" fmla="*/ 110 w 220"/>
              <a:gd name="T11" fmla="*/ 208 h 220"/>
              <a:gd name="T12" fmla="*/ 45 w 220"/>
              <a:gd name="T13" fmla="*/ 184 h 220"/>
              <a:gd name="T14" fmla="*/ 45 w 220"/>
              <a:gd name="T15" fmla="*/ 184 h 220"/>
              <a:gd name="T16" fmla="*/ 45 w 220"/>
              <a:gd name="T17" fmla="*/ 184 h 220"/>
              <a:gd name="T18" fmla="*/ 12 w 220"/>
              <a:gd name="T19" fmla="*/ 110 h 220"/>
              <a:gd name="T20" fmla="*/ 40 w 220"/>
              <a:gd name="T21" fmla="*/ 40 h 220"/>
              <a:gd name="T22" fmla="*/ 110 w 220"/>
              <a:gd name="T23" fmla="*/ 12 h 220"/>
              <a:gd name="T24" fmla="*/ 179 w 220"/>
              <a:gd name="T25" fmla="*/ 40 h 220"/>
              <a:gd name="T26" fmla="*/ 208 w 220"/>
              <a:gd name="T27" fmla="*/ 110 h 220"/>
              <a:gd name="T28" fmla="*/ 214 w 220"/>
              <a:gd name="T29" fmla="*/ 110 h 220"/>
              <a:gd name="T30" fmla="*/ 220 w 220"/>
              <a:gd name="T31" fmla="*/ 110 h 220"/>
              <a:gd name="T32" fmla="*/ 110 w 220"/>
              <a:gd name="T33" fmla="*/ 0 h 220"/>
              <a:gd name="T34" fmla="*/ 0 w 220"/>
              <a:gd name="T35" fmla="*/ 110 h 220"/>
              <a:gd name="T36" fmla="*/ 38 w 220"/>
              <a:gd name="T37" fmla="*/ 193 h 220"/>
              <a:gd name="T38" fmla="*/ 38 w 220"/>
              <a:gd name="T39" fmla="*/ 193 h 220"/>
              <a:gd name="T40" fmla="*/ 110 w 220"/>
              <a:gd name="T41" fmla="*/ 220 h 220"/>
              <a:gd name="T42" fmla="*/ 117 w 220"/>
              <a:gd name="T43" fmla="*/ 219 h 220"/>
              <a:gd name="T44" fmla="*/ 116 w 220"/>
              <a:gd name="T45" fmla="*/ 213 h 220"/>
              <a:gd name="T46" fmla="*/ 116 w 220"/>
              <a:gd name="T47" fmla="*/ 219 h 220"/>
              <a:gd name="T48" fmla="*/ 220 w 220"/>
              <a:gd name="T49" fmla="*/ 110 h 220"/>
              <a:gd name="T50" fmla="*/ 214 w 220"/>
              <a:gd name="T51" fmla="*/ 1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0" h="220">
                <a:moveTo>
                  <a:pt x="214" y="110"/>
                </a:moveTo>
                <a:cubicBezTo>
                  <a:pt x="208" y="110"/>
                  <a:pt x="208" y="110"/>
                  <a:pt x="208" y="110"/>
                </a:cubicBezTo>
                <a:cubicBezTo>
                  <a:pt x="208" y="162"/>
                  <a:pt x="167" y="204"/>
                  <a:pt x="116" y="207"/>
                </a:cubicBezTo>
                <a:cubicBezTo>
                  <a:pt x="116" y="207"/>
                  <a:pt x="116" y="207"/>
                  <a:pt x="116" y="207"/>
                </a:cubicBezTo>
                <a:cubicBezTo>
                  <a:pt x="116" y="207"/>
                  <a:pt x="116" y="207"/>
                  <a:pt x="116" y="207"/>
                </a:cubicBezTo>
                <a:cubicBezTo>
                  <a:pt x="114" y="208"/>
                  <a:pt x="112" y="208"/>
                  <a:pt x="110" y="208"/>
                </a:cubicBezTo>
                <a:cubicBezTo>
                  <a:pt x="85" y="208"/>
                  <a:pt x="63" y="199"/>
                  <a:pt x="45" y="184"/>
                </a:cubicBezTo>
                <a:cubicBezTo>
                  <a:pt x="45" y="184"/>
                  <a:pt x="45" y="184"/>
                  <a:pt x="45" y="184"/>
                </a:cubicBezTo>
                <a:cubicBezTo>
                  <a:pt x="45" y="184"/>
                  <a:pt x="45" y="184"/>
                  <a:pt x="45" y="184"/>
                </a:cubicBezTo>
                <a:cubicBezTo>
                  <a:pt x="25" y="166"/>
                  <a:pt x="12" y="139"/>
                  <a:pt x="12" y="110"/>
                </a:cubicBezTo>
                <a:cubicBezTo>
                  <a:pt x="12" y="83"/>
                  <a:pt x="23" y="58"/>
                  <a:pt x="40" y="40"/>
                </a:cubicBezTo>
                <a:cubicBezTo>
                  <a:pt x="58" y="23"/>
                  <a:pt x="83" y="12"/>
                  <a:pt x="110" y="12"/>
                </a:cubicBezTo>
                <a:cubicBezTo>
                  <a:pt x="137" y="12"/>
                  <a:pt x="161" y="23"/>
                  <a:pt x="179" y="40"/>
                </a:cubicBezTo>
                <a:cubicBezTo>
                  <a:pt x="197" y="58"/>
                  <a:pt x="208" y="83"/>
                  <a:pt x="208" y="110"/>
                </a:cubicBezTo>
                <a:cubicBezTo>
                  <a:pt x="214" y="110"/>
                  <a:pt x="214" y="110"/>
                  <a:pt x="214" y="110"/>
                </a:cubicBezTo>
                <a:cubicBezTo>
                  <a:pt x="220" y="110"/>
                  <a:pt x="220" y="110"/>
                  <a:pt x="220" y="110"/>
                </a:cubicBezTo>
                <a:cubicBezTo>
                  <a:pt x="220" y="49"/>
                  <a:pt x="170" y="0"/>
                  <a:pt x="110" y="0"/>
                </a:cubicBezTo>
                <a:cubicBezTo>
                  <a:pt x="49" y="0"/>
                  <a:pt x="0" y="49"/>
                  <a:pt x="0" y="110"/>
                </a:cubicBezTo>
                <a:cubicBezTo>
                  <a:pt x="0" y="143"/>
                  <a:pt x="14" y="173"/>
                  <a:pt x="38" y="193"/>
                </a:cubicBezTo>
                <a:cubicBezTo>
                  <a:pt x="38" y="193"/>
                  <a:pt x="38" y="193"/>
                  <a:pt x="38" y="193"/>
                </a:cubicBezTo>
                <a:cubicBezTo>
                  <a:pt x="57" y="210"/>
                  <a:pt x="82" y="220"/>
                  <a:pt x="110" y="220"/>
                </a:cubicBezTo>
                <a:cubicBezTo>
                  <a:pt x="112" y="220"/>
                  <a:pt x="114" y="220"/>
                  <a:pt x="117" y="219"/>
                </a:cubicBezTo>
                <a:cubicBezTo>
                  <a:pt x="116" y="213"/>
                  <a:pt x="116" y="213"/>
                  <a:pt x="116" y="213"/>
                </a:cubicBezTo>
                <a:cubicBezTo>
                  <a:pt x="116" y="219"/>
                  <a:pt x="116" y="219"/>
                  <a:pt x="116" y="219"/>
                </a:cubicBezTo>
                <a:cubicBezTo>
                  <a:pt x="174" y="216"/>
                  <a:pt x="220" y="168"/>
                  <a:pt x="220" y="110"/>
                </a:cubicBezTo>
                <a:cubicBezTo>
                  <a:pt x="214" y="110"/>
                  <a:pt x="214" y="110"/>
                  <a:pt x="214" y="110"/>
                </a:cubicBezTo>
              </a:path>
            </a:pathLst>
          </a:custGeom>
          <a:solidFill>
            <a:srgbClr val="D0E8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54" name="Freeform 181">
            <a:extLst>
              <a:ext uri="{FF2B5EF4-FFF2-40B4-BE49-F238E27FC236}">
                <a16:creationId xmlns:a16="http://schemas.microsoft.com/office/drawing/2014/main" id="{6E3896D3-E978-442F-B839-CEBB74691C17}"/>
              </a:ext>
            </a:extLst>
          </p:cNvPr>
          <p:cNvSpPr>
            <a:spLocks/>
          </p:cNvSpPr>
          <p:nvPr/>
        </p:nvSpPr>
        <p:spPr bwMode="auto">
          <a:xfrm>
            <a:off x="1685309" y="2731403"/>
            <a:ext cx="9781" cy="3762"/>
          </a:xfrm>
          <a:custGeom>
            <a:avLst/>
            <a:gdLst>
              <a:gd name="T0" fmla="*/ 7 w 7"/>
              <a:gd name="T1" fmla="*/ 0 h 3"/>
              <a:gd name="T2" fmla="*/ 1 w 7"/>
              <a:gd name="T3" fmla="*/ 1 h 3"/>
              <a:gd name="T4" fmla="*/ 1 w 7"/>
              <a:gd name="T5" fmla="*/ 1 h 3"/>
              <a:gd name="T6" fmla="*/ 0 w 7"/>
              <a:gd name="T7" fmla="*/ 1 h 3"/>
              <a:gd name="T8" fmla="*/ 7 w 7"/>
              <a:gd name="T9" fmla="*/ 3 h 3"/>
              <a:gd name="T10" fmla="*/ 7 w 7"/>
              <a:gd name="T11" fmla="*/ 0 h 3"/>
            </a:gdLst>
            <a:ahLst/>
            <a:cxnLst>
              <a:cxn ang="0">
                <a:pos x="T0" y="T1"/>
              </a:cxn>
              <a:cxn ang="0">
                <a:pos x="T2" y="T3"/>
              </a:cxn>
              <a:cxn ang="0">
                <a:pos x="T4" y="T5"/>
              </a:cxn>
              <a:cxn ang="0">
                <a:pos x="T6" y="T7"/>
              </a:cxn>
              <a:cxn ang="0">
                <a:pos x="T8" y="T9"/>
              </a:cxn>
              <a:cxn ang="0">
                <a:pos x="T10" y="T11"/>
              </a:cxn>
            </a:cxnLst>
            <a:rect l="0" t="0" r="r" b="b"/>
            <a:pathLst>
              <a:path w="7" h="3">
                <a:moveTo>
                  <a:pt x="7" y="0"/>
                </a:moveTo>
                <a:cubicBezTo>
                  <a:pt x="5" y="1"/>
                  <a:pt x="3" y="1"/>
                  <a:pt x="1" y="1"/>
                </a:cubicBezTo>
                <a:cubicBezTo>
                  <a:pt x="1" y="1"/>
                  <a:pt x="1" y="1"/>
                  <a:pt x="1" y="1"/>
                </a:cubicBezTo>
                <a:cubicBezTo>
                  <a:pt x="0" y="1"/>
                  <a:pt x="0" y="1"/>
                  <a:pt x="0" y="1"/>
                </a:cubicBezTo>
                <a:cubicBezTo>
                  <a:pt x="2" y="1"/>
                  <a:pt x="4" y="2"/>
                  <a:pt x="7" y="3"/>
                </a:cubicBezTo>
                <a:cubicBezTo>
                  <a:pt x="7" y="0"/>
                  <a:pt x="7" y="0"/>
                  <a:pt x="7" y="0"/>
                </a:cubicBezTo>
              </a:path>
            </a:pathLst>
          </a:custGeom>
          <a:solidFill>
            <a:srgbClr val="585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55" name="Freeform 182">
            <a:extLst>
              <a:ext uri="{FF2B5EF4-FFF2-40B4-BE49-F238E27FC236}">
                <a16:creationId xmlns:a16="http://schemas.microsoft.com/office/drawing/2014/main" id="{5CC0C739-FB5C-4596-B6B5-91C597B932E8}"/>
              </a:ext>
            </a:extLst>
          </p:cNvPr>
          <p:cNvSpPr>
            <a:spLocks/>
          </p:cNvSpPr>
          <p:nvPr/>
        </p:nvSpPr>
        <p:spPr bwMode="auto">
          <a:xfrm>
            <a:off x="1592768" y="2744191"/>
            <a:ext cx="74484" cy="26333"/>
          </a:xfrm>
          <a:custGeom>
            <a:avLst/>
            <a:gdLst>
              <a:gd name="T0" fmla="*/ 0 w 57"/>
              <a:gd name="T1" fmla="*/ 0 h 20"/>
              <a:gd name="T2" fmla="*/ 0 w 57"/>
              <a:gd name="T3" fmla="*/ 4 h 20"/>
              <a:gd name="T4" fmla="*/ 57 w 57"/>
              <a:gd name="T5" fmla="*/ 20 h 20"/>
              <a:gd name="T6" fmla="*/ 34 w 57"/>
              <a:gd name="T7" fmla="*/ 13 h 20"/>
              <a:gd name="T8" fmla="*/ 17 w 57"/>
              <a:gd name="T9" fmla="*/ 8 h 20"/>
              <a:gd name="T10" fmla="*/ 0 w 57"/>
              <a:gd name="T11" fmla="*/ 0 h 20"/>
            </a:gdLst>
            <a:ahLst/>
            <a:cxnLst>
              <a:cxn ang="0">
                <a:pos x="T0" y="T1"/>
              </a:cxn>
              <a:cxn ang="0">
                <a:pos x="T2" y="T3"/>
              </a:cxn>
              <a:cxn ang="0">
                <a:pos x="T4" y="T5"/>
              </a:cxn>
              <a:cxn ang="0">
                <a:pos x="T6" y="T7"/>
              </a:cxn>
              <a:cxn ang="0">
                <a:pos x="T8" y="T9"/>
              </a:cxn>
              <a:cxn ang="0">
                <a:pos x="T10" y="T11"/>
              </a:cxn>
            </a:cxnLst>
            <a:rect l="0" t="0" r="r" b="b"/>
            <a:pathLst>
              <a:path w="57" h="20">
                <a:moveTo>
                  <a:pt x="0" y="0"/>
                </a:moveTo>
                <a:cubicBezTo>
                  <a:pt x="0" y="4"/>
                  <a:pt x="0" y="4"/>
                  <a:pt x="0" y="4"/>
                </a:cubicBezTo>
                <a:cubicBezTo>
                  <a:pt x="12" y="13"/>
                  <a:pt x="35" y="18"/>
                  <a:pt x="57" y="20"/>
                </a:cubicBezTo>
                <a:cubicBezTo>
                  <a:pt x="48" y="17"/>
                  <a:pt x="41" y="15"/>
                  <a:pt x="34" y="13"/>
                </a:cubicBezTo>
                <a:cubicBezTo>
                  <a:pt x="26" y="11"/>
                  <a:pt x="21" y="9"/>
                  <a:pt x="17" y="8"/>
                </a:cubicBezTo>
                <a:cubicBezTo>
                  <a:pt x="11" y="6"/>
                  <a:pt x="6" y="3"/>
                  <a:pt x="0" y="0"/>
                </a:cubicBezTo>
              </a:path>
            </a:pathLst>
          </a:custGeom>
          <a:solidFill>
            <a:srgbClr val="1411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56" name="Freeform 183">
            <a:extLst>
              <a:ext uri="{FF2B5EF4-FFF2-40B4-BE49-F238E27FC236}">
                <a16:creationId xmlns:a16="http://schemas.microsoft.com/office/drawing/2014/main" id="{10781F8E-F49E-4B2F-810D-D0789DCD3DFA}"/>
              </a:ext>
            </a:extLst>
          </p:cNvPr>
          <p:cNvSpPr>
            <a:spLocks noEditPoints="1"/>
          </p:cNvSpPr>
          <p:nvPr/>
        </p:nvSpPr>
        <p:spPr bwMode="auto">
          <a:xfrm>
            <a:off x="1689823" y="2777297"/>
            <a:ext cx="2257" cy="5267"/>
          </a:xfrm>
          <a:custGeom>
            <a:avLst/>
            <a:gdLst>
              <a:gd name="T0" fmla="*/ 1 w 2"/>
              <a:gd name="T1" fmla="*/ 3 h 4"/>
              <a:gd name="T2" fmla="*/ 1 w 2"/>
              <a:gd name="T3" fmla="*/ 4 h 4"/>
              <a:gd name="T4" fmla="*/ 1 w 2"/>
              <a:gd name="T5" fmla="*/ 4 h 4"/>
              <a:gd name="T6" fmla="*/ 1 w 2"/>
              <a:gd name="T7" fmla="*/ 3 h 4"/>
              <a:gd name="T8" fmla="*/ 1 w 2"/>
              <a:gd name="T9" fmla="*/ 0 h 4"/>
              <a:gd name="T10" fmla="*/ 1 w 2"/>
              <a:gd name="T11" fmla="*/ 3 h 4"/>
              <a:gd name="T12" fmla="*/ 2 w 2"/>
              <a:gd name="T13" fmla="*/ 0 h 4"/>
              <a:gd name="T14" fmla="*/ 1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1" y="3"/>
                </a:moveTo>
                <a:cubicBezTo>
                  <a:pt x="0" y="4"/>
                  <a:pt x="0" y="4"/>
                  <a:pt x="1" y="4"/>
                </a:cubicBezTo>
                <a:cubicBezTo>
                  <a:pt x="1" y="4"/>
                  <a:pt x="1" y="4"/>
                  <a:pt x="1" y="4"/>
                </a:cubicBezTo>
                <a:cubicBezTo>
                  <a:pt x="1" y="3"/>
                  <a:pt x="1" y="3"/>
                  <a:pt x="1" y="3"/>
                </a:cubicBezTo>
                <a:moveTo>
                  <a:pt x="1" y="0"/>
                </a:moveTo>
                <a:cubicBezTo>
                  <a:pt x="1" y="3"/>
                  <a:pt x="1" y="3"/>
                  <a:pt x="1" y="3"/>
                </a:cubicBezTo>
                <a:cubicBezTo>
                  <a:pt x="1" y="2"/>
                  <a:pt x="2" y="1"/>
                  <a:pt x="2" y="0"/>
                </a:cubicBezTo>
                <a:cubicBezTo>
                  <a:pt x="2" y="0"/>
                  <a:pt x="1" y="0"/>
                  <a:pt x="1" y="0"/>
                </a:cubicBezTo>
              </a:path>
            </a:pathLst>
          </a:custGeom>
          <a:solidFill>
            <a:srgbClr val="1917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57" name="Freeform 184">
            <a:extLst>
              <a:ext uri="{FF2B5EF4-FFF2-40B4-BE49-F238E27FC236}">
                <a16:creationId xmlns:a16="http://schemas.microsoft.com/office/drawing/2014/main" id="{1CD2DFF1-EAE4-44D7-A154-A9EDD45FC772}"/>
              </a:ext>
            </a:extLst>
          </p:cNvPr>
          <p:cNvSpPr>
            <a:spLocks noEditPoints="1"/>
          </p:cNvSpPr>
          <p:nvPr/>
        </p:nvSpPr>
        <p:spPr bwMode="auto">
          <a:xfrm>
            <a:off x="1592770" y="2701308"/>
            <a:ext cx="104579" cy="75989"/>
          </a:xfrm>
          <a:custGeom>
            <a:avLst/>
            <a:gdLst>
              <a:gd name="T0" fmla="*/ 75 w 80"/>
              <a:gd name="T1" fmla="*/ 54 h 58"/>
              <a:gd name="T2" fmla="*/ 75 w 80"/>
              <a:gd name="T3" fmla="*/ 58 h 58"/>
              <a:gd name="T4" fmla="*/ 76 w 80"/>
              <a:gd name="T5" fmla="*/ 58 h 58"/>
              <a:gd name="T6" fmla="*/ 79 w 80"/>
              <a:gd name="T7" fmla="*/ 54 h 58"/>
              <a:gd name="T8" fmla="*/ 75 w 80"/>
              <a:gd name="T9" fmla="*/ 54 h 58"/>
              <a:gd name="T10" fmla="*/ 3 w 80"/>
              <a:gd name="T11" fmla="*/ 0 h 58"/>
              <a:gd name="T12" fmla="*/ 0 w 80"/>
              <a:gd name="T13" fmla="*/ 33 h 58"/>
              <a:gd name="T14" fmla="*/ 17 w 80"/>
              <a:gd name="T15" fmla="*/ 41 h 58"/>
              <a:gd name="T16" fmla="*/ 34 w 80"/>
              <a:gd name="T17" fmla="*/ 46 h 58"/>
              <a:gd name="T18" fmla="*/ 57 w 80"/>
              <a:gd name="T19" fmla="*/ 53 h 58"/>
              <a:gd name="T20" fmla="*/ 75 w 80"/>
              <a:gd name="T21" fmla="*/ 54 h 58"/>
              <a:gd name="T22" fmla="*/ 78 w 80"/>
              <a:gd name="T23" fmla="*/ 26 h 58"/>
              <a:gd name="T24" fmla="*/ 71 w 80"/>
              <a:gd name="T25" fmla="*/ 24 h 58"/>
              <a:gd name="T26" fmla="*/ 3 w 80"/>
              <a:gd name="T2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58">
                <a:moveTo>
                  <a:pt x="75" y="54"/>
                </a:moveTo>
                <a:cubicBezTo>
                  <a:pt x="75" y="58"/>
                  <a:pt x="75" y="58"/>
                  <a:pt x="75" y="58"/>
                </a:cubicBezTo>
                <a:cubicBezTo>
                  <a:pt x="75" y="58"/>
                  <a:pt x="76" y="58"/>
                  <a:pt x="76" y="58"/>
                </a:cubicBezTo>
                <a:cubicBezTo>
                  <a:pt x="78" y="56"/>
                  <a:pt x="80" y="54"/>
                  <a:pt x="79" y="54"/>
                </a:cubicBezTo>
                <a:cubicBezTo>
                  <a:pt x="78" y="54"/>
                  <a:pt x="76" y="54"/>
                  <a:pt x="75" y="54"/>
                </a:cubicBezTo>
                <a:moveTo>
                  <a:pt x="3" y="0"/>
                </a:moveTo>
                <a:cubicBezTo>
                  <a:pt x="0" y="33"/>
                  <a:pt x="0" y="33"/>
                  <a:pt x="0" y="33"/>
                </a:cubicBezTo>
                <a:cubicBezTo>
                  <a:pt x="6" y="36"/>
                  <a:pt x="11" y="39"/>
                  <a:pt x="17" y="41"/>
                </a:cubicBezTo>
                <a:cubicBezTo>
                  <a:pt x="21" y="42"/>
                  <a:pt x="26" y="44"/>
                  <a:pt x="34" y="46"/>
                </a:cubicBezTo>
                <a:cubicBezTo>
                  <a:pt x="41" y="48"/>
                  <a:pt x="48" y="50"/>
                  <a:pt x="57" y="53"/>
                </a:cubicBezTo>
                <a:cubicBezTo>
                  <a:pt x="63" y="54"/>
                  <a:pt x="70" y="54"/>
                  <a:pt x="75" y="54"/>
                </a:cubicBezTo>
                <a:cubicBezTo>
                  <a:pt x="78" y="26"/>
                  <a:pt x="78" y="26"/>
                  <a:pt x="78" y="26"/>
                </a:cubicBezTo>
                <a:cubicBezTo>
                  <a:pt x="75" y="25"/>
                  <a:pt x="73" y="24"/>
                  <a:pt x="71" y="24"/>
                </a:cubicBezTo>
                <a:cubicBezTo>
                  <a:pt x="45" y="24"/>
                  <a:pt x="22" y="15"/>
                  <a:pt x="3" y="0"/>
                </a:cubicBezTo>
              </a:path>
            </a:pathLst>
          </a:custGeom>
          <a:solidFill>
            <a:srgbClr val="591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58" name="Freeform 185">
            <a:extLst>
              <a:ext uri="{FF2B5EF4-FFF2-40B4-BE49-F238E27FC236}">
                <a16:creationId xmlns:a16="http://schemas.microsoft.com/office/drawing/2014/main" id="{8BB8ECC4-ACEC-486D-9F1A-CAE6F899580C}"/>
              </a:ext>
            </a:extLst>
          </p:cNvPr>
          <p:cNvSpPr>
            <a:spLocks/>
          </p:cNvSpPr>
          <p:nvPr/>
        </p:nvSpPr>
        <p:spPr bwMode="auto">
          <a:xfrm>
            <a:off x="1598789" y="2544065"/>
            <a:ext cx="110597" cy="173043"/>
          </a:xfrm>
          <a:custGeom>
            <a:avLst/>
            <a:gdLst>
              <a:gd name="T0" fmla="*/ 44 w 84"/>
              <a:gd name="T1" fmla="*/ 0 h 132"/>
              <a:gd name="T2" fmla="*/ 6 w 84"/>
              <a:gd name="T3" fmla="*/ 35 h 132"/>
              <a:gd name="T4" fmla="*/ 0 w 84"/>
              <a:gd name="T5" fmla="*/ 105 h 132"/>
              <a:gd name="T6" fmla="*/ 2 w 84"/>
              <a:gd name="T7" fmla="*/ 108 h 132"/>
              <a:gd name="T8" fmla="*/ 2 w 84"/>
              <a:gd name="T9" fmla="*/ 108 h 132"/>
              <a:gd name="T10" fmla="*/ 2 w 84"/>
              <a:gd name="T11" fmla="*/ 108 h 132"/>
              <a:gd name="T12" fmla="*/ 67 w 84"/>
              <a:gd name="T13" fmla="*/ 132 h 132"/>
              <a:gd name="T14" fmla="*/ 67 w 84"/>
              <a:gd name="T15" fmla="*/ 132 h 132"/>
              <a:gd name="T16" fmla="*/ 73 w 84"/>
              <a:gd name="T17" fmla="*/ 131 h 132"/>
              <a:gd name="T18" fmla="*/ 73 w 84"/>
              <a:gd name="T19" fmla="*/ 131 h 132"/>
              <a:gd name="T20" fmla="*/ 73 w 84"/>
              <a:gd name="T21" fmla="*/ 131 h 132"/>
              <a:gd name="T22" fmla="*/ 74 w 84"/>
              <a:gd name="T23" fmla="*/ 131 h 132"/>
              <a:gd name="T24" fmla="*/ 82 w 84"/>
              <a:gd name="T25" fmla="*/ 42 h 132"/>
              <a:gd name="T26" fmla="*/ 47 w 84"/>
              <a:gd name="T27" fmla="*/ 0 h 132"/>
              <a:gd name="T28" fmla="*/ 44 w 84"/>
              <a:gd name="T2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32">
                <a:moveTo>
                  <a:pt x="44" y="0"/>
                </a:moveTo>
                <a:cubicBezTo>
                  <a:pt x="24" y="0"/>
                  <a:pt x="7" y="15"/>
                  <a:pt x="6" y="35"/>
                </a:cubicBezTo>
                <a:cubicBezTo>
                  <a:pt x="0" y="105"/>
                  <a:pt x="0" y="105"/>
                  <a:pt x="0" y="105"/>
                </a:cubicBezTo>
                <a:cubicBezTo>
                  <a:pt x="0" y="106"/>
                  <a:pt x="1" y="107"/>
                  <a:pt x="2" y="108"/>
                </a:cubicBezTo>
                <a:cubicBezTo>
                  <a:pt x="2" y="108"/>
                  <a:pt x="2" y="108"/>
                  <a:pt x="2" y="108"/>
                </a:cubicBezTo>
                <a:cubicBezTo>
                  <a:pt x="2" y="108"/>
                  <a:pt x="2" y="108"/>
                  <a:pt x="2" y="108"/>
                </a:cubicBezTo>
                <a:cubicBezTo>
                  <a:pt x="20" y="123"/>
                  <a:pt x="42" y="132"/>
                  <a:pt x="67" y="132"/>
                </a:cubicBezTo>
                <a:cubicBezTo>
                  <a:pt x="67" y="132"/>
                  <a:pt x="67" y="132"/>
                  <a:pt x="67" y="132"/>
                </a:cubicBezTo>
                <a:cubicBezTo>
                  <a:pt x="69" y="132"/>
                  <a:pt x="71" y="132"/>
                  <a:pt x="73" y="131"/>
                </a:cubicBezTo>
                <a:cubicBezTo>
                  <a:pt x="73" y="131"/>
                  <a:pt x="73" y="131"/>
                  <a:pt x="73" y="131"/>
                </a:cubicBezTo>
                <a:cubicBezTo>
                  <a:pt x="73" y="131"/>
                  <a:pt x="73" y="131"/>
                  <a:pt x="73" y="131"/>
                </a:cubicBezTo>
                <a:cubicBezTo>
                  <a:pt x="73" y="131"/>
                  <a:pt x="74" y="131"/>
                  <a:pt x="74" y="131"/>
                </a:cubicBezTo>
                <a:cubicBezTo>
                  <a:pt x="82" y="42"/>
                  <a:pt x="82" y="42"/>
                  <a:pt x="82" y="42"/>
                </a:cubicBezTo>
                <a:cubicBezTo>
                  <a:pt x="84" y="21"/>
                  <a:pt x="68" y="2"/>
                  <a:pt x="47" y="0"/>
                </a:cubicBezTo>
                <a:cubicBezTo>
                  <a:pt x="46" y="0"/>
                  <a:pt x="45" y="0"/>
                  <a:pt x="44" y="0"/>
                </a:cubicBezTo>
              </a:path>
            </a:pathLst>
          </a:custGeom>
          <a:solidFill>
            <a:srgbClr val="384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59" name="Freeform 186">
            <a:extLst>
              <a:ext uri="{FF2B5EF4-FFF2-40B4-BE49-F238E27FC236}">
                <a16:creationId xmlns:a16="http://schemas.microsoft.com/office/drawing/2014/main" id="{EDC7BA3C-AC98-42CB-B88C-6004479FEA57}"/>
              </a:ext>
            </a:extLst>
          </p:cNvPr>
          <p:cNvSpPr>
            <a:spLocks/>
          </p:cNvSpPr>
          <p:nvPr/>
        </p:nvSpPr>
        <p:spPr bwMode="auto">
          <a:xfrm>
            <a:off x="1596531" y="2681745"/>
            <a:ext cx="99312" cy="51161"/>
          </a:xfrm>
          <a:custGeom>
            <a:avLst/>
            <a:gdLst>
              <a:gd name="T0" fmla="*/ 2 w 76"/>
              <a:gd name="T1" fmla="*/ 0 h 39"/>
              <a:gd name="T2" fmla="*/ 0 w 76"/>
              <a:gd name="T3" fmla="*/ 15 h 39"/>
              <a:gd name="T4" fmla="*/ 68 w 76"/>
              <a:gd name="T5" fmla="*/ 39 h 39"/>
              <a:gd name="T6" fmla="*/ 69 w 76"/>
              <a:gd name="T7" fmla="*/ 39 h 39"/>
              <a:gd name="T8" fmla="*/ 69 w 76"/>
              <a:gd name="T9" fmla="*/ 39 h 39"/>
              <a:gd name="T10" fmla="*/ 75 w 76"/>
              <a:gd name="T11" fmla="*/ 38 h 39"/>
              <a:gd name="T12" fmla="*/ 76 w 76"/>
              <a:gd name="T13" fmla="*/ 26 h 39"/>
              <a:gd name="T14" fmla="*/ 75 w 76"/>
              <a:gd name="T15" fmla="*/ 26 h 39"/>
              <a:gd name="T16" fmla="*/ 75 w 76"/>
              <a:gd name="T17" fmla="*/ 26 h 39"/>
              <a:gd name="T18" fmla="*/ 75 w 76"/>
              <a:gd name="T19" fmla="*/ 26 h 39"/>
              <a:gd name="T20" fmla="*/ 69 w 76"/>
              <a:gd name="T21" fmla="*/ 27 h 39"/>
              <a:gd name="T22" fmla="*/ 69 w 76"/>
              <a:gd name="T23" fmla="*/ 27 h 39"/>
              <a:gd name="T24" fmla="*/ 4 w 76"/>
              <a:gd name="T25" fmla="*/ 3 h 39"/>
              <a:gd name="T26" fmla="*/ 4 w 76"/>
              <a:gd name="T27" fmla="*/ 3 h 39"/>
              <a:gd name="T28" fmla="*/ 4 w 76"/>
              <a:gd name="T29" fmla="*/ 3 h 39"/>
              <a:gd name="T30" fmla="*/ 2 w 76"/>
              <a:gd name="T3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39">
                <a:moveTo>
                  <a:pt x="2" y="0"/>
                </a:moveTo>
                <a:cubicBezTo>
                  <a:pt x="0" y="15"/>
                  <a:pt x="0" y="15"/>
                  <a:pt x="0" y="15"/>
                </a:cubicBezTo>
                <a:cubicBezTo>
                  <a:pt x="19" y="30"/>
                  <a:pt x="42" y="39"/>
                  <a:pt x="68" y="39"/>
                </a:cubicBezTo>
                <a:cubicBezTo>
                  <a:pt x="68" y="39"/>
                  <a:pt x="68" y="39"/>
                  <a:pt x="69" y="39"/>
                </a:cubicBezTo>
                <a:cubicBezTo>
                  <a:pt x="69" y="39"/>
                  <a:pt x="69" y="39"/>
                  <a:pt x="69" y="39"/>
                </a:cubicBezTo>
                <a:cubicBezTo>
                  <a:pt x="71" y="39"/>
                  <a:pt x="73" y="39"/>
                  <a:pt x="75" y="38"/>
                </a:cubicBezTo>
                <a:cubicBezTo>
                  <a:pt x="76" y="26"/>
                  <a:pt x="76" y="26"/>
                  <a:pt x="76" y="26"/>
                </a:cubicBezTo>
                <a:cubicBezTo>
                  <a:pt x="76" y="26"/>
                  <a:pt x="75" y="26"/>
                  <a:pt x="75" y="26"/>
                </a:cubicBezTo>
                <a:cubicBezTo>
                  <a:pt x="75" y="26"/>
                  <a:pt x="75" y="26"/>
                  <a:pt x="75" y="26"/>
                </a:cubicBezTo>
                <a:cubicBezTo>
                  <a:pt x="75" y="26"/>
                  <a:pt x="75" y="26"/>
                  <a:pt x="75" y="26"/>
                </a:cubicBezTo>
                <a:cubicBezTo>
                  <a:pt x="73" y="27"/>
                  <a:pt x="71" y="27"/>
                  <a:pt x="69" y="27"/>
                </a:cubicBezTo>
                <a:cubicBezTo>
                  <a:pt x="69" y="27"/>
                  <a:pt x="69" y="27"/>
                  <a:pt x="69" y="27"/>
                </a:cubicBezTo>
                <a:cubicBezTo>
                  <a:pt x="44" y="27"/>
                  <a:pt x="22" y="18"/>
                  <a:pt x="4" y="3"/>
                </a:cubicBezTo>
                <a:cubicBezTo>
                  <a:pt x="4" y="3"/>
                  <a:pt x="4" y="3"/>
                  <a:pt x="4" y="3"/>
                </a:cubicBezTo>
                <a:cubicBezTo>
                  <a:pt x="4" y="3"/>
                  <a:pt x="4" y="3"/>
                  <a:pt x="4" y="3"/>
                </a:cubicBezTo>
                <a:cubicBezTo>
                  <a:pt x="3" y="2"/>
                  <a:pt x="2" y="1"/>
                  <a:pt x="2" y="0"/>
                </a:cubicBezTo>
              </a:path>
            </a:pathLst>
          </a:custGeom>
          <a:solidFill>
            <a:srgbClr val="4D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60" name="Freeform 187">
            <a:extLst>
              <a:ext uri="{FF2B5EF4-FFF2-40B4-BE49-F238E27FC236}">
                <a16:creationId xmlns:a16="http://schemas.microsoft.com/office/drawing/2014/main" id="{70E4A8F7-912C-4C5C-9E35-3B7B5A4EDFEB}"/>
              </a:ext>
            </a:extLst>
          </p:cNvPr>
          <p:cNvSpPr>
            <a:spLocks/>
          </p:cNvSpPr>
          <p:nvPr/>
        </p:nvSpPr>
        <p:spPr bwMode="auto">
          <a:xfrm>
            <a:off x="1584494" y="2516980"/>
            <a:ext cx="154986" cy="658317"/>
          </a:xfrm>
          <a:custGeom>
            <a:avLst/>
            <a:gdLst>
              <a:gd name="T0" fmla="*/ 37 w 118"/>
              <a:gd name="T1" fmla="*/ 501 h 503"/>
              <a:gd name="T2" fmla="*/ 37 w 118"/>
              <a:gd name="T3" fmla="*/ 501 h 503"/>
              <a:gd name="T4" fmla="*/ 78 w 118"/>
              <a:gd name="T5" fmla="*/ 467 h 503"/>
              <a:gd name="T6" fmla="*/ 117 w 118"/>
              <a:gd name="T7" fmla="*/ 44 h 503"/>
              <a:gd name="T8" fmla="*/ 82 w 118"/>
              <a:gd name="T9" fmla="*/ 2 h 503"/>
              <a:gd name="T10" fmla="*/ 40 w 118"/>
              <a:gd name="T11" fmla="*/ 37 h 503"/>
              <a:gd name="T12" fmla="*/ 2 w 118"/>
              <a:gd name="T13" fmla="*/ 460 h 503"/>
              <a:gd name="T14" fmla="*/ 37 w 118"/>
              <a:gd name="T15" fmla="*/ 501 h 5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503">
                <a:moveTo>
                  <a:pt x="37" y="501"/>
                </a:moveTo>
                <a:cubicBezTo>
                  <a:pt x="37" y="501"/>
                  <a:pt x="37" y="501"/>
                  <a:pt x="37" y="501"/>
                </a:cubicBezTo>
                <a:cubicBezTo>
                  <a:pt x="58" y="503"/>
                  <a:pt x="76" y="488"/>
                  <a:pt x="78" y="467"/>
                </a:cubicBezTo>
                <a:cubicBezTo>
                  <a:pt x="117" y="44"/>
                  <a:pt x="117" y="44"/>
                  <a:pt x="117" y="44"/>
                </a:cubicBezTo>
                <a:cubicBezTo>
                  <a:pt x="118" y="23"/>
                  <a:pt x="103" y="4"/>
                  <a:pt x="82" y="2"/>
                </a:cubicBezTo>
                <a:cubicBezTo>
                  <a:pt x="61" y="0"/>
                  <a:pt x="42" y="16"/>
                  <a:pt x="40" y="37"/>
                </a:cubicBezTo>
                <a:cubicBezTo>
                  <a:pt x="2" y="460"/>
                  <a:pt x="2" y="460"/>
                  <a:pt x="2" y="460"/>
                </a:cubicBezTo>
                <a:cubicBezTo>
                  <a:pt x="0" y="481"/>
                  <a:pt x="16" y="499"/>
                  <a:pt x="37" y="501"/>
                </a:cubicBezTo>
                <a:close/>
              </a:path>
            </a:pathLst>
          </a:custGeom>
          <a:solidFill>
            <a:srgbClr val="5A5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61" name="Freeform 188">
            <a:extLst>
              <a:ext uri="{FF2B5EF4-FFF2-40B4-BE49-F238E27FC236}">
                <a16:creationId xmlns:a16="http://schemas.microsoft.com/office/drawing/2014/main" id="{29A42E60-2419-4724-A5D6-752B885B20DC}"/>
              </a:ext>
            </a:extLst>
          </p:cNvPr>
          <p:cNvSpPr>
            <a:spLocks/>
          </p:cNvSpPr>
          <p:nvPr/>
        </p:nvSpPr>
        <p:spPr bwMode="auto">
          <a:xfrm>
            <a:off x="1460353" y="3065451"/>
            <a:ext cx="307716" cy="649289"/>
          </a:xfrm>
          <a:custGeom>
            <a:avLst/>
            <a:gdLst>
              <a:gd name="T0" fmla="*/ 41 w 235"/>
              <a:gd name="T1" fmla="*/ 484 h 496"/>
              <a:gd name="T2" fmla="*/ 151 w 235"/>
              <a:gd name="T3" fmla="*/ 494 h 496"/>
              <a:gd name="T4" fmla="*/ 197 w 235"/>
              <a:gd name="T5" fmla="*/ 455 h 496"/>
              <a:gd name="T6" fmla="*/ 233 w 235"/>
              <a:gd name="T7" fmla="*/ 58 h 496"/>
              <a:gd name="T8" fmla="*/ 194 w 235"/>
              <a:gd name="T9" fmla="*/ 12 h 496"/>
              <a:gd name="T10" fmla="*/ 85 w 235"/>
              <a:gd name="T11" fmla="*/ 2 h 496"/>
              <a:gd name="T12" fmla="*/ 38 w 235"/>
              <a:gd name="T13" fmla="*/ 41 h 496"/>
              <a:gd name="T14" fmla="*/ 2 w 235"/>
              <a:gd name="T15" fmla="*/ 437 h 496"/>
              <a:gd name="T16" fmla="*/ 41 w 235"/>
              <a:gd name="T17" fmla="*/ 484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496">
                <a:moveTo>
                  <a:pt x="41" y="484"/>
                </a:moveTo>
                <a:cubicBezTo>
                  <a:pt x="151" y="494"/>
                  <a:pt x="151" y="494"/>
                  <a:pt x="151" y="494"/>
                </a:cubicBezTo>
                <a:cubicBezTo>
                  <a:pt x="174" y="496"/>
                  <a:pt x="195" y="478"/>
                  <a:pt x="197" y="455"/>
                </a:cubicBezTo>
                <a:cubicBezTo>
                  <a:pt x="233" y="58"/>
                  <a:pt x="233" y="58"/>
                  <a:pt x="233" y="58"/>
                </a:cubicBezTo>
                <a:cubicBezTo>
                  <a:pt x="235" y="35"/>
                  <a:pt x="218" y="14"/>
                  <a:pt x="194" y="12"/>
                </a:cubicBezTo>
                <a:cubicBezTo>
                  <a:pt x="85" y="2"/>
                  <a:pt x="85" y="2"/>
                  <a:pt x="85" y="2"/>
                </a:cubicBezTo>
                <a:cubicBezTo>
                  <a:pt x="61" y="0"/>
                  <a:pt x="40" y="17"/>
                  <a:pt x="38" y="41"/>
                </a:cubicBezTo>
                <a:cubicBezTo>
                  <a:pt x="2" y="437"/>
                  <a:pt x="2" y="437"/>
                  <a:pt x="2" y="437"/>
                </a:cubicBezTo>
                <a:cubicBezTo>
                  <a:pt x="0" y="461"/>
                  <a:pt x="18" y="482"/>
                  <a:pt x="41" y="484"/>
                </a:cubicBezTo>
                <a:close/>
              </a:path>
            </a:pathLst>
          </a:custGeom>
          <a:solidFill>
            <a:srgbClr val="9EC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62" name="Freeform 189">
            <a:extLst>
              <a:ext uri="{FF2B5EF4-FFF2-40B4-BE49-F238E27FC236}">
                <a16:creationId xmlns:a16="http://schemas.microsoft.com/office/drawing/2014/main" id="{2016C951-A974-44E6-803C-FF4477E20889}"/>
              </a:ext>
            </a:extLst>
          </p:cNvPr>
          <p:cNvSpPr>
            <a:spLocks/>
          </p:cNvSpPr>
          <p:nvPr/>
        </p:nvSpPr>
        <p:spPr bwMode="auto">
          <a:xfrm>
            <a:off x="1460353" y="3097801"/>
            <a:ext cx="233232" cy="611671"/>
          </a:xfrm>
          <a:custGeom>
            <a:avLst/>
            <a:gdLst>
              <a:gd name="T0" fmla="*/ 161 w 178"/>
              <a:gd name="T1" fmla="*/ 353 h 467"/>
              <a:gd name="T2" fmla="*/ 132 w 178"/>
              <a:gd name="T3" fmla="*/ 332 h 467"/>
              <a:gd name="T4" fmla="*/ 138 w 178"/>
              <a:gd name="T5" fmla="*/ 263 h 467"/>
              <a:gd name="T6" fmla="*/ 143 w 178"/>
              <a:gd name="T7" fmla="*/ 217 h 467"/>
              <a:gd name="T8" fmla="*/ 145 w 178"/>
              <a:gd name="T9" fmla="*/ 195 h 467"/>
              <a:gd name="T10" fmla="*/ 156 w 178"/>
              <a:gd name="T11" fmla="*/ 70 h 467"/>
              <a:gd name="T12" fmla="*/ 158 w 178"/>
              <a:gd name="T13" fmla="*/ 50 h 467"/>
              <a:gd name="T14" fmla="*/ 162 w 178"/>
              <a:gd name="T15" fmla="*/ 11 h 467"/>
              <a:gd name="T16" fmla="*/ 98 w 178"/>
              <a:gd name="T17" fmla="*/ 4 h 467"/>
              <a:gd name="T18" fmla="*/ 76 w 178"/>
              <a:gd name="T19" fmla="*/ 2 h 467"/>
              <a:gd name="T20" fmla="*/ 76 w 178"/>
              <a:gd name="T21" fmla="*/ 2 h 467"/>
              <a:gd name="T22" fmla="*/ 66 w 178"/>
              <a:gd name="T23" fmla="*/ 1 h 467"/>
              <a:gd name="T24" fmla="*/ 63 w 178"/>
              <a:gd name="T25" fmla="*/ 1 h 467"/>
              <a:gd name="T26" fmla="*/ 42 w 178"/>
              <a:gd name="T27" fmla="*/ 8 h 467"/>
              <a:gd name="T28" fmla="*/ 39 w 178"/>
              <a:gd name="T29" fmla="*/ 11 h 467"/>
              <a:gd name="T30" fmla="*/ 38 w 178"/>
              <a:gd name="T31" fmla="*/ 16 h 467"/>
              <a:gd name="T32" fmla="*/ 36 w 178"/>
              <a:gd name="T33" fmla="*/ 38 h 467"/>
              <a:gd name="T34" fmla="*/ 33 w 178"/>
              <a:gd name="T35" fmla="*/ 71 h 467"/>
              <a:gd name="T36" fmla="*/ 26 w 178"/>
              <a:gd name="T37" fmla="*/ 154 h 467"/>
              <a:gd name="T38" fmla="*/ 25 w 178"/>
              <a:gd name="T39" fmla="*/ 158 h 467"/>
              <a:gd name="T40" fmla="*/ 22 w 178"/>
              <a:gd name="T41" fmla="*/ 198 h 467"/>
              <a:gd name="T42" fmla="*/ 21 w 178"/>
              <a:gd name="T43" fmla="*/ 206 h 467"/>
              <a:gd name="T44" fmla="*/ 19 w 178"/>
              <a:gd name="T45" fmla="*/ 231 h 467"/>
              <a:gd name="T46" fmla="*/ 13 w 178"/>
              <a:gd name="T47" fmla="*/ 291 h 467"/>
              <a:gd name="T48" fmla="*/ 2 w 178"/>
              <a:gd name="T49" fmla="*/ 412 h 467"/>
              <a:gd name="T50" fmla="*/ 41 w 178"/>
              <a:gd name="T51" fmla="*/ 459 h 467"/>
              <a:gd name="T52" fmla="*/ 135 w 178"/>
              <a:gd name="T53" fmla="*/ 467 h 467"/>
              <a:gd name="T54" fmla="*/ 152 w 178"/>
              <a:gd name="T55" fmla="*/ 455 h 467"/>
              <a:gd name="T56" fmla="*/ 174 w 178"/>
              <a:gd name="T57" fmla="*/ 411 h 467"/>
              <a:gd name="T58" fmla="*/ 161 w 178"/>
              <a:gd name="T59" fmla="*/ 353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8" h="467">
                <a:moveTo>
                  <a:pt x="161" y="353"/>
                </a:moveTo>
                <a:cubicBezTo>
                  <a:pt x="148" y="337"/>
                  <a:pt x="132" y="332"/>
                  <a:pt x="132" y="332"/>
                </a:cubicBezTo>
                <a:cubicBezTo>
                  <a:pt x="138" y="263"/>
                  <a:pt x="138" y="263"/>
                  <a:pt x="138" y="263"/>
                </a:cubicBezTo>
                <a:cubicBezTo>
                  <a:pt x="143" y="217"/>
                  <a:pt x="143" y="217"/>
                  <a:pt x="143" y="217"/>
                </a:cubicBezTo>
                <a:cubicBezTo>
                  <a:pt x="145" y="195"/>
                  <a:pt x="145" y="195"/>
                  <a:pt x="145" y="195"/>
                </a:cubicBezTo>
                <a:cubicBezTo>
                  <a:pt x="156" y="70"/>
                  <a:pt x="156" y="70"/>
                  <a:pt x="156" y="70"/>
                </a:cubicBezTo>
                <a:cubicBezTo>
                  <a:pt x="158" y="50"/>
                  <a:pt x="158" y="50"/>
                  <a:pt x="158" y="50"/>
                </a:cubicBezTo>
                <a:cubicBezTo>
                  <a:pt x="162" y="11"/>
                  <a:pt x="162" y="11"/>
                  <a:pt x="162" y="11"/>
                </a:cubicBezTo>
                <a:cubicBezTo>
                  <a:pt x="162" y="11"/>
                  <a:pt x="128" y="7"/>
                  <a:pt x="98" y="4"/>
                </a:cubicBezTo>
                <a:cubicBezTo>
                  <a:pt x="90" y="3"/>
                  <a:pt x="82" y="3"/>
                  <a:pt x="76" y="2"/>
                </a:cubicBezTo>
                <a:cubicBezTo>
                  <a:pt x="76" y="2"/>
                  <a:pt x="76" y="2"/>
                  <a:pt x="76" y="2"/>
                </a:cubicBezTo>
                <a:cubicBezTo>
                  <a:pt x="72" y="2"/>
                  <a:pt x="69" y="2"/>
                  <a:pt x="66" y="1"/>
                </a:cubicBezTo>
                <a:cubicBezTo>
                  <a:pt x="65" y="1"/>
                  <a:pt x="64" y="1"/>
                  <a:pt x="63" y="1"/>
                </a:cubicBezTo>
                <a:cubicBezTo>
                  <a:pt x="54" y="0"/>
                  <a:pt x="47" y="3"/>
                  <a:pt x="42" y="8"/>
                </a:cubicBezTo>
                <a:cubicBezTo>
                  <a:pt x="41" y="9"/>
                  <a:pt x="40" y="10"/>
                  <a:pt x="39" y="11"/>
                </a:cubicBezTo>
                <a:cubicBezTo>
                  <a:pt x="38" y="13"/>
                  <a:pt x="38" y="14"/>
                  <a:pt x="38" y="16"/>
                </a:cubicBezTo>
                <a:cubicBezTo>
                  <a:pt x="36" y="38"/>
                  <a:pt x="36" y="38"/>
                  <a:pt x="36" y="38"/>
                </a:cubicBezTo>
                <a:cubicBezTo>
                  <a:pt x="33" y="71"/>
                  <a:pt x="33" y="71"/>
                  <a:pt x="33" y="71"/>
                </a:cubicBezTo>
                <a:cubicBezTo>
                  <a:pt x="26" y="154"/>
                  <a:pt x="26" y="154"/>
                  <a:pt x="26" y="154"/>
                </a:cubicBezTo>
                <a:cubicBezTo>
                  <a:pt x="25" y="158"/>
                  <a:pt x="25" y="158"/>
                  <a:pt x="25" y="158"/>
                </a:cubicBezTo>
                <a:cubicBezTo>
                  <a:pt x="22" y="198"/>
                  <a:pt x="22" y="198"/>
                  <a:pt x="22" y="198"/>
                </a:cubicBezTo>
                <a:cubicBezTo>
                  <a:pt x="21" y="206"/>
                  <a:pt x="21" y="206"/>
                  <a:pt x="21" y="206"/>
                </a:cubicBezTo>
                <a:cubicBezTo>
                  <a:pt x="19" y="231"/>
                  <a:pt x="19" y="231"/>
                  <a:pt x="19" y="231"/>
                </a:cubicBezTo>
                <a:cubicBezTo>
                  <a:pt x="13" y="291"/>
                  <a:pt x="13" y="291"/>
                  <a:pt x="13" y="291"/>
                </a:cubicBezTo>
                <a:cubicBezTo>
                  <a:pt x="2" y="412"/>
                  <a:pt x="2" y="412"/>
                  <a:pt x="2" y="412"/>
                </a:cubicBezTo>
                <a:cubicBezTo>
                  <a:pt x="0" y="436"/>
                  <a:pt x="18" y="457"/>
                  <a:pt x="41" y="459"/>
                </a:cubicBezTo>
                <a:cubicBezTo>
                  <a:pt x="135" y="467"/>
                  <a:pt x="135" y="467"/>
                  <a:pt x="135" y="467"/>
                </a:cubicBezTo>
                <a:cubicBezTo>
                  <a:pt x="141" y="464"/>
                  <a:pt x="146" y="460"/>
                  <a:pt x="152" y="455"/>
                </a:cubicBezTo>
                <a:cubicBezTo>
                  <a:pt x="162" y="445"/>
                  <a:pt x="171" y="431"/>
                  <a:pt x="174" y="411"/>
                </a:cubicBezTo>
                <a:cubicBezTo>
                  <a:pt x="178" y="384"/>
                  <a:pt x="171" y="365"/>
                  <a:pt x="161" y="353"/>
                </a:cubicBezTo>
                <a:close/>
              </a:path>
            </a:pathLst>
          </a:custGeom>
          <a:solidFill>
            <a:srgbClr val="7EA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63" name="Freeform 190">
            <a:extLst>
              <a:ext uri="{FF2B5EF4-FFF2-40B4-BE49-F238E27FC236}">
                <a16:creationId xmlns:a16="http://schemas.microsoft.com/office/drawing/2014/main" id="{EC330D0B-C40B-4B8D-877A-92053BE2DABF}"/>
              </a:ext>
            </a:extLst>
          </p:cNvPr>
          <p:cNvSpPr>
            <a:spLocks/>
          </p:cNvSpPr>
          <p:nvPr/>
        </p:nvSpPr>
        <p:spPr bwMode="auto">
          <a:xfrm>
            <a:off x="1688320" y="3108336"/>
            <a:ext cx="49656" cy="196367"/>
          </a:xfrm>
          <a:custGeom>
            <a:avLst/>
            <a:gdLst>
              <a:gd name="T0" fmla="*/ 13 w 38"/>
              <a:gd name="T1" fmla="*/ 15 h 150"/>
              <a:gd name="T2" fmla="*/ 2 w 38"/>
              <a:gd name="T3" fmla="*/ 135 h 150"/>
              <a:gd name="T4" fmla="*/ 26 w 38"/>
              <a:gd name="T5" fmla="*/ 135 h 150"/>
              <a:gd name="T6" fmla="*/ 37 w 38"/>
              <a:gd name="T7" fmla="*/ 15 h 150"/>
              <a:gd name="T8" fmla="*/ 13 w 38"/>
              <a:gd name="T9" fmla="*/ 15 h 150"/>
            </a:gdLst>
            <a:ahLst/>
            <a:cxnLst>
              <a:cxn ang="0">
                <a:pos x="T0" y="T1"/>
              </a:cxn>
              <a:cxn ang="0">
                <a:pos x="T2" y="T3"/>
              </a:cxn>
              <a:cxn ang="0">
                <a:pos x="T4" y="T5"/>
              </a:cxn>
              <a:cxn ang="0">
                <a:pos x="T6" y="T7"/>
              </a:cxn>
              <a:cxn ang="0">
                <a:pos x="T8" y="T9"/>
              </a:cxn>
            </a:cxnLst>
            <a:rect l="0" t="0" r="r" b="b"/>
            <a:pathLst>
              <a:path w="38" h="150">
                <a:moveTo>
                  <a:pt x="13" y="15"/>
                </a:moveTo>
                <a:cubicBezTo>
                  <a:pt x="9" y="55"/>
                  <a:pt x="6" y="95"/>
                  <a:pt x="2" y="135"/>
                </a:cubicBezTo>
                <a:cubicBezTo>
                  <a:pt x="0" y="150"/>
                  <a:pt x="24" y="150"/>
                  <a:pt x="26" y="135"/>
                </a:cubicBezTo>
                <a:cubicBezTo>
                  <a:pt x="30" y="95"/>
                  <a:pt x="33" y="55"/>
                  <a:pt x="37" y="15"/>
                </a:cubicBezTo>
                <a:cubicBezTo>
                  <a:pt x="38" y="0"/>
                  <a:pt x="14" y="0"/>
                  <a:pt x="13" y="15"/>
                </a:cubicBezTo>
                <a:close/>
              </a:path>
            </a:pathLst>
          </a:custGeom>
          <a:solidFill>
            <a:srgbClr val="EEF7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64" name="Freeform 191">
            <a:extLst>
              <a:ext uri="{FF2B5EF4-FFF2-40B4-BE49-F238E27FC236}">
                <a16:creationId xmlns:a16="http://schemas.microsoft.com/office/drawing/2014/main" id="{0FE623BC-132E-4613-970C-7EA08F2266A3}"/>
              </a:ext>
            </a:extLst>
          </p:cNvPr>
          <p:cNvSpPr>
            <a:spLocks/>
          </p:cNvSpPr>
          <p:nvPr/>
        </p:nvSpPr>
        <p:spPr bwMode="auto">
          <a:xfrm>
            <a:off x="1656720" y="2549331"/>
            <a:ext cx="58684" cy="60189"/>
          </a:xfrm>
          <a:custGeom>
            <a:avLst/>
            <a:gdLst>
              <a:gd name="T0" fmla="*/ 1 w 45"/>
              <a:gd name="T1" fmla="*/ 21 h 46"/>
              <a:gd name="T2" fmla="*/ 21 w 45"/>
              <a:gd name="T3" fmla="*/ 45 h 46"/>
              <a:gd name="T4" fmla="*/ 44 w 45"/>
              <a:gd name="T5" fmla="*/ 25 h 46"/>
              <a:gd name="T6" fmla="*/ 25 w 45"/>
              <a:gd name="T7" fmla="*/ 1 h 46"/>
              <a:gd name="T8" fmla="*/ 1 w 45"/>
              <a:gd name="T9" fmla="*/ 21 h 46"/>
            </a:gdLst>
            <a:ahLst/>
            <a:cxnLst>
              <a:cxn ang="0">
                <a:pos x="T0" y="T1"/>
              </a:cxn>
              <a:cxn ang="0">
                <a:pos x="T2" y="T3"/>
              </a:cxn>
              <a:cxn ang="0">
                <a:pos x="T4" y="T5"/>
              </a:cxn>
              <a:cxn ang="0">
                <a:pos x="T6" y="T7"/>
              </a:cxn>
              <a:cxn ang="0">
                <a:pos x="T8" y="T9"/>
              </a:cxn>
            </a:cxnLst>
            <a:rect l="0" t="0" r="r" b="b"/>
            <a:pathLst>
              <a:path w="45" h="46">
                <a:moveTo>
                  <a:pt x="1" y="21"/>
                </a:moveTo>
                <a:cubicBezTo>
                  <a:pt x="0" y="33"/>
                  <a:pt x="9" y="44"/>
                  <a:pt x="21" y="45"/>
                </a:cubicBezTo>
                <a:cubicBezTo>
                  <a:pt x="33" y="46"/>
                  <a:pt x="43" y="37"/>
                  <a:pt x="44" y="25"/>
                </a:cubicBezTo>
                <a:cubicBezTo>
                  <a:pt x="45" y="13"/>
                  <a:pt x="37" y="2"/>
                  <a:pt x="25" y="1"/>
                </a:cubicBezTo>
                <a:cubicBezTo>
                  <a:pt x="13" y="0"/>
                  <a:pt x="2" y="9"/>
                  <a:pt x="1" y="21"/>
                </a:cubicBezTo>
                <a:close/>
              </a:path>
            </a:pathLst>
          </a:custGeom>
          <a:solidFill>
            <a:srgbClr val="B3DB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65" name="Freeform 192">
            <a:extLst>
              <a:ext uri="{FF2B5EF4-FFF2-40B4-BE49-F238E27FC236}">
                <a16:creationId xmlns:a16="http://schemas.microsoft.com/office/drawing/2014/main" id="{951CEA52-752C-463D-853A-3EA799D800D1}"/>
              </a:ext>
            </a:extLst>
          </p:cNvPr>
          <p:cNvSpPr>
            <a:spLocks/>
          </p:cNvSpPr>
          <p:nvPr/>
        </p:nvSpPr>
        <p:spPr bwMode="auto">
          <a:xfrm>
            <a:off x="1543114" y="3571792"/>
            <a:ext cx="97807" cy="100816"/>
          </a:xfrm>
          <a:custGeom>
            <a:avLst/>
            <a:gdLst>
              <a:gd name="T0" fmla="*/ 74 w 75"/>
              <a:gd name="T1" fmla="*/ 42 h 77"/>
              <a:gd name="T2" fmla="*/ 41 w 75"/>
              <a:gd name="T3" fmla="*/ 2 h 77"/>
              <a:gd name="T4" fmla="*/ 2 w 75"/>
              <a:gd name="T5" fmla="*/ 36 h 77"/>
              <a:gd name="T6" fmla="*/ 35 w 75"/>
              <a:gd name="T7" fmla="*/ 75 h 77"/>
              <a:gd name="T8" fmla="*/ 74 w 75"/>
              <a:gd name="T9" fmla="*/ 42 h 77"/>
            </a:gdLst>
            <a:ahLst/>
            <a:cxnLst>
              <a:cxn ang="0">
                <a:pos x="T0" y="T1"/>
              </a:cxn>
              <a:cxn ang="0">
                <a:pos x="T2" y="T3"/>
              </a:cxn>
              <a:cxn ang="0">
                <a:pos x="T4" y="T5"/>
              </a:cxn>
              <a:cxn ang="0">
                <a:pos x="T6" y="T7"/>
              </a:cxn>
              <a:cxn ang="0">
                <a:pos x="T8" y="T9"/>
              </a:cxn>
            </a:cxnLst>
            <a:rect l="0" t="0" r="r" b="b"/>
            <a:pathLst>
              <a:path w="75" h="77">
                <a:moveTo>
                  <a:pt x="74" y="42"/>
                </a:moveTo>
                <a:cubicBezTo>
                  <a:pt x="75" y="22"/>
                  <a:pt x="61" y="4"/>
                  <a:pt x="41" y="2"/>
                </a:cubicBezTo>
                <a:cubicBezTo>
                  <a:pt x="21" y="0"/>
                  <a:pt x="4" y="15"/>
                  <a:pt x="2" y="36"/>
                </a:cubicBezTo>
                <a:cubicBezTo>
                  <a:pt x="0" y="56"/>
                  <a:pt x="15" y="74"/>
                  <a:pt x="35" y="75"/>
                </a:cubicBezTo>
                <a:cubicBezTo>
                  <a:pt x="54" y="77"/>
                  <a:pt x="72" y="62"/>
                  <a:pt x="74" y="42"/>
                </a:cubicBezTo>
                <a:close/>
              </a:path>
            </a:pathLst>
          </a:custGeom>
          <a:solidFill>
            <a:srgbClr val="433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grpSp>
        <p:nvGrpSpPr>
          <p:cNvPr id="266" name="Group 265">
            <a:extLst>
              <a:ext uri="{FF2B5EF4-FFF2-40B4-BE49-F238E27FC236}">
                <a16:creationId xmlns:a16="http://schemas.microsoft.com/office/drawing/2014/main" id="{0094D287-1957-49E9-BE66-812E77C7550F}"/>
              </a:ext>
            </a:extLst>
          </p:cNvPr>
          <p:cNvGrpSpPr/>
          <p:nvPr/>
        </p:nvGrpSpPr>
        <p:grpSpPr>
          <a:xfrm>
            <a:off x="2111147" y="3180561"/>
            <a:ext cx="465712" cy="464960"/>
            <a:chOff x="12155488" y="5180013"/>
            <a:chExt cx="982663" cy="981075"/>
          </a:xfrm>
        </p:grpSpPr>
        <p:sp>
          <p:nvSpPr>
            <p:cNvPr id="271" name="Freeform 151">
              <a:extLst>
                <a:ext uri="{FF2B5EF4-FFF2-40B4-BE49-F238E27FC236}">
                  <a16:creationId xmlns:a16="http://schemas.microsoft.com/office/drawing/2014/main" id="{890F801B-4EEE-4358-A0A2-CFA9DF1281A1}"/>
                </a:ext>
              </a:extLst>
            </p:cNvPr>
            <p:cNvSpPr>
              <a:spLocks noEditPoints="1"/>
            </p:cNvSpPr>
            <p:nvPr/>
          </p:nvSpPr>
          <p:spPr bwMode="auto">
            <a:xfrm>
              <a:off x="12287251" y="5295901"/>
              <a:ext cx="719138" cy="728663"/>
            </a:xfrm>
            <a:custGeom>
              <a:avLst/>
              <a:gdLst>
                <a:gd name="T0" fmla="*/ 117 w 260"/>
                <a:gd name="T1" fmla="*/ 7 h 264"/>
                <a:gd name="T2" fmla="*/ 87 w 260"/>
                <a:gd name="T3" fmla="*/ 14 h 264"/>
                <a:gd name="T4" fmla="*/ 2 w 260"/>
                <a:gd name="T5" fmla="*/ 148 h 264"/>
                <a:gd name="T6" fmla="*/ 30 w 260"/>
                <a:gd name="T7" fmla="*/ 217 h 264"/>
                <a:gd name="T8" fmla="*/ 127 w 260"/>
                <a:gd name="T9" fmla="*/ 264 h 264"/>
                <a:gd name="T10" fmla="*/ 147 w 260"/>
                <a:gd name="T11" fmla="*/ 263 h 264"/>
                <a:gd name="T12" fmla="*/ 252 w 260"/>
                <a:gd name="T13" fmla="*/ 178 h 264"/>
                <a:gd name="T14" fmla="*/ 233 w 260"/>
                <a:gd name="T15" fmla="*/ 182 h 264"/>
                <a:gd name="T16" fmla="*/ 191 w 260"/>
                <a:gd name="T17" fmla="*/ 186 h 264"/>
                <a:gd name="T18" fmla="*/ 205 w 260"/>
                <a:gd name="T19" fmla="*/ 149 h 264"/>
                <a:gd name="T20" fmla="*/ 233 w 260"/>
                <a:gd name="T21" fmla="*/ 182 h 264"/>
                <a:gd name="T22" fmla="*/ 115 w 260"/>
                <a:gd name="T23" fmla="*/ 226 h 264"/>
                <a:gd name="T24" fmla="*/ 129 w 260"/>
                <a:gd name="T25" fmla="*/ 202 h 264"/>
                <a:gd name="T26" fmla="*/ 132 w 260"/>
                <a:gd name="T27" fmla="*/ 201 h 264"/>
                <a:gd name="T28" fmla="*/ 137 w 260"/>
                <a:gd name="T29" fmla="*/ 200 h 264"/>
                <a:gd name="T30" fmla="*/ 163 w 260"/>
                <a:gd name="T31" fmla="*/ 221 h 264"/>
                <a:gd name="T32" fmla="*/ 163 w 260"/>
                <a:gd name="T33" fmla="*/ 227 h 264"/>
                <a:gd name="T34" fmla="*/ 161 w 260"/>
                <a:gd name="T35" fmla="*/ 233 h 264"/>
                <a:gd name="T36" fmla="*/ 141 w 260"/>
                <a:gd name="T37" fmla="*/ 247 h 264"/>
                <a:gd name="T38" fmla="*/ 39 w 260"/>
                <a:gd name="T39" fmla="*/ 201 h 264"/>
                <a:gd name="T40" fmla="*/ 44 w 260"/>
                <a:gd name="T41" fmla="*/ 168 h 264"/>
                <a:gd name="T42" fmla="*/ 69 w 260"/>
                <a:gd name="T43" fmla="*/ 166 h 264"/>
                <a:gd name="T44" fmla="*/ 72 w 260"/>
                <a:gd name="T45" fmla="*/ 207 h 264"/>
                <a:gd name="T46" fmla="*/ 39 w 260"/>
                <a:gd name="T47" fmla="*/ 201 h 264"/>
                <a:gd name="T48" fmla="*/ 26 w 260"/>
                <a:gd name="T49" fmla="*/ 94 h 264"/>
                <a:gd name="T50" fmla="*/ 28 w 260"/>
                <a:gd name="T51" fmla="*/ 89 h 264"/>
                <a:gd name="T52" fmla="*/ 72 w 260"/>
                <a:gd name="T53" fmla="*/ 109 h 264"/>
                <a:gd name="T54" fmla="*/ 63 w 260"/>
                <a:gd name="T55" fmla="*/ 119 h 264"/>
                <a:gd name="T56" fmla="*/ 60 w 260"/>
                <a:gd name="T57" fmla="*/ 121 h 264"/>
                <a:gd name="T58" fmla="*/ 40 w 260"/>
                <a:gd name="T59" fmla="*/ 121 h 264"/>
                <a:gd name="T60" fmla="*/ 26 w 260"/>
                <a:gd name="T61" fmla="*/ 96 h 264"/>
                <a:gd name="T62" fmla="*/ 98 w 260"/>
                <a:gd name="T63" fmla="*/ 41 h 264"/>
                <a:gd name="T64" fmla="*/ 119 w 260"/>
                <a:gd name="T65" fmla="*/ 24 h 264"/>
                <a:gd name="T66" fmla="*/ 132 w 260"/>
                <a:gd name="T67" fmla="*/ 69 h 264"/>
                <a:gd name="T68" fmla="*/ 128 w 260"/>
                <a:gd name="T69" fmla="*/ 71 h 264"/>
                <a:gd name="T70" fmla="*/ 98 w 260"/>
                <a:gd name="T71" fmla="*/ 50 h 264"/>
                <a:gd name="T72" fmla="*/ 98 w 260"/>
                <a:gd name="T73" fmla="*/ 45 h 264"/>
                <a:gd name="T74" fmla="*/ 190 w 260"/>
                <a:gd name="T75" fmla="*/ 104 h 264"/>
                <a:gd name="T76" fmla="*/ 182 w 260"/>
                <a:gd name="T77" fmla="*/ 97 h 264"/>
                <a:gd name="T78" fmla="*/ 188 w 260"/>
                <a:gd name="T79" fmla="*/ 64 h 264"/>
                <a:gd name="T80" fmla="*/ 216 w 260"/>
                <a:gd name="T81" fmla="*/ 10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0" h="264">
                  <a:moveTo>
                    <a:pt x="258" y="123"/>
                  </a:moveTo>
                  <a:cubicBezTo>
                    <a:pt x="251" y="52"/>
                    <a:pt x="188" y="0"/>
                    <a:pt x="117" y="7"/>
                  </a:cubicBezTo>
                  <a:cubicBezTo>
                    <a:pt x="107" y="8"/>
                    <a:pt x="97" y="11"/>
                    <a:pt x="87" y="14"/>
                  </a:cubicBezTo>
                  <a:cubicBezTo>
                    <a:pt x="87" y="14"/>
                    <a:pt x="87" y="14"/>
                    <a:pt x="87" y="14"/>
                  </a:cubicBezTo>
                  <a:cubicBezTo>
                    <a:pt x="52" y="26"/>
                    <a:pt x="25" y="53"/>
                    <a:pt x="11" y="87"/>
                  </a:cubicBezTo>
                  <a:cubicBezTo>
                    <a:pt x="3" y="106"/>
                    <a:pt x="0" y="127"/>
                    <a:pt x="2" y="148"/>
                  </a:cubicBezTo>
                  <a:cubicBezTo>
                    <a:pt x="5" y="174"/>
                    <a:pt x="15" y="198"/>
                    <a:pt x="30" y="217"/>
                  </a:cubicBezTo>
                  <a:cubicBezTo>
                    <a:pt x="30" y="217"/>
                    <a:pt x="30" y="217"/>
                    <a:pt x="30" y="217"/>
                  </a:cubicBezTo>
                  <a:cubicBezTo>
                    <a:pt x="34" y="222"/>
                    <a:pt x="39" y="226"/>
                    <a:pt x="43" y="230"/>
                  </a:cubicBezTo>
                  <a:cubicBezTo>
                    <a:pt x="66" y="251"/>
                    <a:pt x="95" y="263"/>
                    <a:pt x="127" y="264"/>
                  </a:cubicBezTo>
                  <a:cubicBezTo>
                    <a:pt x="132" y="264"/>
                    <a:pt x="137" y="264"/>
                    <a:pt x="143" y="264"/>
                  </a:cubicBezTo>
                  <a:cubicBezTo>
                    <a:pt x="144" y="263"/>
                    <a:pt x="146" y="263"/>
                    <a:pt x="147" y="263"/>
                  </a:cubicBezTo>
                  <a:cubicBezTo>
                    <a:pt x="158" y="262"/>
                    <a:pt x="169" y="259"/>
                    <a:pt x="179" y="255"/>
                  </a:cubicBezTo>
                  <a:cubicBezTo>
                    <a:pt x="213" y="241"/>
                    <a:pt x="239" y="212"/>
                    <a:pt x="252" y="178"/>
                  </a:cubicBezTo>
                  <a:cubicBezTo>
                    <a:pt x="258" y="161"/>
                    <a:pt x="260" y="142"/>
                    <a:pt x="258" y="123"/>
                  </a:cubicBezTo>
                  <a:moveTo>
                    <a:pt x="233" y="182"/>
                  </a:moveTo>
                  <a:cubicBezTo>
                    <a:pt x="227" y="194"/>
                    <a:pt x="213" y="199"/>
                    <a:pt x="201" y="194"/>
                  </a:cubicBezTo>
                  <a:cubicBezTo>
                    <a:pt x="197" y="192"/>
                    <a:pt x="194" y="189"/>
                    <a:pt x="191" y="186"/>
                  </a:cubicBezTo>
                  <a:cubicBezTo>
                    <a:pt x="187" y="179"/>
                    <a:pt x="185" y="170"/>
                    <a:pt x="189" y="162"/>
                  </a:cubicBezTo>
                  <a:cubicBezTo>
                    <a:pt x="192" y="155"/>
                    <a:pt x="198" y="150"/>
                    <a:pt x="205" y="149"/>
                  </a:cubicBezTo>
                  <a:cubicBezTo>
                    <a:pt x="210" y="147"/>
                    <a:pt x="215" y="148"/>
                    <a:pt x="221" y="150"/>
                  </a:cubicBezTo>
                  <a:cubicBezTo>
                    <a:pt x="233" y="155"/>
                    <a:pt x="238" y="170"/>
                    <a:pt x="233" y="182"/>
                  </a:cubicBezTo>
                  <a:moveTo>
                    <a:pt x="136" y="247"/>
                  </a:moveTo>
                  <a:cubicBezTo>
                    <a:pt x="125" y="246"/>
                    <a:pt x="116" y="237"/>
                    <a:pt x="115" y="226"/>
                  </a:cubicBezTo>
                  <a:cubicBezTo>
                    <a:pt x="114" y="216"/>
                    <a:pt x="119" y="207"/>
                    <a:pt x="127" y="203"/>
                  </a:cubicBezTo>
                  <a:cubicBezTo>
                    <a:pt x="128" y="202"/>
                    <a:pt x="128" y="202"/>
                    <a:pt x="129" y="202"/>
                  </a:cubicBezTo>
                  <a:cubicBezTo>
                    <a:pt x="130" y="202"/>
                    <a:pt x="130" y="202"/>
                    <a:pt x="130" y="202"/>
                  </a:cubicBezTo>
                  <a:cubicBezTo>
                    <a:pt x="130" y="201"/>
                    <a:pt x="131" y="201"/>
                    <a:pt x="132" y="201"/>
                  </a:cubicBezTo>
                  <a:cubicBezTo>
                    <a:pt x="132" y="200"/>
                    <a:pt x="133" y="200"/>
                    <a:pt x="134" y="200"/>
                  </a:cubicBezTo>
                  <a:cubicBezTo>
                    <a:pt x="135" y="200"/>
                    <a:pt x="136" y="200"/>
                    <a:pt x="137" y="200"/>
                  </a:cubicBezTo>
                  <a:cubicBezTo>
                    <a:pt x="145" y="199"/>
                    <a:pt x="154" y="203"/>
                    <a:pt x="158" y="209"/>
                  </a:cubicBezTo>
                  <a:cubicBezTo>
                    <a:pt x="161" y="213"/>
                    <a:pt x="162" y="217"/>
                    <a:pt x="163" y="221"/>
                  </a:cubicBezTo>
                  <a:cubicBezTo>
                    <a:pt x="163" y="223"/>
                    <a:pt x="163" y="224"/>
                    <a:pt x="163" y="225"/>
                  </a:cubicBezTo>
                  <a:cubicBezTo>
                    <a:pt x="163" y="226"/>
                    <a:pt x="163" y="226"/>
                    <a:pt x="163" y="227"/>
                  </a:cubicBezTo>
                  <a:cubicBezTo>
                    <a:pt x="163" y="228"/>
                    <a:pt x="162" y="229"/>
                    <a:pt x="162" y="230"/>
                  </a:cubicBezTo>
                  <a:cubicBezTo>
                    <a:pt x="162" y="231"/>
                    <a:pt x="162" y="232"/>
                    <a:pt x="161" y="233"/>
                  </a:cubicBezTo>
                  <a:cubicBezTo>
                    <a:pt x="161" y="234"/>
                    <a:pt x="160" y="235"/>
                    <a:pt x="160" y="235"/>
                  </a:cubicBezTo>
                  <a:cubicBezTo>
                    <a:pt x="156" y="242"/>
                    <a:pt x="149" y="247"/>
                    <a:pt x="141" y="247"/>
                  </a:cubicBezTo>
                  <a:cubicBezTo>
                    <a:pt x="140" y="248"/>
                    <a:pt x="138" y="248"/>
                    <a:pt x="136" y="247"/>
                  </a:cubicBezTo>
                  <a:moveTo>
                    <a:pt x="39" y="201"/>
                  </a:moveTo>
                  <a:cubicBezTo>
                    <a:pt x="38" y="200"/>
                    <a:pt x="38" y="200"/>
                    <a:pt x="38" y="199"/>
                  </a:cubicBezTo>
                  <a:cubicBezTo>
                    <a:pt x="32" y="189"/>
                    <a:pt x="34" y="175"/>
                    <a:pt x="44" y="168"/>
                  </a:cubicBezTo>
                  <a:cubicBezTo>
                    <a:pt x="47" y="166"/>
                    <a:pt x="49" y="165"/>
                    <a:pt x="52" y="164"/>
                  </a:cubicBezTo>
                  <a:cubicBezTo>
                    <a:pt x="58" y="162"/>
                    <a:pt x="64" y="163"/>
                    <a:pt x="69" y="166"/>
                  </a:cubicBezTo>
                  <a:cubicBezTo>
                    <a:pt x="73" y="167"/>
                    <a:pt x="76" y="170"/>
                    <a:pt x="78" y="173"/>
                  </a:cubicBezTo>
                  <a:cubicBezTo>
                    <a:pt x="86" y="184"/>
                    <a:pt x="83" y="199"/>
                    <a:pt x="72" y="207"/>
                  </a:cubicBezTo>
                  <a:cubicBezTo>
                    <a:pt x="66" y="211"/>
                    <a:pt x="58" y="212"/>
                    <a:pt x="51" y="210"/>
                  </a:cubicBezTo>
                  <a:cubicBezTo>
                    <a:pt x="47" y="209"/>
                    <a:pt x="42" y="206"/>
                    <a:pt x="39" y="201"/>
                  </a:cubicBezTo>
                  <a:moveTo>
                    <a:pt x="26" y="96"/>
                  </a:moveTo>
                  <a:cubicBezTo>
                    <a:pt x="26" y="96"/>
                    <a:pt x="26" y="95"/>
                    <a:pt x="26" y="94"/>
                  </a:cubicBezTo>
                  <a:cubicBezTo>
                    <a:pt x="26" y="93"/>
                    <a:pt x="27" y="92"/>
                    <a:pt x="27" y="92"/>
                  </a:cubicBezTo>
                  <a:cubicBezTo>
                    <a:pt x="27" y="91"/>
                    <a:pt x="27" y="90"/>
                    <a:pt x="28" y="89"/>
                  </a:cubicBezTo>
                  <a:cubicBezTo>
                    <a:pt x="33" y="77"/>
                    <a:pt x="47" y="72"/>
                    <a:pt x="60" y="77"/>
                  </a:cubicBezTo>
                  <a:cubicBezTo>
                    <a:pt x="72" y="83"/>
                    <a:pt x="77" y="97"/>
                    <a:pt x="72" y="109"/>
                  </a:cubicBezTo>
                  <a:cubicBezTo>
                    <a:pt x="70" y="112"/>
                    <a:pt x="68" y="115"/>
                    <a:pt x="65" y="117"/>
                  </a:cubicBezTo>
                  <a:cubicBezTo>
                    <a:pt x="64" y="118"/>
                    <a:pt x="63" y="119"/>
                    <a:pt x="63" y="119"/>
                  </a:cubicBezTo>
                  <a:cubicBezTo>
                    <a:pt x="62" y="119"/>
                    <a:pt x="62" y="119"/>
                    <a:pt x="62" y="119"/>
                  </a:cubicBezTo>
                  <a:cubicBezTo>
                    <a:pt x="62" y="120"/>
                    <a:pt x="61" y="121"/>
                    <a:pt x="60" y="121"/>
                  </a:cubicBezTo>
                  <a:cubicBezTo>
                    <a:pt x="60" y="121"/>
                    <a:pt x="60" y="121"/>
                    <a:pt x="60" y="121"/>
                  </a:cubicBezTo>
                  <a:cubicBezTo>
                    <a:pt x="53" y="124"/>
                    <a:pt x="46" y="124"/>
                    <a:pt x="40" y="121"/>
                  </a:cubicBezTo>
                  <a:cubicBezTo>
                    <a:pt x="31" y="117"/>
                    <a:pt x="25" y="108"/>
                    <a:pt x="26" y="99"/>
                  </a:cubicBezTo>
                  <a:cubicBezTo>
                    <a:pt x="26" y="98"/>
                    <a:pt x="26" y="97"/>
                    <a:pt x="26" y="96"/>
                  </a:cubicBezTo>
                  <a:moveTo>
                    <a:pt x="98" y="45"/>
                  </a:moveTo>
                  <a:cubicBezTo>
                    <a:pt x="98" y="44"/>
                    <a:pt x="98" y="42"/>
                    <a:pt x="98" y="41"/>
                  </a:cubicBezTo>
                  <a:cubicBezTo>
                    <a:pt x="99" y="40"/>
                    <a:pt x="99" y="39"/>
                    <a:pt x="99" y="38"/>
                  </a:cubicBezTo>
                  <a:cubicBezTo>
                    <a:pt x="103" y="30"/>
                    <a:pt x="110" y="24"/>
                    <a:pt x="119" y="24"/>
                  </a:cubicBezTo>
                  <a:cubicBezTo>
                    <a:pt x="132" y="22"/>
                    <a:pt x="144" y="32"/>
                    <a:pt x="145" y="45"/>
                  </a:cubicBezTo>
                  <a:cubicBezTo>
                    <a:pt x="146" y="55"/>
                    <a:pt x="141" y="65"/>
                    <a:pt x="132" y="69"/>
                  </a:cubicBezTo>
                  <a:cubicBezTo>
                    <a:pt x="131" y="69"/>
                    <a:pt x="131" y="70"/>
                    <a:pt x="130" y="70"/>
                  </a:cubicBezTo>
                  <a:cubicBezTo>
                    <a:pt x="129" y="70"/>
                    <a:pt x="129" y="70"/>
                    <a:pt x="128" y="71"/>
                  </a:cubicBezTo>
                  <a:cubicBezTo>
                    <a:pt x="127" y="71"/>
                    <a:pt x="125" y="71"/>
                    <a:pt x="124" y="71"/>
                  </a:cubicBezTo>
                  <a:cubicBezTo>
                    <a:pt x="111" y="73"/>
                    <a:pt x="99" y="63"/>
                    <a:pt x="98" y="50"/>
                  </a:cubicBezTo>
                  <a:cubicBezTo>
                    <a:pt x="97" y="49"/>
                    <a:pt x="97" y="48"/>
                    <a:pt x="97" y="47"/>
                  </a:cubicBezTo>
                  <a:cubicBezTo>
                    <a:pt x="97" y="47"/>
                    <a:pt x="97" y="46"/>
                    <a:pt x="98" y="45"/>
                  </a:cubicBezTo>
                  <a:moveTo>
                    <a:pt x="190" y="104"/>
                  </a:moveTo>
                  <a:cubicBezTo>
                    <a:pt x="190" y="104"/>
                    <a:pt x="190" y="104"/>
                    <a:pt x="190" y="104"/>
                  </a:cubicBezTo>
                  <a:cubicBezTo>
                    <a:pt x="187" y="103"/>
                    <a:pt x="185" y="101"/>
                    <a:pt x="183" y="98"/>
                  </a:cubicBezTo>
                  <a:cubicBezTo>
                    <a:pt x="182" y="97"/>
                    <a:pt x="182" y="97"/>
                    <a:pt x="182" y="97"/>
                  </a:cubicBezTo>
                  <a:cubicBezTo>
                    <a:pt x="182" y="97"/>
                    <a:pt x="182" y="97"/>
                    <a:pt x="182" y="97"/>
                  </a:cubicBezTo>
                  <a:cubicBezTo>
                    <a:pt x="175" y="86"/>
                    <a:pt x="178" y="72"/>
                    <a:pt x="188" y="64"/>
                  </a:cubicBezTo>
                  <a:cubicBezTo>
                    <a:pt x="199" y="57"/>
                    <a:pt x="214" y="59"/>
                    <a:pt x="222" y="70"/>
                  </a:cubicBezTo>
                  <a:cubicBezTo>
                    <a:pt x="229" y="81"/>
                    <a:pt x="227" y="96"/>
                    <a:pt x="216" y="103"/>
                  </a:cubicBezTo>
                  <a:cubicBezTo>
                    <a:pt x="208" y="109"/>
                    <a:pt x="198" y="109"/>
                    <a:pt x="190" y="104"/>
                  </a:cubicBezTo>
                </a:path>
              </a:pathLst>
            </a:custGeom>
            <a:solidFill>
              <a:srgbClr val="7B7D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72" name="Freeform 152">
              <a:extLst>
                <a:ext uri="{FF2B5EF4-FFF2-40B4-BE49-F238E27FC236}">
                  <a16:creationId xmlns:a16="http://schemas.microsoft.com/office/drawing/2014/main" id="{52E2EAF4-B726-4A97-86A2-4FB613C4ACA2}"/>
                </a:ext>
              </a:extLst>
            </p:cNvPr>
            <p:cNvSpPr>
              <a:spLocks noEditPoints="1"/>
            </p:cNvSpPr>
            <p:nvPr/>
          </p:nvSpPr>
          <p:spPr bwMode="auto">
            <a:xfrm>
              <a:off x="12155488" y="5180013"/>
              <a:ext cx="982663" cy="981075"/>
            </a:xfrm>
            <a:custGeom>
              <a:avLst/>
              <a:gdLst>
                <a:gd name="T0" fmla="*/ 328 w 356"/>
                <a:gd name="T1" fmla="*/ 169 h 355"/>
                <a:gd name="T2" fmla="*/ 347 w 356"/>
                <a:gd name="T3" fmla="*/ 122 h 355"/>
                <a:gd name="T4" fmla="*/ 312 w 356"/>
                <a:gd name="T5" fmla="*/ 112 h 355"/>
                <a:gd name="T6" fmla="*/ 333 w 356"/>
                <a:gd name="T7" fmla="*/ 91 h 355"/>
                <a:gd name="T8" fmla="*/ 285 w 356"/>
                <a:gd name="T9" fmla="*/ 73 h 355"/>
                <a:gd name="T10" fmla="*/ 259 w 356"/>
                <a:gd name="T11" fmla="*/ 52 h 355"/>
                <a:gd name="T12" fmla="*/ 233 w 356"/>
                <a:gd name="T13" fmla="*/ 9 h 355"/>
                <a:gd name="T14" fmla="*/ 216 w 356"/>
                <a:gd name="T15" fmla="*/ 33 h 355"/>
                <a:gd name="T16" fmla="*/ 178 w 356"/>
                <a:gd name="T17" fmla="*/ 0 h 355"/>
                <a:gd name="T18" fmla="*/ 170 w 356"/>
                <a:gd name="T19" fmla="*/ 28 h 355"/>
                <a:gd name="T20" fmla="*/ 123 w 356"/>
                <a:gd name="T21" fmla="*/ 9 h 355"/>
                <a:gd name="T22" fmla="*/ 124 w 356"/>
                <a:gd name="T23" fmla="*/ 38 h 355"/>
                <a:gd name="T24" fmla="*/ 103 w 356"/>
                <a:gd name="T25" fmla="*/ 33 h 355"/>
                <a:gd name="T26" fmla="*/ 84 w 356"/>
                <a:gd name="T27" fmla="*/ 62 h 355"/>
                <a:gd name="T28" fmla="*/ 34 w 356"/>
                <a:gd name="T29" fmla="*/ 74 h 355"/>
                <a:gd name="T30" fmla="*/ 41 w 356"/>
                <a:gd name="T31" fmla="*/ 107 h 355"/>
                <a:gd name="T32" fmla="*/ 9 w 356"/>
                <a:gd name="T33" fmla="*/ 123 h 355"/>
                <a:gd name="T34" fmla="*/ 31 w 356"/>
                <a:gd name="T35" fmla="*/ 152 h 355"/>
                <a:gd name="T36" fmla="*/ 29 w 356"/>
                <a:gd name="T37" fmla="*/ 186 h 355"/>
                <a:gd name="T38" fmla="*/ 5 w 356"/>
                <a:gd name="T39" fmla="*/ 211 h 355"/>
                <a:gd name="T40" fmla="*/ 26 w 356"/>
                <a:gd name="T41" fmla="*/ 232 h 355"/>
                <a:gd name="T42" fmla="*/ 44 w 356"/>
                <a:gd name="T43" fmla="*/ 243 h 355"/>
                <a:gd name="T44" fmla="*/ 62 w 356"/>
                <a:gd name="T45" fmla="*/ 272 h 355"/>
                <a:gd name="T46" fmla="*/ 70 w 356"/>
                <a:gd name="T47" fmla="*/ 280 h 355"/>
                <a:gd name="T48" fmla="*/ 58 w 356"/>
                <a:gd name="T49" fmla="*/ 307 h 355"/>
                <a:gd name="T50" fmla="*/ 74 w 356"/>
                <a:gd name="T51" fmla="*/ 322 h 355"/>
                <a:gd name="T52" fmla="*/ 104 w 356"/>
                <a:gd name="T53" fmla="*/ 338 h 355"/>
                <a:gd name="T54" fmla="*/ 153 w 356"/>
                <a:gd name="T55" fmla="*/ 325 h 355"/>
                <a:gd name="T56" fmla="*/ 157 w 356"/>
                <a:gd name="T57" fmla="*/ 353 h 355"/>
                <a:gd name="T58" fmla="*/ 186 w 356"/>
                <a:gd name="T59" fmla="*/ 327 h 355"/>
                <a:gd name="T60" fmla="*/ 213 w 356"/>
                <a:gd name="T61" fmla="*/ 351 h 355"/>
                <a:gd name="T62" fmla="*/ 232 w 356"/>
                <a:gd name="T63" fmla="*/ 317 h 355"/>
                <a:gd name="T64" fmla="*/ 254 w 356"/>
                <a:gd name="T65" fmla="*/ 322 h 355"/>
                <a:gd name="T66" fmla="*/ 273 w 356"/>
                <a:gd name="T67" fmla="*/ 294 h 355"/>
                <a:gd name="T68" fmla="*/ 308 w 356"/>
                <a:gd name="T69" fmla="*/ 298 h 355"/>
                <a:gd name="T70" fmla="*/ 310 w 356"/>
                <a:gd name="T71" fmla="*/ 247 h 355"/>
                <a:gd name="T72" fmla="*/ 330 w 356"/>
                <a:gd name="T73" fmla="*/ 251 h 355"/>
                <a:gd name="T74" fmla="*/ 347 w 356"/>
                <a:gd name="T75" fmla="*/ 232 h 355"/>
                <a:gd name="T76" fmla="*/ 354 w 356"/>
                <a:gd name="T77" fmla="*/ 198 h 355"/>
                <a:gd name="T78" fmla="*/ 288 w 356"/>
                <a:gd name="T79" fmla="*/ 235 h 355"/>
                <a:gd name="T80" fmla="*/ 273 w 356"/>
                <a:gd name="T81" fmla="*/ 258 h 355"/>
                <a:gd name="T82" fmla="*/ 268 w 356"/>
                <a:gd name="T83" fmla="*/ 263 h 355"/>
                <a:gd name="T84" fmla="*/ 259 w 356"/>
                <a:gd name="T85" fmla="*/ 272 h 355"/>
                <a:gd name="T86" fmla="*/ 248 w 356"/>
                <a:gd name="T87" fmla="*/ 280 h 355"/>
                <a:gd name="T88" fmla="*/ 237 w 356"/>
                <a:gd name="T89" fmla="*/ 287 h 355"/>
                <a:gd name="T90" fmla="*/ 229 w 356"/>
                <a:gd name="T91" fmla="*/ 291 h 355"/>
                <a:gd name="T92" fmla="*/ 198 w 356"/>
                <a:gd name="T93" fmla="*/ 300 h 355"/>
                <a:gd name="T94" fmla="*/ 93 w 356"/>
                <a:gd name="T95" fmla="*/ 268 h 355"/>
                <a:gd name="T96" fmla="*/ 63 w 356"/>
                <a:gd name="T97" fmla="*/ 132 h 355"/>
                <a:gd name="T98" fmla="*/ 68 w 356"/>
                <a:gd name="T99" fmla="*/ 121 h 355"/>
                <a:gd name="T100" fmla="*/ 75 w 356"/>
                <a:gd name="T101" fmla="*/ 109 h 355"/>
                <a:gd name="T102" fmla="*/ 79 w 356"/>
                <a:gd name="T103" fmla="*/ 102 h 355"/>
                <a:gd name="T104" fmla="*/ 93 w 356"/>
                <a:gd name="T105" fmla="*/ 87 h 355"/>
                <a:gd name="T106" fmla="*/ 108 w 356"/>
                <a:gd name="T107" fmla="*/ 75 h 355"/>
                <a:gd name="T108" fmla="*/ 113 w 356"/>
                <a:gd name="T109" fmla="*/ 72 h 355"/>
                <a:gd name="T110" fmla="*/ 117 w 356"/>
                <a:gd name="T111" fmla="*/ 70 h 355"/>
                <a:gd name="T112" fmla="*/ 121 w 356"/>
                <a:gd name="T113" fmla="*/ 68 h 355"/>
                <a:gd name="T114" fmla="*/ 133 w 356"/>
                <a:gd name="T115" fmla="*/ 62 h 355"/>
                <a:gd name="T116" fmla="*/ 165 w 356"/>
                <a:gd name="T117" fmla="*/ 54 h 355"/>
                <a:gd name="T118" fmla="*/ 293 w 356"/>
                <a:gd name="T119" fmla="*/ 22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6" h="355">
                  <a:moveTo>
                    <a:pt x="354" y="198"/>
                  </a:moveTo>
                  <a:cubicBezTo>
                    <a:pt x="355" y="191"/>
                    <a:pt x="356" y="184"/>
                    <a:pt x="355" y="177"/>
                  </a:cubicBezTo>
                  <a:cubicBezTo>
                    <a:pt x="346" y="173"/>
                    <a:pt x="337" y="172"/>
                    <a:pt x="328" y="169"/>
                  </a:cubicBezTo>
                  <a:cubicBezTo>
                    <a:pt x="326" y="165"/>
                    <a:pt x="327" y="161"/>
                    <a:pt x="325" y="156"/>
                  </a:cubicBezTo>
                  <a:cubicBezTo>
                    <a:pt x="334" y="152"/>
                    <a:pt x="343" y="148"/>
                    <a:pt x="352" y="144"/>
                  </a:cubicBezTo>
                  <a:cubicBezTo>
                    <a:pt x="352" y="136"/>
                    <a:pt x="349" y="129"/>
                    <a:pt x="347" y="122"/>
                  </a:cubicBezTo>
                  <a:cubicBezTo>
                    <a:pt x="342" y="121"/>
                    <a:pt x="337" y="122"/>
                    <a:pt x="332" y="123"/>
                  </a:cubicBezTo>
                  <a:cubicBezTo>
                    <a:pt x="327" y="123"/>
                    <a:pt x="323" y="123"/>
                    <a:pt x="318" y="124"/>
                  </a:cubicBezTo>
                  <a:cubicBezTo>
                    <a:pt x="315" y="120"/>
                    <a:pt x="314" y="116"/>
                    <a:pt x="312" y="112"/>
                  </a:cubicBezTo>
                  <a:cubicBezTo>
                    <a:pt x="313" y="111"/>
                    <a:pt x="314" y="110"/>
                    <a:pt x="315" y="109"/>
                  </a:cubicBezTo>
                  <a:cubicBezTo>
                    <a:pt x="319" y="104"/>
                    <a:pt x="324" y="100"/>
                    <a:pt x="329" y="96"/>
                  </a:cubicBezTo>
                  <a:cubicBezTo>
                    <a:pt x="330" y="94"/>
                    <a:pt x="332" y="93"/>
                    <a:pt x="333" y="91"/>
                  </a:cubicBezTo>
                  <a:cubicBezTo>
                    <a:pt x="330" y="84"/>
                    <a:pt x="326" y="78"/>
                    <a:pt x="321" y="73"/>
                  </a:cubicBezTo>
                  <a:cubicBezTo>
                    <a:pt x="312" y="75"/>
                    <a:pt x="303" y="80"/>
                    <a:pt x="294" y="83"/>
                  </a:cubicBezTo>
                  <a:cubicBezTo>
                    <a:pt x="291" y="80"/>
                    <a:pt x="288" y="77"/>
                    <a:pt x="285" y="73"/>
                  </a:cubicBezTo>
                  <a:cubicBezTo>
                    <a:pt x="290" y="65"/>
                    <a:pt x="295" y="57"/>
                    <a:pt x="299" y="48"/>
                  </a:cubicBezTo>
                  <a:cubicBezTo>
                    <a:pt x="294" y="42"/>
                    <a:pt x="288" y="38"/>
                    <a:pt x="282" y="33"/>
                  </a:cubicBezTo>
                  <a:cubicBezTo>
                    <a:pt x="274" y="39"/>
                    <a:pt x="267" y="46"/>
                    <a:pt x="259" y="52"/>
                  </a:cubicBezTo>
                  <a:cubicBezTo>
                    <a:pt x="255" y="50"/>
                    <a:pt x="251" y="48"/>
                    <a:pt x="248" y="46"/>
                  </a:cubicBezTo>
                  <a:cubicBezTo>
                    <a:pt x="249" y="36"/>
                    <a:pt x="252" y="26"/>
                    <a:pt x="253" y="17"/>
                  </a:cubicBezTo>
                  <a:cubicBezTo>
                    <a:pt x="246" y="13"/>
                    <a:pt x="240" y="11"/>
                    <a:pt x="233" y="9"/>
                  </a:cubicBezTo>
                  <a:cubicBezTo>
                    <a:pt x="232" y="10"/>
                    <a:pt x="230" y="11"/>
                    <a:pt x="230" y="12"/>
                  </a:cubicBezTo>
                  <a:cubicBezTo>
                    <a:pt x="226" y="18"/>
                    <a:pt x="223" y="23"/>
                    <a:pt x="220" y="28"/>
                  </a:cubicBezTo>
                  <a:cubicBezTo>
                    <a:pt x="219" y="30"/>
                    <a:pt x="217" y="31"/>
                    <a:pt x="216" y="33"/>
                  </a:cubicBezTo>
                  <a:cubicBezTo>
                    <a:pt x="212" y="32"/>
                    <a:pt x="208" y="32"/>
                    <a:pt x="204" y="30"/>
                  </a:cubicBezTo>
                  <a:cubicBezTo>
                    <a:pt x="202" y="21"/>
                    <a:pt x="202" y="11"/>
                    <a:pt x="199" y="1"/>
                  </a:cubicBezTo>
                  <a:cubicBezTo>
                    <a:pt x="192" y="0"/>
                    <a:pt x="185" y="0"/>
                    <a:pt x="178" y="0"/>
                  </a:cubicBezTo>
                  <a:cubicBezTo>
                    <a:pt x="177" y="1"/>
                    <a:pt x="177" y="3"/>
                    <a:pt x="176" y="4"/>
                  </a:cubicBezTo>
                  <a:cubicBezTo>
                    <a:pt x="174" y="11"/>
                    <a:pt x="173" y="18"/>
                    <a:pt x="171" y="25"/>
                  </a:cubicBezTo>
                  <a:cubicBezTo>
                    <a:pt x="171" y="26"/>
                    <a:pt x="170" y="27"/>
                    <a:pt x="170" y="28"/>
                  </a:cubicBezTo>
                  <a:cubicBezTo>
                    <a:pt x="166" y="29"/>
                    <a:pt x="161" y="29"/>
                    <a:pt x="157" y="30"/>
                  </a:cubicBezTo>
                  <a:cubicBezTo>
                    <a:pt x="152" y="21"/>
                    <a:pt x="149" y="12"/>
                    <a:pt x="144" y="4"/>
                  </a:cubicBezTo>
                  <a:cubicBezTo>
                    <a:pt x="137" y="4"/>
                    <a:pt x="130" y="6"/>
                    <a:pt x="123" y="9"/>
                  </a:cubicBezTo>
                  <a:cubicBezTo>
                    <a:pt x="123" y="10"/>
                    <a:pt x="123" y="11"/>
                    <a:pt x="123" y="13"/>
                  </a:cubicBezTo>
                  <a:cubicBezTo>
                    <a:pt x="123" y="19"/>
                    <a:pt x="123" y="25"/>
                    <a:pt x="124" y="31"/>
                  </a:cubicBezTo>
                  <a:cubicBezTo>
                    <a:pt x="124" y="33"/>
                    <a:pt x="124" y="36"/>
                    <a:pt x="124" y="38"/>
                  </a:cubicBezTo>
                  <a:cubicBezTo>
                    <a:pt x="123" y="39"/>
                    <a:pt x="121" y="40"/>
                    <a:pt x="120" y="40"/>
                  </a:cubicBezTo>
                  <a:cubicBezTo>
                    <a:pt x="117" y="41"/>
                    <a:pt x="115" y="43"/>
                    <a:pt x="113" y="44"/>
                  </a:cubicBezTo>
                  <a:cubicBezTo>
                    <a:pt x="109" y="41"/>
                    <a:pt x="106" y="37"/>
                    <a:pt x="103" y="33"/>
                  </a:cubicBezTo>
                  <a:cubicBezTo>
                    <a:pt x="99" y="30"/>
                    <a:pt x="96" y="26"/>
                    <a:pt x="93" y="23"/>
                  </a:cubicBezTo>
                  <a:cubicBezTo>
                    <a:pt x="87" y="25"/>
                    <a:pt x="80" y="29"/>
                    <a:pt x="74" y="35"/>
                  </a:cubicBezTo>
                  <a:cubicBezTo>
                    <a:pt x="76" y="44"/>
                    <a:pt x="81" y="52"/>
                    <a:pt x="84" y="62"/>
                  </a:cubicBezTo>
                  <a:cubicBezTo>
                    <a:pt x="81" y="65"/>
                    <a:pt x="78" y="67"/>
                    <a:pt x="74" y="71"/>
                  </a:cubicBezTo>
                  <a:cubicBezTo>
                    <a:pt x="66" y="66"/>
                    <a:pt x="57" y="61"/>
                    <a:pt x="49" y="57"/>
                  </a:cubicBezTo>
                  <a:cubicBezTo>
                    <a:pt x="44" y="61"/>
                    <a:pt x="39" y="66"/>
                    <a:pt x="34" y="74"/>
                  </a:cubicBezTo>
                  <a:cubicBezTo>
                    <a:pt x="40" y="82"/>
                    <a:pt x="46" y="89"/>
                    <a:pt x="53" y="96"/>
                  </a:cubicBezTo>
                  <a:cubicBezTo>
                    <a:pt x="51" y="100"/>
                    <a:pt x="49" y="104"/>
                    <a:pt x="46" y="108"/>
                  </a:cubicBezTo>
                  <a:cubicBezTo>
                    <a:pt x="45" y="108"/>
                    <a:pt x="43" y="107"/>
                    <a:pt x="41" y="107"/>
                  </a:cubicBezTo>
                  <a:cubicBezTo>
                    <a:pt x="40" y="107"/>
                    <a:pt x="38" y="107"/>
                    <a:pt x="37" y="106"/>
                  </a:cubicBezTo>
                  <a:cubicBezTo>
                    <a:pt x="30" y="105"/>
                    <a:pt x="24" y="103"/>
                    <a:pt x="17" y="103"/>
                  </a:cubicBezTo>
                  <a:cubicBezTo>
                    <a:pt x="14" y="109"/>
                    <a:pt x="11" y="116"/>
                    <a:pt x="9" y="123"/>
                  </a:cubicBezTo>
                  <a:cubicBezTo>
                    <a:pt x="17" y="130"/>
                    <a:pt x="26" y="134"/>
                    <a:pt x="34" y="139"/>
                  </a:cubicBezTo>
                  <a:cubicBezTo>
                    <a:pt x="33" y="141"/>
                    <a:pt x="33" y="143"/>
                    <a:pt x="33" y="145"/>
                  </a:cubicBezTo>
                  <a:cubicBezTo>
                    <a:pt x="32" y="148"/>
                    <a:pt x="32" y="150"/>
                    <a:pt x="31" y="152"/>
                  </a:cubicBezTo>
                  <a:cubicBezTo>
                    <a:pt x="21" y="154"/>
                    <a:pt x="12" y="154"/>
                    <a:pt x="2" y="156"/>
                  </a:cubicBezTo>
                  <a:cubicBezTo>
                    <a:pt x="1" y="164"/>
                    <a:pt x="0" y="171"/>
                    <a:pt x="1" y="178"/>
                  </a:cubicBezTo>
                  <a:cubicBezTo>
                    <a:pt x="10" y="182"/>
                    <a:pt x="19" y="183"/>
                    <a:pt x="29" y="186"/>
                  </a:cubicBezTo>
                  <a:cubicBezTo>
                    <a:pt x="30" y="190"/>
                    <a:pt x="30" y="194"/>
                    <a:pt x="31" y="199"/>
                  </a:cubicBezTo>
                  <a:cubicBezTo>
                    <a:pt x="24" y="202"/>
                    <a:pt x="18" y="205"/>
                    <a:pt x="11" y="208"/>
                  </a:cubicBezTo>
                  <a:cubicBezTo>
                    <a:pt x="9" y="209"/>
                    <a:pt x="7" y="210"/>
                    <a:pt x="5" y="211"/>
                  </a:cubicBezTo>
                  <a:cubicBezTo>
                    <a:pt x="5" y="216"/>
                    <a:pt x="6" y="220"/>
                    <a:pt x="7" y="224"/>
                  </a:cubicBezTo>
                  <a:cubicBezTo>
                    <a:pt x="8" y="227"/>
                    <a:pt x="9" y="230"/>
                    <a:pt x="10" y="233"/>
                  </a:cubicBezTo>
                  <a:cubicBezTo>
                    <a:pt x="15" y="233"/>
                    <a:pt x="21" y="233"/>
                    <a:pt x="26" y="232"/>
                  </a:cubicBezTo>
                  <a:cubicBezTo>
                    <a:pt x="30" y="232"/>
                    <a:pt x="35" y="231"/>
                    <a:pt x="39" y="231"/>
                  </a:cubicBezTo>
                  <a:cubicBezTo>
                    <a:pt x="40" y="233"/>
                    <a:pt x="41" y="235"/>
                    <a:pt x="42" y="237"/>
                  </a:cubicBezTo>
                  <a:cubicBezTo>
                    <a:pt x="43" y="239"/>
                    <a:pt x="43" y="241"/>
                    <a:pt x="44" y="243"/>
                  </a:cubicBezTo>
                  <a:cubicBezTo>
                    <a:pt x="37" y="250"/>
                    <a:pt x="30" y="256"/>
                    <a:pt x="23" y="264"/>
                  </a:cubicBezTo>
                  <a:cubicBezTo>
                    <a:pt x="26" y="271"/>
                    <a:pt x="31" y="276"/>
                    <a:pt x="35" y="282"/>
                  </a:cubicBezTo>
                  <a:cubicBezTo>
                    <a:pt x="44" y="280"/>
                    <a:pt x="53" y="275"/>
                    <a:pt x="62" y="272"/>
                  </a:cubicBezTo>
                  <a:cubicBezTo>
                    <a:pt x="64" y="273"/>
                    <a:pt x="65" y="275"/>
                    <a:pt x="67" y="276"/>
                  </a:cubicBezTo>
                  <a:cubicBezTo>
                    <a:pt x="68" y="277"/>
                    <a:pt x="69" y="279"/>
                    <a:pt x="70" y="280"/>
                  </a:cubicBezTo>
                  <a:cubicBezTo>
                    <a:pt x="70" y="280"/>
                    <a:pt x="70" y="280"/>
                    <a:pt x="70" y="280"/>
                  </a:cubicBezTo>
                  <a:cubicBezTo>
                    <a:pt x="70" y="280"/>
                    <a:pt x="71" y="281"/>
                    <a:pt x="71" y="281"/>
                  </a:cubicBezTo>
                  <a:cubicBezTo>
                    <a:pt x="69" y="286"/>
                    <a:pt x="66" y="290"/>
                    <a:pt x="64" y="295"/>
                  </a:cubicBezTo>
                  <a:cubicBezTo>
                    <a:pt x="62" y="299"/>
                    <a:pt x="60" y="303"/>
                    <a:pt x="58" y="307"/>
                  </a:cubicBezTo>
                  <a:cubicBezTo>
                    <a:pt x="58" y="308"/>
                    <a:pt x="58" y="308"/>
                    <a:pt x="59" y="308"/>
                  </a:cubicBezTo>
                  <a:cubicBezTo>
                    <a:pt x="63" y="313"/>
                    <a:pt x="68" y="316"/>
                    <a:pt x="72" y="320"/>
                  </a:cubicBezTo>
                  <a:cubicBezTo>
                    <a:pt x="73" y="321"/>
                    <a:pt x="74" y="321"/>
                    <a:pt x="74" y="322"/>
                  </a:cubicBezTo>
                  <a:cubicBezTo>
                    <a:pt x="83" y="316"/>
                    <a:pt x="90" y="309"/>
                    <a:pt x="97" y="303"/>
                  </a:cubicBezTo>
                  <a:cubicBezTo>
                    <a:pt x="101" y="304"/>
                    <a:pt x="105" y="307"/>
                    <a:pt x="109" y="309"/>
                  </a:cubicBezTo>
                  <a:cubicBezTo>
                    <a:pt x="107" y="319"/>
                    <a:pt x="104" y="328"/>
                    <a:pt x="104" y="338"/>
                  </a:cubicBezTo>
                  <a:cubicBezTo>
                    <a:pt x="109" y="341"/>
                    <a:pt x="116" y="344"/>
                    <a:pt x="124" y="346"/>
                  </a:cubicBezTo>
                  <a:cubicBezTo>
                    <a:pt x="130" y="339"/>
                    <a:pt x="135" y="330"/>
                    <a:pt x="140" y="322"/>
                  </a:cubicBezTo>
                  <a:cubicBezTo>
                    <a:pt x="144" y="322"/>
                    <a:pt x="149" y="323"/>
                    <a:pt x="153" y="325"/>
                  </a:cubicBezTo>
                  <a:cubicBezTo>
                    <a:pt x="154" y="330"/>
                    <a:pt x="154" y="335"/>
                    <a:pt x="155" y="340"/>
                  </a:cubicBezTo>
                  <a:cubicBezTo>
                    <a:pt x="155" y="341"/>
                    <a:pt x="155" y="341"/>
                    <a:pt x="155" y="341"/>
                  </a:cubicBezTo>
                  <a:cubicBezTo>
                    <a:pt x="155" y="345"/>
                    <a:pt x="156" y="349"/>
                    <a:pt x="157" y="353"/>
                  </a:cubicBezTo>
                  <a:cubicBezTo>
                    <a:pt x="160" y="354"/>
                    <a:pt x="164" y="355"/>
                    <a:pt x="167" y="355"/>
                  </a:cubicBezTo>
                  <a:cubicBezTo>
                    <a:pt x="171" y="355"/>
                    <a:pt x="175" y="355"/>
                    <a:pt x="179" y="355"/>
                  </a:cubicBezTo>
                  <a:cubicBezTo>
                    <a:pt x="183" y="346"/>
                    <a:pt x="184" y="336"/>
                    <a:pt x="186" y="327"/>
                  </a:cubicBezTo>
                  <a:cubicBezTo>
                    <a:pt x="189" y="326"/>
                    <a:pt x="191" y="326"/>
                    <a:pt x="193" y="326"/>
                  </a:cubicBezTo>
                  <a:cubicBezTo>
                    <a:pt x="195" y="325"/>
                    <a:pt x="197" y="325"/>
                    <a:pt x="199" y="325"/>
                  </a:cubicBezTo>
                  <a:cubicBezTo>
                    <a:pt x="204" y="334"/>
                    <a:pt x="207" y="343"/>
                    <a:pt x="213" y="351"/>
                  </a:cubicBezTo>
                  <a:cubicBezTo>
                    <a:pt x="220" y="351"/>
                    <a:pt x="226" y="348"/>
                    <a:pt x="233" y="346"/>
                  </a:cubicBezTo>
                  <a:cubicBezTo>
                    <a:pt x="234" y="341"/>
                    <a:pt x="234" y="337"/>
                    <a:pt x="233" y="332"/>
                  </a:cubicBezTo>
                  <a:cubicBezTo>
                    <a:pt x="233" y="327"/>
                    <a:pt x="232" y="322"/>
                    <a:pt x="232" y="317"/>
                  </a:cubicBezTo>
                  <a:cubicBezTo>
                    <a:pt x="235" y="315"/>
                    <a:pt x="239" y="314"/>
                    <a:pt x="242" y="312"/>
                  </a:cubicBezTo>
                  <a:cubicBezTo>
                    <a:pt x="243" y="312"/>
                    <a:pt x="243" y="312"/>
                    <a:pt x="244" y="311"/>
                  </a:cubicBezTo>
                  <a:cubicBezTo>
                    <a:pt x="248" y="314"/>
                    <a:pt x="250" y="318"/>
                    <a:pt x="254" y="322"/>
                  </a:cubicBezTo>
                  <a:cubicBezTo>
                    <a:pt x="257" y="325"/>
                    <a:pt x="261" y="329"/>
                    <a:pt x="264" y="332"/>
                  </a:cubicBezTo>
                  <a:cubicBezTo>
                    <a:pt x="270" y="330"/>
                    <a:pt x="276" y="326"/>
                    <a:pt x="283" y="320"/>
                  </a:cubicBezTo>
                  <a:cubicBezTo>
                    <a:pt x="281" y="311"/>
                    <a:pt x="276" y="303"/>
                    <a:pt x="273" y="294"/>
                  </a:cubicBezTo>
                  <a:cubicBezTo>
                    <a:pt x="275" y="290"/>
                    <a:pt x="279" y="288"/>
                    <a:pt x="282" y="284"/>
                  </a:cubicBezTo>
                  <a:cubicBezTo>
                    <a:pt x="286" y="287"/>
                    <a:pt x="291" y="289"/>
                    <a:pt x="295" y="291"/>
                  </a:cubicBezTo>
                  <a:cubicBezTo>
                    <a:pt x="299" y="294"/>
                    <a:pt x="303" y="296"/>
                    <a:pt x="308" y="298"/>
                  </a:cubicBezTo>
                  <a:cubicBezTo>
                    <a:pt x="312" y="295"/>
                    <a:pt x="318" y="288"/>
                    <a:pt x="322" y="281"/>
                  </a:cubicBezTo>
                  <a:cubicBezTo>
                    <a:pt x="317" y="273"/>
                    <a:pt x="310" y="266"/>
                    <a:pt x="304" y="259"/>
                  </a:cubicBezTo>
                  <a:cubicBezTo>
                    <a:pt x="305" y="255"/>
                    <a:pt x="308" y="251"/>
                    <a:pt x="310" y="247"/>
                  </a:cubicBezTo>
                  <a:cubicBezTo>
                    <a:pt x="311" y="247"/>
                    <a:pt x="313" y="247"/>
                    <a:pt x="314" y="248"/>
                  </a:cubicBezTo>
                  <a:cubicBezTo>
                    <a:pt x="315" y="248"/>
                    <a:pt x="316" y="248"/>
                    <a:pt x="317" y="248"/>
                  </a:cubicBezTo>
                  <a:cubicBezTo>
                    <a:pt x="322" y="249"/>
                    <a:pt x="326" y="250"/>
                    <a:pt x="330" y="251"/>
                  </a:cubicBezTo>
                  <a:cubicBezTo>
                    <a:pt x="330" y="251"/>
                    <a:pt x="330" y="251"/>
                    <a:pt x="330" y="251"/>
                  </a:cubicBezTo>
                  <a:cubicBezTo>
                    <a:pt x="333" y="251"/>
                    <a:pt x="336" y="252"/>
                    <a:pt x="339" y="252"/>
                  </a:cubicBezTo>
                  <a:cubicBezTo>
                    <a:pt x="343" y="246"/>
                    <a:pt x="345" y="239"/>
                    <a:pt x="347" y="232"/>
                  </a:cubicBezTo>
                  <a:cubicBezTo>
                    <a:pt x="340" y="225"/>
                    <a:pt x="331" y="221"/>
                    <a:pt x="323" y="216"/>
                  </a:cubicBezTo>
                  <a:cubicBezTo>
                    <a:pt x="323" y="211"/>
                    <a:pt x="324" y="207"/>
                    <a:pt x="325" y="203"/>
                  </a:cubicBezTo>
                  <a:cubicBezTo>
                    <a:pt x="335" y="201"/>
                    <a:pt x="345" y="201"/>
                    <a:pt x="354" y="198"/>
                  </a:cubicBezTo>
                  <a:moveTo>
                    <a:pt x="293" y="224"/>
                  </a:moveTo>
                  <a:cubicBezTo>
                    <a:pt x="293" y="226"/>
                    <a:pt x="292" y="227"/>
                    <a:pt x="291" y="229"/>
                  </a:cubicBezTo>
                  <a:cubicBezTo>
                    <a:pt x="290" y="231"/>
                    <a:pt x="289" y="233"/>
                    <a:pt x="288" y="235"/>
                  </a:cubicBezTo>
                  <a:cubicBezTo>
                    <a:pt x="287" y="237"/>
                    <a:pt x="286" y="239"/>
                    <a:pt x="285" y="241"/>
                  </a:cubicBezTo>
                  <a:cubicBezTo>
                    <a:pt x="282" y="245"/>
                    <a:pt x="280" y="249"/>
                    <a:pt x="277" y="252"/>
                  </a:cubicBezTo>
                  <a:cubicBezTo>
                    <a:pt x="276" y="254"/>
                    <a:pt x="274" y="256"/>
                    <a:pt x="273" y="258"/>
                  </a:cubicBezTo>
                  <a:cubicBezTo>
                    <a:pt x="273" y="258"/>
                    <a:pt x="273" y="258"/>
                    <a:pt x="273" y="258"/>
                  </a:cubicBezTo>
                  <a:cubicBezTo>
                    <a:pt x="271" y="260"/>
                    <a:pt x="270" y="261"/>
                    <a:pt x="268" y="263"/>
                  </a:cubicBezTo>
                  <a:cubicBezTo>
                    <a:pt x="268" y="263"/>
                    <a:pt x="268" y="263"/>
                    <a:pt x="268" y="263"/>
                  </a:cubicBezTo>
                  <a:cubicBezTo>
                    <a:pt x="267" y="265"/>
                    <a:pt x="265" y="266"/>
                    <a:pt x="263" y="268"/>
                  </a:cubicBezTo>
                  <a:cubicBezTo>
                    <a:pt x="262" y="269"/>
                    <a:pt x="261" y="270"/>
                    <a:pt x="259" y="271"/>
                  </a:cubicBezTo>
                  <a:cubicBezTo>
                    <a:pt x="259" y="272"/>
                    <a:pt x="259" y="272"/>
                    <a:pt x="259" y="272"/>
                  </a:cubicBezTo>
                  <a:cubicBezTo>
                    <a:pt x="258" y="272"/>
                    <a:pt x="258" y="273"/>
                    <a:pt x="257" y="273"/>
                  </a:cubicBezTo>
                  <a:cubicBezTo>
                    <a:pt x="256" y="274"/>
                    <a:pt x="254" y="275"/>
                    <a:pt x="253" y="276"/>
                  </a:cubicBezTo>
                  <a:cubicBezTo>
                    <a:pt x="252" y="278"/>
                    <a:pt x="250" y="279"/>
                    <a:pt x="248" y="280"/>
                  </a:cubicBezTo>
                  <a:cubicBezTo>
                    <a:pt x="248" y="280"/>
                    <a:pt x="248" y="280"/>
                    <a:pt x="248" y="280"/>
                  </a:cubicBezTo>
                  <a:cubicBezTo>
                    <a:pt x="247" y="280"/>
                    <a:pt x="247" y="280"/>
                    <a:pt x="247" y="280"/>
                  </a:cubicBezTo>
                  <a:cubicBezTo>
                    <a:pt x="244" y="283"/>
                    <a:pt x="240" y="285"/>
                    <a:pt x="237" y="287"/>
                  </a:cubicBezTo>
                  <a:cubicBezTo>
                    <a:pt x="236" y="287"/>
                    <a:pt x="236" y="287"/>
                    <a:pt x="235" y="288"/>
                  </a:cubicBezTo>
                  <a:cubicBezTo>
                    <a:pt x="234" y="288"/>
                    <a:pt x="232" y="289"/>
                    <a:pt x="231" y="290"/>
                  </a:cubicBezTo>
                  <a:cubicBezTo>
                    <a:pt x="230" y="290"/>
                    <a:pt x="229" y="290"/>
                    <a:pt x="229" y="291"/>
                  </a:cubicBezTo>
                  <a:cubicBezTo>
                    <a:pt x="228" y="291"/>
                    <a:pt x="228" y="291"/>
                    <a:pt x="228" y="291"/>
                  </a:cubicBezTo>
                  <a:cubicBezTo>
                    <a:pt x="227" y="292"/>
                    <a:pt x="225" y="292"/>
                    <a:pt x="223" y="293"/>
                  </a:cubicBezTo>
                  <a:cubicBezTo>
                    <a:pt x="215" y="296"/>
                    <a:pt x="207" y="298"/>
                    <a:pt x="198" y="300"/>
                  </a:cubicBezTo>
                  <a:cubicBezTo>
                    <a:pt x="196" y="300"/>
                    <a:pt x="193" y="301"/>
                    <a:pt x="191" y="301"/>
                  </a:cubicBezTo>
                  <a:cubicBezTo>
                    <a:pt x="186" y="301"/>
                    <a:pt x="182" y="302"/>
                    <a:pt x="178" y="301"/>
                  </a:cubicBezTo>
                  <a:cubicBezTo>
                    <a:pt x="146" y="301"/>
                    <a:pt x="116" y="289"/>
                    <a:pt x="93" y="268"/>
                  </a:cubicBezTo>
                  <a:cubicBezTo>
                    <a:pt x="89" y="263"/>
                    <a:pt x="84" y="259"/>
                    <a:pt x="80" y="254"/>
                  </a:cubicBezTo>
                  <a:cubicBezTo>
                    <a:pt x="67" y="236"/>
                    <a:pt x="57" y="214"/>
                    <a:pt x="55" y="190"/>
                  </a:cubicBezTo>
                  <a:cubicBezTo>
                    <a:pt x="53" y="169"/>
                    <a:pt x="56" y="150"/>
                    <a:pt x="63" y="132"/>
                  </a:cubicBezTo>
                  <a:cubicBezTo>
                    <a:pt x="63" y="130"/>
                    <a:pt x="64" y="128"/>
                    <a:pt x="65" y="126"/>
                  </a:cubicBezTo>
                  <a:cubicBezTo>
                    <a:pt x="66" y="125"/>
                    <a:pt x="67" y="123"/>
                    <a:pt x="67" y="122"/>
                  </a:cubicBezTo>
                  <a:cubicBezTo>
                    <a:pt x="68" y="121"/>
                    <a:pt x="68" y="121"/>
                    <a:pt x="68" y="121"/>
                  </a:cubicBezTo>
                  <a:cubicBezTo>
                    <a:pt x="68" y="121"/>
                    <a:pt x="68" y="120"/>
                    <a:pt x="69" y="119"/>
                  </a:cubicBezTo>
                  <a:cubicBezTo>
                    <a:pt x="70" y="117"/>
                    <a:pt x="71" y="115"/>
                    <a:pt x="72" y="114"/>
                  </a:cubicBezTo>
                  <a:cubicBezTo>
                    <a:pt x="73" y="112"/>
                    <a:pt x="74" y="110"/>
                    <a:pt x="75" y="109"/>
                  </a:cubicBezTo>
                  <a:cubicBezTo>
                    <a:pt x="75" y="108"/>
                    <a:pt x="76" y="108"/>
                    <a:pt x="76" y="108"/>
                  </a:cubicBezTo>
                  <a:cubicBezTo>
                    <a:pt x="76" y="107"/>
                    <a:pt x="76" y="107"/>
                    <a:pt x="76" y="107"/>
                  </a:cubicBezTo>
                  <a:cubicBezTo>
                    <a:pt x="77" y="106"/>
                    <a:pt x="78" y="104"/>
                    <a:pt x="79" y="102"/>
                  </a:cubicBezTo>
                  <a:cubicBezTo>
                    <a:pt x="81" y="101"/>
                    <a:pt x="82" y="99"/>
                    <a:pt x="84" y="97"/>
                  </a:cubicBezTo>
                  <a:cubicBezTo>
                    <a:pt x="85" y="96"/>
                    <a:pt x="87" y="94"/>
                    <a:pt x="88" y="92"/>
                  </a:cubicBezTo>
                  <a:cubicBezTo>
                    <a:pt x="90" y="91"/>
                    <a:pt x="91" y="89"/>
                    <a:pt x="93" y="87"/>
                  </a:cubicBezTo>
                  <a:cubicBezTo>
                    <a:pt x="95" y="86"/>
                    <a:pt x="96" y="84"/>
                    <a:pt x="98" y="83"/>
                  </a:cubicBezTo>
                  <a:cubicBezTo>
                    <a:pt x="100" y="81"/>
                    <a:pt x="102" y="80"/>
                    <a:pt x="103" y="79"/>
                  </a:cubicBezTo>
                  <a:cubicBezTo>
                    <a:pt x="105" y="78"/>
                    <a:pt x="106" y="76"/>
                    <a:pt x="108" y="75"/>
                  </a:cubicBezTo>
                  <a:cubicBezTo>
                    <a:pt x="109" y="75"/>
                    <a:pt x="110" y="74"/>
                    <a:pt x="110" y="74"/>
                  </a:cubicBezTo>
                  <a:cubicBezTo>
                    <a:pt x="111" y="74"/>
                    <a:pt x="111" y="74"/>
                    <a:pt x="111" y="74"/>
                  </a:cubicBezTo>
                  <a:cubicBezTo>
                    <a:pt x="112" y="73"/>
                    <a:pt x="112" y="72"/>
                    <a:pt x="113" y="72"/>
                  </a:cubicBezTo>
                  <a:cubicBezTo>
                    <a:pt x="114" y="72"/>
                    <a:pt x="114" y="72"/>
                    <a:pt x="114" y="72"/>
                  </a:cubicBezTo>
                  <a:cubicBezTo>
                    <a:pt x="115" y="71"/>
                    <a:pt x="115" y="71"/>
                    <a:pt x="116" y="70"/>
                  </a:cubicBezTo>
                  <a:cubicBezTo>
                    <a:pt x="117" y="70"/>
                    <a:pt x="117" y="70"/>
                    <a:pt x="117" y="70"/>
                  </a:cubicBezTo>
                  <a:cubicBezTo>
                    <a:pt x="117" y="70"/>
                    <a:pt x="117" y="70"/>
                    <a:pt x="117" y="70"/>
                  </a:cubicBezTo>
                  <a:cubicBezTo>
                    <a:pt x="118" y="69"/>
                    <a:pt x="118" y="69"/>
                    <a:pt x="118" y="69"/>
                  </a:cubicBezTo>
                  <a:cubicBezTo>
                    <a:pt x="119" y="69"/>
                    <a:pt x="120" y="68"/>
                    <a:pt x="121" y="68"/>
                  </a:cubicBezTo>
                  <a:cubicBezTo>
                    <a:pt x="123" y="67"/>
                    <a:pt x="125" y="66"/>
                    <a:pt x="127" y="65"/>
                  </a:cubicBezTo>
                  <a:cubicBezTo>
                    <a:pt x="129" y="64"/>
                    <a:pt x="131" y="63"/>
                    <a:pt x="133" y="62"/>
                  </a:cubicBezTo>
                  <a:cubicBezTo>
                    <a:pt x="133" y="62"/>
                    <a:pt x="133" y="62"/>
                    <a:pt x="133" y="62"/>
                  </a:cubicBezTo>
                  <a:cubicBezTo>
                    <a:pt x="135" y="61"/>
                    <a:pt x="136" y="61"/>
                    <a:pt x="138" y="60"/>
                  </a:cubicBezTo>
                  <a:cubicBezTo>
                    <a:pt x="139" y="60"/>
                    <a:pt x="139" y="60"/>
                    <a:pt x="139" y="60"/>
                  </a:cubicBezTo>
                  <a:cubicBezTo>
                    <a:pt x="148" y="57"/>
                    <a:pt x="156" y="55"/>
                    <a:pt x="165" y="54"/>
                  </a:cubicBezTo>
                  <a:cubicBezTo>
                    <a:pt x="231" y="47"/>
                    <a:pt x="294" y="95"/>
                    <a:pt x="301" y="164"/>
                  </a:cubicBezTo>
                  <a:cubicBezTo>
                    <a:pt x="303" y="182"/>
                    <a:pt x="301" y="200"/>
                    <a:pt x="296" y="217"/>
                  </a:cubicBezTo>
                  <a:cubicBezTo>
                    <a:pt x="295" y="219"/>
                    <a:pt x="294" y="221"/>
                    <a:pt x="293" y="224"/>
                  </a:cubicBezTo>
                </a:path>
              </a:pathLst>
            </a:custGeom>
            <a:solidFill>
              <a:srgbClr val="B8CF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73" name="Freeform 193">
              <a:extLst>
                <a:ext uri="{FF2B5EF4-FFF2-40B4-BE49-F238E27FC236}">
                  <a16:creationId xmlns:a16="http://schemas.microsoft.com/office/drawing/2014/main" id="{15944177-51DC-45CF-9F61-2A9A7DBBE13C}"/>
                </a:ext>
              </a:extLst>
            </p:cNvPr>
            <p:cNvSpPr>
              <a:spLocks/>
            </p:cNvSpPr>
            <p:nvPr/>
          </p:nvSpPr>
          <p:spPr bwMode="auto">
            <a:xfrm>
              <a:off x="12485688" y="5508626"/>
              <a:ext cx="323850" cy="322263"/>
            </a:xfrm>
            <a:custGeom>
              <a:avLst/>
              <a:gdLst>
                <a:gd name="T0" fmla="*/ 114 w 117"/>
                <a:gd name="T1" fmla="*/ 53 h 117"/>
                <a:gd name="T2" fmla="*/ 53 w 117"/>
                <a:gd name="T3" fmla="*/ 3 h 117"/>
                <a:gd name="T4" fmla="*/ 3 w 117"/>
                <a:gd name="T5" fmla="*/ 64 h 117"/>
                <a:gd name="T6" fmla="*/ 64 w 117"/>
                <a:gd name="T7" fmla="*/ 114 h 117"/>
                <a:gd name="T8" fmla="*/ 114 w 117"/>
                <a:gd name="T9" fmla="*/ 53 h 117"/>
              </a:gdLst>
              <a:ahLst/>
              <a:cxnLst>
                <a:cxn ang="0">
                  <a:pos x="T0" y="T1"/>
                </a:cxn>
                <a:cxn ang="0">
                  <a:pos x="T2" y="T3"/>
                </a:cxn>
                <a:cxn ang="0">
                  <a:pos x="T4" y="T5"/>
                </a:cxn>
                <a:cxn ang="0">
                  <a:pos x="T6" y="T7"/>
                </a:cxn>
                <a:cxn ang="0">
                  <a:pos x="T8" y="T9"/>
                </a:cxn>
              </a:cxnLst>
              <a:rect l="0" t="0" r="r" b="b"/>
              <a:pathLst>
                <a:path w="117" h="117">
                  <a:moveTo>
                    <a:pt x="114" y="53"/>
                  </a:moveTo>
                  <a:cubicBezTo>
                    <a:pt x="111" y="22"/>
                    <a:pt x="83" y="0"/>
                    <a:pt x="53" y="3"/>
                  </a:cubicBezTo>
                  <a:cubicBezTo>
                    <a:pt x="22" y="6"/>
                    <a:pt x="0" y="33"/>
                    <a:pt x="3" y="64"/>
                  </a:cubicBezTo>
                  <a:cubicBezTo>
                    <a:pt x="6" y="94"/>
                    <a:pt x="33" y="117"/>
                    <a:pt x="64" y="114"/>
                  </a:cubicBezTo>
                  <a:cubicBezTo>
                    <a:pt x="94" y="111"/>
                    <a:pt x="117" y="83"/>
                    <a:pt x="114" y="53"/>
                  </a:cubicBezTo>
                  <a:close/>
                </a:path>
              </a:pathLst>
            </a:custGeom>
            <a:solidFill>
              <a:srgbClr val="DDE7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grpSp>
      <p:grpSp>
        <p:nvGrpSpPr>
          <p:cNvPr id="267" name="Group 266">
            <a:extLst>
              <a:ext uri="{FF2B5EF4-FFF2-40B4-BE49-F238E27FC236}">
                <a16:creationId xmlns:a16="http://schemas.microsoft.com/office/drawing/2014/main" id="{43298EE8-FB2B-49BA-9D40-E75586B378BF}"/>
              </a:ext>
            </a:extLst>
          </p:cNvPr>
          <p:cNvGrpSpPr/>
          <p:nvPr/>
        </p:nvGrpSpPr>
        <p:grpSpPr>
          <a:xfrm>
            <a:off x="1990768" y="3631979"/>
            <a:ext cx="270850" cy="273860"/>
            <a:chOff x="11972926" y="6196013"/>
            <a:chExt cx="571500" cy="577850"/>
          </a:xfrm>
        </p:grpSpPr>
        <p:sp>
          <p:nvSpPr>
            <p:cNvPr id="268" name="Freeform 135">
              <a:extLst>
                <a:ext uri="{FF2B5EF4-FFF2-40B4-BE49-F238E27FC236}">
                  <a16:creationId xmlns:a16="http://schemas.microsoft.com/office/drawing/2014/main" id="{1DC1AEAF-0438-4925-A582-636D8562B26A}"/>
                </a:ext>
              </a:extLst>
            </p:cNvPr>
            <p:cNvSpPr>
              <a:spLocks noEditPoints="1"/>
            </p:cNvSpPr>
            <p:nvPr/>
          </p:nvSpPr>
          <p:spPr bwMode="auto">
            <a:xfrm>
              <a:off x="11972926" y="6196013"/>
              <a:ext cx="571500" cy="577850"/>
            </a:xfrm>
            <a:custGeom>
              <a:avLst/>
              <a:gdLst>
                <a:gd name="T0" fmla="*/ 206 w 207"/>
                <a:gd name="T1" fmla="*/ 85 h 209"/>
                <a:gd name="T2" fmla="*/ 189 w 207"/>
                <a:gd name="T3" fmla="*/ 75 h 209"/>
                <a:gd name="T4" fmla="*/ 182 w 207"/>
                <a:gd name="T5" fmla="*/ 63 h 209"/>
                <a:gd name="T6" fmla="*/ 189 w 207"/>
                <a:gd name="T7" fmla="*/ 49 h 209"/>
                <a:gd name="T8" fmla="*/ 181 w 207"/>
                <a:gd name="T9" fmla="*/ 34 h 209"/>
                <a:gd name="T10" fmla="*/ 167 w 207"/>
                <a:gd name="T11" fmla="*/ 41 h 209"/>
                <a:gd name="T12" fmla="*/ 156 w 207"/>
                <a:gd name="T13" fmla="*/ 18 h 209"/>
                <a:gd name="T14" fmla="*/ 143 w 207"/>
                <a:gd name="T15" fmla="*/ 7 h 209"/>
                <a:gd name="T16" fmla="*/ 132 w 207"/>
                <a:gd name="T17" fmla="*/ 19 h 209"/>
                <a:gd name="T18" fmla="*/ 113 w 207"/>
                <a:gd name="T19" fmla="*/ 14 h 209"/>
                <a:gd name="T20" fmla="*/ 108 w 207"/>
                <a:gd name="T21" fmla="*/ 0 h 209"/>
                <a:gd name="T22" fmla="*/ 94 w 207"/>
                <a:gd name="T23" fmla="*/ 3 h 209"/>
                <a:gd name="T24" fmla="*/ 75 w 207"/>
                <a:gd name="T25" fmla="*/ 19 h 209"/>
                <a:gd name="T26" fmla="*/ 64 w 207"/>
                <a:gd name="T27" fmla="*/ 7 h 209"/>
                <a:gd name="T28" fmla="*/ 52 w 207"/>
                <a:gd name="T29" fmla="*/ 13 h 209"/>
                <a:gd name="T30" fmla="*/ 56 w 207"/>
                <a:gd name="T31" fmla="*/ 28 h 209"/>
                <a:gd name="T32" fmla="*/ 26 w 207"/>
                <a:gd name="T33" fmla="*/ 34 h 209"/>
                <a:gd name="T34" fmla="*/ 27 w 207"/>
                <a:gd name="T35" fmla="*/ 56 h 209"/>
                <a:gd name="T36" fmla="*/ 19 w 207"/>
                <a:gd name="T37" fmla="*/ 75 h 209"/>
                <a:gd name="T38" fmla="*/ 3 w 207"/>
                <a:gd name="T39" fmla="*/ 75 h 209"/>
                <a:gd name="T40" fmla="*/ 0 w 207"/>
                <a:gd name="T41" fmla="*/ 87 h 209"/>
                <a:gd name="T42" fmla="*/ 9 w 207"/>
                <a:gd name="T43" fmla="*/ 93 h 209"/>
                <a:gd name="T44" fmla="*/ 13 w 207"/>
                <a:gd name="T45" fmla="*/ 115 h 209"/>
                <a:gd name="T46" fmla="*/ 0 w 207"/>
                <a:gd name="T47" fmla="*/ 121 h 209"/>
                <a:gd name="T48" fmla="*/ 7 w 207"/>
                <a:gd name="T49" fmla="*/ 136 h 209"/>
                <a:gd name="T50" fmla="*/ 28 w 207"/>
                <a:gd name="T51" fmla="*/ 152 h 209"/>
                <a:gd name="T52" fmla="*/ 19 w 207"/>
                <a:gd name="T53" fmla="*/ 166 h 209"/>
                <a:gd name="T54" fmla="*/ 34 w 207"/>
                <a:gd name="T55" fmla="*/ 172 h 209"/>
                <a:gd name="T56" fmla="*/ 56 w 207"/>
                <a:gd name="T57" fmla="*/ 180 h 209"/>
                <a:gd name="T58" fmla="*/ 52 w 207"/>
                <a:gd name="T59" fmla="*/ 195 h 209"/>
                <a:gd name="T60" fmla="*/ 71 w 207"/>
                <a:gd name="T61" fmla="*/ 194 h 209"/>
                <a:gd name="T62" fmla="*/ 94 w 207"/>
                <a:gd name="T63" fmla="*/ 205 h 209"/>
                <a:gd name="T64" fmla="*/ 113 w 207"/>
                <a:gd name="T65" fmla="*/ 205 h 209"/>
                <a:gd name="T66" fmla="*/ 119 w 207"/>
                <a:gd name="T67" fmla="*/ 192 h 209"/>
                <a:gd name="T68" fmla="*/ 130 w 207"/>
                <a:gd name="T69" fmla="*/ 189 h 209"/>
                <a:gd name="T70" fmla="*/ 138 w 207"/>
                <a:gd name="T71" fmla="*/ 199 h 209"/>
                <a:gd name="T72" fmla="*/ 155 w 207"/>
                <a:gd name="T73" fmla="*/ 195 h 209"/>
                <a:gd name="T74" fmla="*/ 151 w 207"/>
                <a:gd name="T75" fmla="*/ 180 h 209"/>
                <a:gd name="T76" fmla="*/ 168 w 207"/>
                <a:gd name="T77" fmla="*/ 168 h 209"/>
                <a:gd name="T78" fmla="*/ 189 w 207"/>
                <a:gd name="T79" fmla="*/ 164 h 209"/>
                <a:gd name="T80" fmla="*/ 179 w 207"/>
                <a:gd name="T81" fmla="*/ 152 h 209"/>
                <a:gd name="T82" fmla="*/ 187 w 207"/>
                <a:gd name="T83" fmla="*/ 136 h 209"/>
                <a:gd name="T84" fmla="*/ 204 w 207"/>
                <a:gd name="T85" fmla="*/ 134 h 209"/>
                <a:gd name="T86" fmla="*/ 207 w 207"/>
                <a:gd name="T87" fmla="*/ 119 h 209"/>
                <a:gd name="T88" fmla="*/ 192 w 207"/>
                <a:gd name="T89" fmla="*/ 114 h 209"/>
                <a:gd name="T90" fmla="*/ 204 w 207"/>
                <a:gd name="T91" fmla="*/ 91 h 209"/>
                <a:gd name="T92" fmla="*/ 163 w 207"/>
                <a:gd name="T93" fmla="*/ 72 h 209"/>
                <a:gd name="T94" fmla="*/ 89 w 207"/>
                <a:gd name="T95" fmla="*/ 38 h 209"/>
                <a:gd name="T96" fmla="*/ 36 w 207"/>
                <a:gd name="T97" fmla="*/ 109 h 209"/>
                <a:gd name="T98" fmla="*/ 170 w 207"/>
                <a:gd name="T99" fmla="*/ 118 h 209"/>
                <a:gd name="T100" fmla="*/ 170 w 207"/>
                <a:gd name="T101" fmla="*/ 94 h 209"/>
                <a:gd name="T102" fmla="*/ 103 w 207"/>
                <a:gd name="T103" fmla="*/ 36 h 209"/>
                <a:gd name="T104" fmla="*/ 35 w 207"/>
                <a:gd name="T105" fmla="*/ 104 h 209"/>
                <a:gd name="T106" fmla="*/ 105 w 207"/>
                <a:gd name="T107" fmla="*/ 172 h 209"/>
                <a:gd name="T108" fmla="*/ 170 w 207"/>
                <a:gd name="T109" fmla="*/ 9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7" h="209">
                  <a:moveTo>
                    <a:pt x="207" y="89"/>
                  </a:moveTo>
                  <a:cubicBezTo>
                    <a:pt x="207" y="87"/>
                    <a:pt x="207" y="87"/>
                    <a:pt x="207" y="87"/>
                  </a:cubicBezTo>
                  <a:cubicBezTo>
                    <a:pt x="207" y="86"/>
                    <a:pt x="206" y="86"/>
                    <a:pt x="206" y="85"/>
                  </a:cubicBezTo>
                  <a:cubicBezTo>
                    <a:pt x="205" y="81"/>
                    <a:pt x="205" y="78"/>
                    <a:pt x="204" y="74"/>
                  </a:cubicBezTo>
                  <a:cubicBezTo>
                    <a:pt x="203" y="73"/>
                    <a:pt x="202" y="72"/>
                    <a:pt x="200" y="72"/>
                  </a:cubicBezTo>
                  <a:cubicBezTo>
                    <a:pt x="196" y="73"/>
                    <a:pt x="193" y="74"/>
                    <a:pt x="189" y="75"/>
                  </a:cubicBezTo>
                  <a:cubicBezTo>
                    <a:pt x="188" y="75"/>
                    <a:pt x="188" y="75"/>
                    <a:pt x="187" y="74"/>
                  </a:cubicBezTo>
                  <a:cubicBezTo>
                    <a:pt x="187" y="72"/>
                    <a:pt x="186" y="70"/>
                    <a:pt x="185" y="68"/>
                  </a:cubicBezTo>
                  <a:cubicBezTo>
                    <a:pt x="184" y="66"/>
                    <a:pt x="183" y="65"/>
                    <a:pt x="182" y="63"/>
                  </a:cubicBezTo>
                  <a:cubicBezTo>
                    <a:pt x="181" y="61"/>
                    <a:pt x="180" y="59"/>
                    <a:pt x="179" y="56"/>
                  </a:cubicBezTo>
                  <a:cubicBezTo>
                    <a:pt x="180" y="56"/>
                    <a:pt x="180" y="56"/>
                    <a:pt x="180" y="56"/>
                  </a:cubicBezTo>
                  <a:cubicBezTo>
                    <a:pt x="183" y="53"/>
                    <a:pt x="186" y="51"/>
                    <a:pt x="189" y="49"/>
                  </a:cubicBezTo>
                  <a:cubicBezTo>
                    <a:pt x="190" y="48"/>
                    <a:pt x="190" y="46"/>
                    <a:pt x="189" y="44"/>
                  </a:cubicBezTo>
                  <a:cubicBezTo>
                    <a:pt x="187" y="42"/>
                    <a:pt x="185" y="39"/>
                    <a:pt x="183" y="37"/>
                  </a:cubicBezTo>
                  <a:cubicBezTo>
                    <a:pt x="183" y="36"/>
                    <a:pt x="182" y="35"/>
                    <a:pt x="181" y="34"/>
                  </a:cubicBezTo>
                  <a:cubicBezTo>
                    <a:pt x="180" y="32"/>
                    <a:pt x="178" y="32"/>
                    <a:pt x="176" y="34"/>
                  </a:cubicBezTo>
                  <a:cubicBezTo>
                    <a:pt x="174" y="35"/>
                    <a:pt x="171" y="37"/>
                    <a:pt x="169" y="39"/>
                  </a:cubicBezTo>
                  <a:cubicBezTo>
                    <a:pt x="168" y="40"/>
                    <a:pt x="167" y="40"/>
                    <a:pt x="167" y="41"/>
                  </a:cubicBezTo>
                  <a:cubicBezTo>
                    <a:pt x="162" y="36"/>
                    <a:pt x="157" y="32"/>
                    <a:pt x="151" y="28"/>
                  </a:cubicBezTo>
                  <a:cubicBezTo>
                    <a:pt x="151" y="28"/>
                    <a:pt x="151" y="28"/>
                    <a:pt x="151" y="27"/>
                  </a:cubicBezTo>
                  <a:cubicBezTo>
                    <a:pt x="153" y="24"/>
                    <a:pt x="154" y="21"/>
                    <a:pt x="156" y="18"/>
                  </a:cubicBezTo>
                  <a:cubicBezTo>
                    <a:pt x="157" y="15"/>
                    <a:pt x="156" y="14"/>
                    <a:pt x="154" y="13"/>
                  </a:cubicBezTo>
                  <a:cubicBezTo>
                    <a:pt x="152" y="12"/>
                    <a:pt x="150" y="11"/>
                    <a:pt x="148" y="10"/>
                  </a:cubicBezTo>
                  <a:cubicBezTo>
                    <a:pt x="146" y="9"/>
                    <a:pt x="145" y="8"/>
                    <a:pt x="143" y="7"/>
                  </a:cubicBezTo>
                  <a:cubicBezTo>
                    <a:pt x="141" y="6"/>
                    <a:pt x="139" y="7"/>
                    <a:pt x="138" y="9"/>
                  </a:cubicBezTo>
                  <a:cubicBezTo>
                    <a:pt x="137" y="12"/>
                    <a:pt x="135" y="15"/>
                    <a:pt x="134" y="19"/>
                  </a:cubicBezTo>
                  <a:cubicBezTo>
                    <a:pt x="133" y="20"/>
                    <a:pt x="133" y="20"/>
                    <a:pt x="132" y="19"/>
                  </a:cubicBezTo>
                  <a:cubicBezTo>
                    <a:pt x="126" y="17"/>
                    <a:pt x="120" y="16"/>
                    <a:pt x="114" y="15"/>
                  </a:cubicBezTo>
                  <a:cubicBezTo>
                    <a:pt x="114" y="15"/>
                    <a:pt x="114" y="15"/>
                    <a:pt x="114" y="15"/>
                  </a:cubicBezTo>
                  <a:cubicBezTo>
                    <a:pt x="113" y="15"/>
                    <a:pt x="113" y="15"/>
                    <a:pt x="113" y="14"/>
                  </a:cubicBezTo>
                  <a:cubicBezTo>
                    <a:pt x="113" y="11"/>
                    <a:pt x="113" y="7"/>
                    <a:pt x="113" y="3"/>
                  </a:cubicBezTo>
                  <a:cubicBezTo>
                    <a:pt x="113" y="1"/>
                    <a:pt x="112" y="0"/>
                    <a:pt x="110" y="0"/>
                  </a:cubicBezTo>
                  <a:cubicBezTo>
                    <a:pt x="109" y="0"/>
                    <a:pt x="109" y="0"/>
                    <a:pt x="108" y="0"/>
                  </a:cubicBezTo>
                  <a:cubicBezTo>
                    <a:pt x="99" y="0"/>
                    <a:pt x="99" y="0"/>
                    <a:pt x="99" y="0"/>
                  </a:cubicBezTo>
                  <a:cubicBezTo>
                    <a:pt x="98" y="0"/>
                    <a:pt x="98" y="0"/>
                    <a:pt x="97" y="0"/>
                  </a:cubicBezTo>
                  <a:cubicBezTo>
                    <a:pt x="95" y="0"/>
                    <a:pt x="94" y="1"/>
                    <a:pt x="94" y="3"/>
                  </a:cubicBezTo>
                  <a:cubicBezTo>
                    <a:pt x="94" y="7"/>
                    <a:pt x="94" y="11"/>
                    <a:pt x="93" y="14"/>
                  </a:cubicBezTo>
                  <a:cubicBezTo>
                    <a:pt x="93" y="15"/>
                    <a:pt x="93" y="15"/>
                    <a:pt x="93" y="15"/>
                  </a:cubicBezTo>
                  <a:cubicBezTo>
                    <a:pt x="86" y="16"/>
                    <a:pt x="81" y="17"/>
                    <a:pt x="75" y="19"/>
                  </a:cubicBezTo>
                  <a:cubicBezTo>
                    <a:pt x="74" y="20"/>
                    <a:pt x="74" y="20"/>
                    <a:pt x="73" y="19"/>
                  </a:cubicBezTo>
                  <a:cubicBezTo>
                    <a:pt x="72" y="16"/>
                    <a:pt x="70" y="12"/>
                    <a:pt x="68" y="9"/>
                  </a:cubicBezTo>
                  <a:cubicBezTo>
                    <a:pt x="68" y="7"/>
                    <a:pt x="66" y="7"/>
                    <a:pt x="64" y="7"/>
                  </a:cubicBezTo>
                  <a:cubicBezTo>
                    <a:pt x="63" y="8"/>
                    <a:pt x="62" y="8"/>
                    <a:pt x="60" y="9"/>
                  </a:cubicBezTo>
                  <a:cubicBezTo>
                    <a:pt x="59" y="10"/>
                    <a:pt x="58" y="10"/>
                    <a:pt x="56" y="11"/>
                  </a:cubicBezTo>
                  <a:cubicBezTo>
                    <a:pt x="55" y="12"/>
                    <a:pt x="53" y="12"/>
                    <a:pt x="52" y="13"/>
                  </a:cubicBezTo>
                  <a:cubicBezTo>
                    <a:pt x="50" y="14"/>
                    <a:pt x="50" y="16"/>
                    <a:pt x="51" y="17"/>
                  </a:cubicBezTo>
                  <a:cubicBezTo>
                    <a:pt x="52" y="20"/>
                    <a:pt x="53" y="23"/>
                    <a:pt x="55" y="26"/>
                  </a:cubicBezTo>
                  <a:cubicBezTo>
                    <a:pt x="55" y="27"/>
                    <a:pt x="56" y="28"/>
                    <a:pt x="56" y="28"/>
                  </a:cubicBezTo>
                  <a:cubicBezTo>
                    <a:pt x="50" y="32"/>
                    <a:pt x="45" y="36"/>
                    <a:pt x="40" y="41"/>
                  </a:cubicBezTo>
                  <a:cubicBezTo>
                    <a:pt x="37" y="38"/>
                    <a:pt x="34" y="36"/>
                    <a:pt x="30" y="34"/>
                  </a:cubicBezTo>
                  <a:cubicBezTo>
                    <a:pt x="29" y="32"/>
                    <a:pt x="27" y="32"/>
                    <a:pt x="26" y="34"/>
                  </a:cubicBezTo>
                  <a:cubicBezTo>
                    <a:pt x="23" y="37"/>
                    <a:pt x="20" y="41"/>
                    <a:pt x="17" y="44"/>
                  </a:cubicBezTo>
                  <a:cubicBezTo>
                    <a:pt x="16" y="46"/>
                    <a:pt x="17" y="48"/>
                    <a:pt x="18" y="49"/>
                  </a:cubicBezTo>
                  <a:cubicBezTo>
                    <a:pt x="21" y="51"/>
                    <a:pt x="24" y="53"/>
                    <a:pt x="27" y="56"/>
                  </a:cubicBezTo>
                  <a:cubicBezTo>
                    <a:pt x="28" y="56"/>
                    <a:pt x="28" y="56"/>
                    <a:pt x="28" y="56"/>
                  </a:cubicBezTo>
                  <a:cubicBezTo>
                    <a:pt x="26" y="59"/>
                    <a:pt x="24" y="62"/>
                    <a:pt x="23" y="65"/>
                  </a:cubicBezTo>
                  <a:cubicBezTo>
                    <a:pt x="21" y="68"/>
                    <a:pt x="20" y="72"/>
                    <a:pt x="19" y="75"/>
                  </a:cubicBezTo>
                  <a:cubicBezTo>
                    <a:pt x="18" y="75"/>
                    <a:pt x="18" y="75"/>
                    <a:pt x="18" y="75"/>
                  </a:cubicBezTo>
                  <a:cubicBezTo>
                    <a:pt x="14" y="74"/>
                    <a:pt x="11" y="73"/>
                    <a:pt x="7" y="72"/>
                  </a:cubicBezTo>
                  <a:cubicBezTo>
                    <a:pt x="5" y="72"/>
                    <a:pt x="4" y="73"/>
                    <a:pt x="3" y="75"/>
                  </a:cubicBezTo>
                  <a:cubicBezTo>
                    <a:pt x="3" y="75"/>
                    <a:pt x="3" y="76"/>
                    <a:pt x="3" y="76"/>
                  </a:cubicBezTo>
                  <a:cubicBezTo>
                    <a:pt x="2" y="77"/>
                    <a:pt x="2" y="78"/>
                    <a:pt x="2" y="79"/>
                  </a:cubicBezTo>
                  <a:cubicBezTo>
                    <a:pt x="1" y="82"/>
                    <a:pt x="1" y="85"/>
                    <a:pt x="0" y="87"/>
                  </a:cubicBezTo>
                  <a:cubicBezTo>
                    <a:pt x="0" y="89"/>
                    <a:pt x="0" y="89"/>
                    <a:pt x="0" y="89"/>
                  </a:cubicBezTo>
                  <a:cubicBezTo>
                    <a:pt x="1" y="90"/>
                    <a:pt x="2" y="91"/>
                    <a:pt x="3" y="91"/>
                  </a:cubicBezTo>
                  <a:cubicBezTo>
                    <a:pt x="5" y="92"/>
                    <a:pt x="7" y="92"/>
                    <a:pt x="9" y="93"/>
                  </a:cubicBezTo>
                  <a:cubicBezTo>
                    <a:pt x="11" y="93"/>
                    <a:pt x="13" y="94"/>
                    <a:pt x="14" y="94"/>
                  </a:cubicBezTo>
                  <a:cubicBezTo>
                    <a:pt x="14" y="114"/>
                    <a:pt x="14" y="114"/>
                    <a:pt x="14" y="114"/>
                  </a:cubicBezTo>
                  <a:cubicBezTo>
                    <a:pt x="14" y="114"/>
                    <a:pt x="14" y="114"/>
                    <a:pt x="13" y="115"/>
                  </a:cubicBezTo>
                  <a:cubicBezTo>
                    <a:pt x="10" y="115"/>
                    <a:pt x="7" y="116"/>
                    <a:pt x="3" y="117"/>
                  </a:cubicBezTo>
                  <a:cubicBezTo>
                    <a:pt x="2" y="117"/>
                    <a:pt x="1" y="118"/>
                    <a:pt x="0" y="119"/>
                  </a:cubicBezTo>
                  <a:cubicBezTo>
                    <a:pt x="0" y="121"/>
                    <a:pt x="0" y="121"/>
                    <a:pt x="0" y="121"/>
                  </a:cubicBezTo>
                  <a:cubicBezTo>
                    <a:pt x="0" y="122"/>
                    <a:pt x="0" y="122"/>
                    <a:pt x="0" y="122"/>
                  </a:cubicBezTo>
                  <a:cubicBezTo>
                    <a:pt x="1" y="126"/>
                    <a:pt x="2" y="130"/>
                    <a:pt x="3" y="134"/>
                  </a:cubicBezTo>
                  <a:cubicBezTo>
                    <a:pt x="4" y="136"/>
                    <a:pt x="5" y="137"/>
                    <a:pt x="7" y="136"/>
                  </a:cubicBezTo>
                  <a:cubicBezTo>
                    <a:pt x="9" y="136"/>
                    <a:pt x="10" y="136"/>
                    <a:pt x="11" y="135"/>
                  </a:cubicBezTo>
                  <a:cubicBezTo>
                    <a:pt x="14" y="135"/>
                    <a:pt x="16" y="134"/>
                    <a:pt x="19" y="134"/>
                  </a:cubicBezTo>
                  <a:cubicBezTo>
                    <a:pt x="21" y="140"/>
                    <a:pt x="24" y="146"/>
                    <a:pt x="28" y="152"/>
                  </a:cubicBezTo>
                  <a:cubicBezTo>
                    <a:pt x="25" y="154"/>
                    <a:pt x="21" y="157"/>
                    <a:pt x="18" y="160"/>
                  </a:cubicBezTo>
                  <a:cubicBezTo>
                    <a:pt x="17" y="161"/>
                    <a:pt x="16" y="162"/>
                    <a:pt x="18" y="164"/>
                  </a:cubicBezTo>
                  <a:cubicBezTo>
                    <a:pt x="18" y="165"/>
                    <a:pt x="18" y="165"/>
                    <a:pt x="19" y="166"/>
                  </a:cubicBezTo>
                  <a:cubicBezTo>
                    <a:pt x="21" y="169"/>
                    <a:pt x="23" y="171"/>
                    <a:pt x="26" y="174"/>
                  </a:cubicBezTo>
                  <a:cubicBezTo>
                    <a:pt x="27" y="176"/>
                    <a:pt x="29" y="176"/>
                    <a:pt x="31" y="175"/>
                  </a:cubicBezTo>
                  <a:cubicBezTo>
                    <a:pt x="32" y="174"/>
                    <a:pt x="33" y="173"/>
                    <a:pt x="34" y="172"/>
                  </a:cubicBezTo>
                  <a:cubicBezTo>
                    <a:pt x="36" y="170"/>
                    <a:pt x="38" y="169"/>
                    <a:pt x="40" y="167"/>
                  </a:cubicBezTo>
                  <a:cubicBezTo>
                    <a:pt x="43" y="170"/>
                    <a:pt x="45" y="172"/>
                    <a:pt x="48" y="174"/>
                  </a:cubicBezTo>
                  <a:cubicBezTo>
                    <a:pt x="50" y="176"/>
                    <a:pt x="53" y="178"/>
                    <a:pt x="56" y="180"/>
                  </a:cubicBezTo>
                  <a:cubicBezTo>
                    <a:pt x="56" y="181"/>
                    <a:pt x="56" y="181"/>
                    <a:pt x="56" y="181"/>
                  </a:cubicBezTo>
                  <a:cubicBezTo>
                    <a:pt x="54" y="184"/>
                    <a:pt x="52" y="188"/>
                    <a:pt x="51" y="191"/>
                  </a:cubicBezTo>
                  <a:cubicBezTo>
                    <a:pt x="50" y="193"/>
                    <a:pt x="50" y="194"/>
                    <a:pt x="52" y="195"/>
                  </a:cubicBezTo>
                  <a:cubicBezTo>
                    <a:pt x="56" y="197"/>
                    <a:pt x="60" y="199"/>
                    <a:pt x="64" y="201"/>
                  </a:cubicBezTo>
                  <a:cubicBezTo>
                    <a:pt x="66" y="202"/>
                    <a:pt x="67" y="201"/>
                    <a:pt x="68" y="199"/>
                  </a:cubicBezTo>
                  <a:cubicBezTo>
                    <a:pt x="69" y="197"/>
                    <a:pt x="70" y="196"/>
                    <a:pt x="71" y="194"/>
                  </a:cubicBezTo>
                  <a:cubicBezTo>
                    <a:pt x="72" y="192"/>
                    <a:pt x="73" y="190"/>
                    <a:pt x="74" y="188"/>
                  </a:cubicBezTo>
                  <a:cubicBezTo>
                    <a:pt x="80" y="191"/>
                    <a:pt x="87" y="192"/>
                    <a:pt x="94" y="193"/>
                  </a:cubicBezTo>
                  <a:cubicBezTo>
                    <a:pt x="94" y="205"/>
                    <a:pt x="94" y="205"/>
                    <a:pt x="94" y="205"/>
                  </a:cubicBezTo>
                  <a:cubicBezTo>
                    <a:pt x="94" y="207"/>
                    <a:pt x="95" y="208"/>
                    <a:pt x="97" y="209"/>
                  </a:cubicBezTo>
                  <a:cubicBezTo>
                    <a:pt x="101" y="209"/>
                    <a:pt x="106" y="209"/>
                    <a:pt x="110" y="208"/>
                  </a:cubicBezTo>
                  <a:cubicBezTo>
                    <a:pt x="112" y="208"/>
                    <a:pt x="113" y="207"/>
                    <a:pt x="113" y="205"/>
                  </a:cubicBezTo>
                  <a:cubicBezTo>
                    <a:pt x="113" y="201"/>
                    <a:pt x="113" y="198"/>
                    <a:pt x="113" y="194"/>
                  </a:cubicBezTo>
                  <a:cubicBezTo>
                    <a:pt x="113" y="194"/>
                    <a:pt x="113" y="193"/>
                    <a:pt x="113" y="193"/>
                  </a:cubicBezTo>
                  <a:cubicBezTo>
                    <a:pt x="115" y="193"/>
                    <a:pt x="117" y="193"/>
                    <a:pt x="119" y="192"/>
                  </a:cubicBezTo>
                  <a:cubicBezTo>
                    <a:pt x="121" y="192"/>
                    <a:pt x="123" y="191"/>
                    <a:pt x="125" y="191"/>
                  </a:cubicBezTo>
                  <a:cubicBezTo>
                    <a:pt x="126" y="191"/>
                    <a:pt x="126" y="190"/>
                    <a:pt x="127" y="190"/>
                  </a:cubicBezTo>
                  <a:cubicBezTo>
                    <a:pt x="128" y="190"/>
                    <a:pt x="129" y="190"/>
                    <a:pt x="130" y="189"/>
                  </a:cubicBezTo>
                  <a:cubicBezTo>
                    <a:pt x="131" y="189"/>
                    <a:pt x="132" y="189"/>
                    <a:pt x="133" y="189"/>
                  </a:cubicBezTo>
                  <a:cubicBezTo>
                    <a:pt x="133" y="189"/>
                    <a:pt x="133" y="189"/>
                    <a:pt x="133" y="189"/>
                  </a:cubicBezTo>
                  <a:cubicBezTo>
                    <a:pt x="135" y="193"/>
                    <a:pt x="137" y="196"/>
                    <a:pt x="138" y="199"/>
                  </a:cubicBezTo>
                  <a:cubicBezTo>
                    <a:pt x="139" y="201"/>
                    <a:pt x="141" y="202"/>
                    <a:pt x="143" y="201"/>
                  </a:cubicBezTo>
                  <a:cubicBezTo>
                    <a:pt x="145" y="200"/>
                    <a:pt x="147" y="199"/>
                    <a:pt x="149" y="198"/>
                  </a:cubicBezTo>
                  <a:cubicBezTo>
                    <a:pt x="151" y="197"/>
                    <a:pt x="153" y="196"/>
                    <a:pt x="155" y="195"/>
                  </a:cubicBezTo>
                  <a:cubicBezTo>
                    <a:pt x="156" y="194"/>
                    <a:pt x="157" y="193"/>
                    <a:pt x="156" y="191"/>
                  </a:cubicBezTo>
                  <a:cubicBezTo>
                    <a:pt x="156" y="190"/>
                    <a:pt x="155" y="189"/>
                    <a:pt x="155" y="188"/>
                  </a:cubicBezTo>
                  <a:cubicBezTo>
                    <a:pt x="154" y="186"/>
                    <a:pt x="152" y="183"/>
                    <a:pt x="151" y="180"/>
                  </a:cubicBezTo>
                  <a:cubicBezTo>
                    <a:pt x="154" y="178"/>
                    <a:pt x="156" y="176"/>
                    <a:pt x="159" y="174"/>
                  </a:cubicBezTo>
                  <a:cubicBezTo>
                    <a:pt x="162" y="172"/>
                    <a:pt x="164" y="170"/>
                    <a:pt x="167" y="167"/>
                  </a:cubicBezTo>
                  <a:cubicBezTo>
                    <a:pt x="168" y="168"/>
                    <a:pt x="168" y="168"/>
                    <a:pt x="168" y="168"/>
                  </a:cubicBezTo>
                  <a:cubicBezTo>
                    <a:pt x="171" y="170"/>
                    <a:pt x="173" y="173"/>
                    <a:pt x="176" y="175"/>
                  </a:cubicBezTo>
                  <a:cubicBezTo>
                    <a:pt x="178" y="176"/>
                    <a:pt x="180" y="176"/>
                    <a:pt x="181" y="174"/>
                  </a:cubicBezTo>
                  <a:cubicBezTo>
                    <a:pt x="184" y="171"/>
                    <a:pt x="186" y="167"/>
                    <a:pt x="189" y="164"/>
                  </a:cubicBezTo>
                  <a:cubicBezTo>
                    <a:pt x="190" y="162"/>
                    <a:pt x="190" y="161"/>
                    <a:pt x="188" y="160"/>
                  </a:cubicBezTo>
                  <a:cubicBezTo>
                    <a:pt x="186" y="157"/>
                    <a:pt x="183" y="155"/>
                    <a:pt x="180" y="152"/>
                  </a:cubicBezTo>
                  <a:cubicBezTo>
                    <a:pt x="179" y="152"/>
                    <a:pt x="179" y="152"/>
                    <a:pt x="179" y="152"/>
                  </a:cubicBezTo>
                  <a:cubicBezTo>
                    <a:pt x="181" y="149"/>
                    <a:pt x="182" y="146"/>
                    <a:pt x="184" y="144"/>
                  </a:cubicBezTo>
                  <a:cubicBezTo>
                    <a:pt x="184" y="142"/>
                    <a:pt x="185" y="141"/>
                    <a:pt x="185" y="140"/>
                  </a:cubicBezTo>
                  <a:cubicBezTo>
                    <a:pt x="186" y="138"/>
                    <a:pt x="186" y="137"/>
                    <a:pt x="187" y="136"/>
                  </a:cubicBezTo>
                  <a:cubicBezTo>
                    <a:pt x="187" y="135"/>
                    <a:pt x="188" y="134"/>
                    <a:pt x="188" y="134"/>
                  </a:cubicBezTo>
                  <a:cubicBezTo>
                    <a:pt x="192" y="134"/>
                    <a:pt x="196" y="135"/>
                    <a:pt x="200" y="136"/>
                  </a:cubicBezTo>
                  <a:cubicBezTo>
                    <a:pt x="202" y="137"/>
                    <a:pt x="203" y="136"/>
                    <a:pt x="204" y="134"/>
                  </a:cubicBezTo>
                  <a:cubicBezTo>
                    <a:pt x="204" y="132"/>
                    <a:pt x="205" y="131"/>
                    <a:pt x="205" y="130"/>
                  </a:cubicBezTo>
                  <a:cubicBezTo>
                    <a:pt x="206" y="127"/>
                    <a:pt x="206" y="124"/>
                    <a:pt x="207" y="121"/>
                  </a:cubicBezTo>
                  <a:cubicBezTo>
                    <a:pt x="207" y="119"/>
                    <a:pt x="207" y="119"/>
                    <a:pt x="207" y="119"/>
                  </a:cubicBezTo>
                  <a:cubicBezTo>
                    <a:pt x="206" y="118"/>
                    <a:pt x="205" y="117"/>
                    <a:pt x="203" y="117"/>
                  </a:cubicBezTo>
                  <a:cubicBezTo>
                    <a:pt x="201" y="116"/>
                    <a:pt x="199" y="116"/>
                    <a:pt x="196" y="115"/>
                  </a:cubicBezTo>
                  <a:cubicBezTo>
                    <a:pt x="195" y="115"/>
                    <a:pt x="194" y="115"/>
                    <a:pt x="192" y="114"/>
                  </a:cubicBezTo>
                  <a:cubicBezTo>
                    <a:pt x="192" y="111"/>
                    <a:pt x="193" y="107"/>
                    <a:pt x="193" y="104"/>
                  </a:cubicBezTo>
                  <a:cubicBezTo>
                    <a:pt x="193" y="101"/>
                    <a:pt x="192" y="97"/>
                    <a:pt x="192" y="94"/>
                  </a:cubicBezTo>
                  <a:cubicBezTo>
                    <a:pt x="196" y="93"/>
                    <a:pt x="200" y="92"/>
                    <a:pt x="204" y="91"/>
                  </a:cubicBezTo>
                  <a:cubicBezTo>
                    <a:pt x="205" y="91"/>
                    <a:pt x="206" y="90"/>
                    <a:pt x="207" y="89"/>
                  </a:cubicBezTo>
                  <a:moveTo>
                    <a:pt x="170" y="94"/>
                  </a:moveTo>
                  <a:cubicBezTo>
                    <a:pt x="169" y="86"/>
                    <a:pt x="167" y="79"/>
                    <a:pt x="163" y="72"/>
                  </a:cubicBezTo>
                  <a:cubicBezTo>
                    <a:pt x="152" y="51"/>
                    <a:pt x="131" y="37"/>
                    <a:pt x="106" y="36"/>
                  </a:cubicBezTo>
                  <a:cubicBezTo>
                    <a:pt x="105" y="36"/>
                    <a:pt x="104" y="36"/>
                    <a:pt x="103" y="36"/>
                  </a:cubicBezTo>
                  <a:cubicBezTo>
                    <a:pt x="98" y="36"/>
                    <a:pt x="94" y="37"/>
                    <a:pt x="89" y="38"/>
                  </a:cubicBezTo>
                  <a:cubicBezTo>
                    <a:pt x="88" y="38"/>
                    <a:pt x="88" y="38"/>
                    <a:pt x="87" y="38"/>
                  </a:cubicBezTo>
                  <a:cubicBezTo>
                    <a:pt x="57" y="46"/>
                    <a:pt x="36" y="72"/>
                    <a:pt x="35" y="104"/>
                  </a:cubicBezTo>
                  <a:cubicBezTo>
                    <a:pt x="35" y="106"/>
                    <a:pt x="36" y="108"/>
                    <a:pt x="36" y="109"/>
                  </a:cubicBezTo>
                  <a:cubicBezTo>
                    <a:pt x="38" y="143"/>
                    <a:pt x="65" y="169"/>
                    <a:pt x="98" y="172"/>
                  </a:cubicBezTo>
                  <a:cubicBezTo>
                    <a:pt x="100" y="172"/>
                    <a:pt x="102" y="172"/>
                    <a:pt x="105" y="172"/>
                  </a:cubicBezTo>
                  <a:cubicBezTo>
                    <a:pt x="136" y="171"/>
                    <a:pt x="163" y="149"/>
                    <a:pt x="170" y="118"/>
                  </a:cubicBezTo>
                  <a:cubicBezTo>
                    <a:pt x="171" y="114"/>
                    <a:pt x="171" y="109"/>
                    <a:pt x="171" y="104"/>
                  </a:cubicBezTo>
                  <a:cubicBezTo>
                    <a:pt x="171" y="100"/>
                    <a:pt x="171" y="97"/>
                    <a:pt x="170" y="94"/>
                  </a:cubicBezTo>
                  <a:moveTo>
                    <a:pt x="170" y="94"/>
                  </a:moveTo>
                  <a:cubicBezTo>
                    <a:pt x="169" y="86"/>
                    <a:pt x="167" y="79"/>
                    <a:pt x="163" y="72"/>
                  </a:cubicBezTo>
                  <a:cubicBezTo>
                    <a:pt x="152" y="51"/>
                    <a:pt x="131" y="37"/>
                    <a:pt x="106" y="36"/>
                  </a:cubicBezTo>
                  <a:cubicBezTo>
                    <a:pt x="105" y="36"/>
                    <a:pt x="104" y="36"/>
                    <a:pt x="103" y="36"/>
                  </a:cubicBezTo>
                  <a:cubicBezTo>
                    <a:pt x="98" y="36"/>
                    <a:pt x="94" y="37"/>
                    <a:pt x="89" y="38"/>
                  </a:cubicBezTo>
                  <a:cubicBezTo>
                    <a:pt x="88" y="38"/>
                    <a:pt x="88" y="38"/>
                    <a:pt x="87" y="38"/>
                  </a:cubicBezTo>
                  <a:cubicBezTo>
                    <a:pt x="57" y="46"/>
                    <a:pt x="36" y="72"/>
                    <a:pt x="35" y="104"/>
                  </a:cubicBezTo>
                  <a:cubicBezTo>
                    <a:pt x="35" y="106"/>
                    <a:pt x="36" y="108"/>
                    <a:pt x="36" y="109"/>
                  </a:cubicBezTo>
                  <a:cubicBezTo>
                    <a:pt x="38" y="143"/>
                    <a:pt x="65" y="169"/>
                    <a:pt x="98" y="172"/>
                  </a:cubicBezTo>
                  <a:cubicBezTo>
                    <a:pt x="100" y="172"/>
                    <a:pt x="102" y="172"/>
                    <a:pt x="105" y="172"/>
                  </a:cubicBezTo>
                  <a:cubicBezTo>
                    <a:pt x="136" y="171"/>
                    <a:pt x="163" y="149"/>
                    <a:pt x="170" y="118"/>
                  </a:cubicBezTo>
                  <a:cubicBezTo>
                    <a:pt x="171" y="114"/>
                    <a:pt x="171" y="109"/>
                    <a:pt x="171" y="104"/>
                  </a:cubicBezTo>
                  <a:cubicBezTo>
                    <a:pt x="171" y="100"/>
                    <a:pt x="171" y="97"/>
                    <a:pt x="170" y="94"/>
                  </a:cubicBezTo>
                </a:path>
              </a:pathLst>
            </a:custGeom>
            <a:solidFill>
              <a:srgbClr val="B8CF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69" name="Freeform 136">
              <a:extLst>
                <a:ext uri="{FF2B5EF4-FFF2-40B4-BE49-F238E27FC236}">
                  <a16:creationId xmlns:a16="http://schemas.microsoft.com/office/drawing/2014/main" id="{B8F9C45B-28D1-447E-B59F-1383208F46D6}"/>
                </a:ext>
              </a:extLst>
            </p:cNvPr>
            <p:cNvSpPr>
              <a:spLocks/>
            </p:cNvSpPr>
            <p:nvPr/>
          </p:nvSpPr>
          <p:spPr bwMode="auto">
            <a:xfrm>
              <a:off x="12080876" y="6303963"/>
              <a:ext cx="355600" cy="358775"/>
            </a:xfrm>
            <a:custGeom>
              <a:avLst/>
              <a:gdLst>
                <a:gd name="T0" fmla="*/ 129 w 129"/>
                <a:gd name="T1" fmla="*/ 59 h 130"/>
                <a:gd name="T2" fmla="*/ 129 w 129"/>
                <a:gd name="T3" fmla="*/ 59 h 130"/>
                <a:gd name="T4" fmla="*/ 122 w 129"/>
                <a:gd name="T5" fmla="*/ 36 h 130"/>
                <a:gd name="T6" fmla="*/ 66 w 129"/>
                <a:gd name="T7" fmla="*/ 1 h 130"/>
                <a:gd name="T8" fmla="*/ 64 w 129"/>
                <a:gd name="T9" fmla="*/ 0 h 130"/>
                <a:gd name="T10" fmla="*/ 53 w 129"/>
                <a:gd name="T11" fmla="*/ 2 h 130"/>
                <a:gd name="T12" fmla="*/ 47 w 129"/>
                <a:gd name="T13" fmla="*/ 3 h 130"/>
                <a:gd name="T14" fmla="*/ 0 w 129"/>
                <a:gd name="T15" fmla="*/ 65 h 130"/>
                <a:gd name="T16" fmla="*/ 0 w 129"/>
                <a:gd name="T17" fmla="*/ 74 h 130"/>
                <a:gd name="T18" fmla="*/ 55 w 129"/>
                <a:gd name="T19" fmla="*/ 129 h 130"/>
                <a:gd name="T20" fmla="*/ 64 w 129"/>
                <a:gd name="T21" fmla="*/ 130 h 130"/>
                <a:gd name="T22" fmla="*/ 128 w 129"/>
                <a:gd name="T23" fmla="*/ 76 h 130"/>
                <a:gd name="T24" fmla="*/ 129 w 129"/>
                <a:gd name="T25" fmla="*/ 65 h 130"/>
                <a:gd name="T26" fmla="*/ 129 w 129"/>
                <a:gd name="T27"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30">
                  <a:moveTo>
                    <a:pt x="129" y="59"/>
                  </a:moveTo>
                  <a:cubicBezTo>
                    <a:pt x="129" y="59"/>
                    <a:pt x="129" y="59"/>
                    <a:pt x="129" y="59"/>
                  </a:cubicBezTo>
                  <a:cubicBezTo>
                    <a:pt x="128" y="51"/>
                    <a:pt x="126" y="43"/>
                    <a:pt x="122" y="36"/>
                  </a:cubicBezTo>
                  <a:cubicBezTo>
                    <a:pt x="112" y="15"/>
                    <a:pt x="90" y="1"/>
                    <a:pt x="66" y="1"/>
                  </a:cubicBezTo>
                  <a:cubicBezTo>
                    <a:pt x="65" y="0"/>
                    <a:pt x="65" y="0"/>
                    <a:pt x="64" y="0"/>
                  </a:cubicBezTo>
                  <a:cubicBezTo>
                    <a:pt x="60" y="0"/>
                    <a:pt x="57" y="1"/>
                    <a:pt x="53" y="2"/>
                  </a:cubicBezTo>
                  <a:cubicBezTo>
                    <a:pt x="51" y="2"/>
                    <a:pt x="49" y="2"/>
                    <a:pt x="47" y="3"/>
                  </a:cubicBezTo>
                  <a:cubicBezTo>
                    <a:pt x="20" y="11"/>
                    <a:pt x="0" y="36"/>
                    <a:pt x="0" y="65"/>
                  </a:cubicBezTo>
                  <a:cubicBezTo>
                    <a:pt x="0" y="68"/>
                    <a:pt x="0" y="71"/>
                    <a:pt x="0" y="74"/>
                  </a:cubicBezTo>
                  <a:cubicBezTo>
                    <a:pt x="4" y="103"/>
                    <a:pt x="27" y="125"/>
                    <a:pt x="55" y="129"/>
                  </a:cubicBezTo>
                  <a:cubicBezTo>
                    <a:pt x="58" y="129"/>
                    <a:pt x="61" y="130"/>
                    <a:pt x="64" y="130"/>
                  </a:cubicBezTo>
                  <a:cubicBezTo>
                    <a:pt x="96" y="130"/>
                    <a:pt x="122" y="107"/>
                    <a:pt x="128" y="76"/>
                  </a:cubicBezTo>
                  <a:cubicBezTo>
                    <a:pt x="129" y="73"/>
                    <a:pt x="129" y="69"/>
                    <a:pt x="129" y="65"/>
                  </a:cubicBezTo>
                  <a:cubicBezTo>
                    <a:pt x="129" y="63"/>
                    <a:pt x="129" y="61"/>
                    <a:pt x="129" y="59"/>
                  </a:cubicBezTo>
                </a:path>
              </a:pathLst>
            </a:custGeom>
            <a:solidFill>
              <a:srgbClr val="7F7F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270" name="Freeform 194">
              <a:extLst>
                <a:ext uri="{FF2B5EF4-FFF2-40B4-BE49-F238E27FC236}">
                  <a16:creationId xmlns:a16="http://schemas.microsoft.com/office/drawing/2014/main" id="{839CD49E-22C4-473F-B4EF-769B36010C8B}"/>
                </a:ext>
              </a:extLst>
            </p:cNvPr>
            <p:cNvSpPr>
              <a:spLocks/>
            </p:cNvSpPr>
            <p:nvPr/>
          </p:nvSpPr>
          <p:spPr bwMode="auto">
            <a:xfrm>
              <a:off x="12174538" y="6400801"/>
              <a:ext cx="165100" cy="165100"/>
            </a:xfrm>
            <a:custGeom>
              <a:avLst/>
              <a:gdLst>
                <a:gd name="T0" fmla="*/ 30 w 60"/>
                <a:gd name="T1" fmla="*/ 0 h 60"/>
                <a:gd name="T2" fmla="*/ 18 w 60"/>
                <a:gd name="T3" fmla="*/ 3 h 60"/>
                <a:gd name="T4" fmla="*/ 0 w 60"/>
                <a:gd name="T5" fmla="*/ 30 h 60"/>
                <a:gd name="T6" fmla="*/ 10 w 60"/>
                <a:gd name="T7" fmla="*/ 52 h 60"/>
                <a:gd name="T8" fmla="*/ 30 w 60"/>
                <a:gd name="T9" fmla="*/ 60 h 60"/>
                <a:gd name="T10" fmla="*/ 60 w 60"/>
                <a:gd name="T11" fmla="*/ 30 h 60"/>
                <a:gd name="T12" fmla="*/ 30 w 60"/>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60" h="60">
                  <a:moveTo>
                    <a:pt x="30" y="0"/>
                  </a:moveTo>
                  <a:cubicBezTo>
                    <a:pt x="26" y="0"/>
                    <a:pt x="21" y="1"/>
                    <a:pt x="18" y="3"/>
                  </a:cubicBezTo>
                  <a:cubicBezTo>
                    <a:pt x="7" y="8"/>
                    <a:pt x="0" y="18"/>
                    <a:pt x="0" y="30"/>
                  </a:cubicBezTo>
                  <a:cubicBezTo>
                    <a:pt x="0" y="39"/>
                    <a:pt x="4" y="47"/>
                    <a:pt x="10" y="52"/>
                  </a:cubicBezTo>
                  <a:cubicBezTo>
                    <a:pt x="16" y="57"/>
                    <a:pt x="23" y="60"/>
                    <a:pt x="30" y="60"/>
                  </a:cubicBezTo>
                  <a:cubicBezTo>
                    <a:pt x="47" y="60"/>
                    <a:pt x="60" y="47"/>
                    <a:pt x="60" y="30"/>
                  </a:cubicBezTo>
                  <a:cubicBezTo>
                    <a:pt x="60" y="14"/>
                    <a:pt x="47" y="0"/>
                    <a:pt x="30" y="0"/>
                  </a:cubicBezTo>
                  <a:close/>
                </a:path>
              </a:pathLst>
            </a:custGeom>
            <a:solidFill>
              <a:srgbClr val="DDE7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grpSp>
      <p:sp>
        <p:nvSpPr>
          <p:cNvPr id="289" name="Title 1">
            <a:extLst>
              <a:ext uri="{FF2B5EF4-FFF2-40B4-BE49-F238E27FC236}">
                <a16:creationId xmlns:a16="http://schemas.microsoft.com/office/drawing/2014/main" id="{A3F5C180-8F7D-4C89-AD75-F14AE7C63912}"/>
              </a:ext>
            </a:extLst>
          </p:cNvPr>
          <p:cNvSpPr txBox="1">
            <a:spLocks/>
          </p:cNvSpPr>
          <p:nvPr/>
        </p:nvSpPr>
        <p:spPr>
          <a:xfrm>
            <a:off x="833225" y="699005"/>
            <a:ext cx="6623489" cy="58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1A1A1A"/>
                </a:solidFill>
                <a:latin typeface="futura-pt"/>
                <a:ea typeface="+mn-ea"/>
                <a:cs typeface="+mn-cs"/>
              </a:rPr>
              <a:t>Does Penguin Use Machine Learning?</a:t>
            </a:r>
          </a:p>
          <a:p>
            <a:br>
              <a:rPr lang="en-US" sz="2400" dirty="0"/>
            </a:br>
            <a:endParaRPr lang="en-US" sz="2250" dirty="0">
              <a:solidFill>
                <a:srgbClr val="272E3A">
                  <a:lumMod val="90000"/>
                  <a:lumOff val="10000"/>
                </a:srgbClr>
              </a:solidFill>
              <a:latin typeface="Open Sans Light"/>
            </a:endParaRPr>
          </a:p>
        </p:txBody>
      </p:sp>
      <p:pic>
        <p:nvPicPr>
          <p:cNvPr id="3" name="Picture 2">
            <a:extLst>
              <a:ext uri="{FF2B5EF4-FFF2-40B4-BE49-F238E27FC236}">
                <a16:creationId xmlns:a16="http://schemas.microsoft.com/office/drawing/2014/main" id="{E6B74311-AAA0-BD4E-B551-D134474350A2}"/>
              </a:ext>
            </a:extLst>
          </p:cNvPr>
          <p:cNvPicPr>
            <a:picLocks noChangeAspect="1"/>
          </p:cNvPicPr>
          <p:nvPr/>
        </p:nvPicPr>
        <p:blipFill>
          <a:blip r:embed="rId2"/>
          <a:stretch>
            <a:fillRect/>
          </a:stretch>
        </p:blipFill>
        <p:spPr>
          <a:xfrm>
            <a:off x="4923800" y="2626900"/>
            <a:ext cx="3048000" cy="2362200"/>
          </a:xfrm>
          <a:prstGeom prst="rect">
            <a:avLst/>
          </a:prstGeom>
        </p:spPr>
      </p:pic>
    </p:spTree>
    <p:extLst>
      <p:ext uri="{BB962C8B-B14F-4D97-AF65-F5344CB8AC3E}">
        <p14:creationId xmlns:p14="http://schemas.microsoft.com/office/powerpoint/2010/main" val="105107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500"/>
                                        <p:tgtEl>
                                          <p:spTgt spid="289"/>
                                        </p:tgtEl>
                                      </p:cBhvr>
                                    </p:animEffect>
                                  </p:childTnLst>
                                </p:cTn>
                              </p:par>
                              <p:par>
                                <p:cTn id="8" presetID="8" presetClass="emph" presetSubtype="0" accel="52000" decel="48000" fill="hold" nodeType="withEffect">
                                  <p:stCondLst>
                                    <p:cond delay="0"/>
                                  </p:stCondLst>
                                  <p:childTnLst>
                                    <p:animRot by="86400000">
                                      <p:cBhvr>
                                        <p:cTn id="9" dur="10000" fill="hold"/>
                                        <p:tgtEl>
                                          <p:spTgt spid="225"/>
                                        </p:tgtEl>
                                        <p:attrNameLst>
                                          <p:attrName>r</p:attrName>
                                        </p:attrNameLst>
                                      </p:cBhvr>
                                    </p:animRot>
                                  </p:childTnLst>
                                </p:cTn>
                              </p:par>
                              <p:par>
                                <p:cTn id="10" presetID="8" presetClass="emph" presetSubtype="0" accel="52000" decel="48000" fill="hold" grpId="0" nodeType="withEffect">
                                  <p:stCondLst>
                                    <p:cond delay="0"/>
                                  </p:stCondLst>
                                  <p:childTnLst>
                                    <p:animRot by="86400000">
                                      <p:cBhvr>
                                        <p:cTn id="11" dur="10000" fill="hold"/>
                                        <p:tgtEl>
                                          <p:spTgt spid="216"/>
                                        </p:tgtEl>
                                        <p:attrNameLst>
                                          <p:attrName>r</p:attrName>
                                        </p:attrNameLst>
                                      </p:cBhvr>
                                    </p:animRot>
                                  </p:childTnLst>
                                </p:cTn>
                              </p:par>
                              <p:par>
                                <p:cTn id="12" presetID="8" presetClass="emph" presetSubtype="0" accel="52000" decel="48000" fill="hold" nodeType="withEffect">
                                  <p:stCondLst>
                                    <p:cond delay="0"/>
                                  </p:stCondLst>
                                  <p:childTnLst>
                                    <p:animRot by="-86400000">
                                      <p:cBhvr>
                                        <p:cTn id="13" dur="10000" fill="hold"/>
                                        <p:tgtEl>
                                          <p:spTgt spid="217"/>
                                        </p:tgtEl>
                                        <p:attrNameLst>
                                          <p:attrName>r</p:attrName>
                                        </p:attrNameLst>
                                      </p:cBhvr>
                                    </p:animRot>
                                  </p:childTnLst>
                                </p:cTn>
                              </p:par>
                              <p:par>
                                <p:cTn id="14" presetID="8" presetClass="emph" presetSubtype="0" accel="52000" decel="48000" fill="hold" nodeType="withEffect">
                                  <p:stCondLst>
                                    <p:cond delay="0"/>
                                  </p:stCondLst>
                                  <p:childTnLst>
                                    <p:animRot by="86400000">
                                      <p:cBhvr>
                                        <p:cTn id="15" dur="10000" fill="hold"/>
                                        <p:tgtEl>
                                          <p:spTgt spid="219"/>
                                        </p:tgtEl>
                                        <p:attrNameLst>
                                          <p:attrName>r</p:attrName>
                                        </p:attrNameLst>
                                      </p:cBhvr>
                                    </p:animRot>
                                  </p:childTnLst>
                                </p:cTn>
                              </p:par>
                              <p:par>
                                <p:cTn id="16" presetID="8" presetClass="emph" presetSubtype="0" accel="52000" decel="48000" fill="hold" nodeType="withEffect">
                                  <p:stCondLst>
                                    <p:cond delay="0"/>
                                  </p:stCondLst>
                                  <p:childTnLst>
                                    <p:animRot by="86400000">
                                      <p:cBhvr>
                                        <p:cTn id="17" dur="10000" fill="hold"/>
                                        <p:tgtEl>
                                          <p:spTgt spid="218"/>
                                        </p:tgtEl>
                                        <p:attrNameLst>
                                          <p:attrName>r</p:attrName>
                                        </p:attrNameLst>
                                      </p:cBhvr>
                                    </p:animRot>
                                  </p:childTnLst>
                                </p:cTn>
                              </p:par>
                              <p:par>
                                <p:cTn id="18" presetID="8" presetClass="emph" presetSubtype="0" accel="52000" decel="48000" fill="hold" grpId="0" nodeType="withEffect">
                                  <p:stCondLst>
                                    <p:cond delay="0"/>
                                  </p:stCondLst>
                                  <p:childTnLst>
                                    <p:animRot by="86400000">
                                      <p:cBhvr>
                                        <p:cTn id="19" dur="10000" fill="hold"/>
                                        <p:tgtEl>
                                          <p:spTgt spid="213"/>
                                        </p:tgtEl>
                                        <p:attrNameLst>
                                          <p:attrName>r</p:attrName>
                                        </p:attrNameLst>
                                      </p:cBhvr>
                                    </p:animRot>
                                  </p:childTnLst>
                                </p:cTn>
                              </p:par>
                              <p:par>
                                <p:cTn id="20" presetID="8" presetClass="emph" presetSubtype="0" accel="52000" decel="48000" fill="hold" nodeType="withEffect">
                                  <p:stCondLst>
                                    <p:cond delay="0"/>
                                  </p:stCondLst>
                                  <p:childTnLst>
                                    <p:animRot by="86400000">
                                      <p:cBhvr>
                                        <p:cTn id="21" dur="10000" fill="hold"/>
                                        <p:tgtEl>
                                          <p:spTgt spid="284"/>
                                        </p:tgtEl>
                                        <p:attrNameLst>
                                          <p:attrName>r</p:attrName>
                                        </p:attrNameLst>
                                      </p:cBhvr>
                                    </p:animRot>
                                  </p:childTnLst>
                                </p:cTn>
                              </p:par>
                              <p:par>
                                <p:cTn id="22" presetID="8" presetClass="emph" presetSubtype="0" accel="52000" decel="48000" fill="hold" grpId="0" nodeType="withEffect">
                                  <p:stCondLst>
                                    <p:cond delay="0"/>
                                  </p:stCondLst>
                                  <p:childTnLst>
                                    <p:animRot by="86400000">
                                      <p:cBhvr>
                                        <p:cTn id="23" dur="10000" fill="hold"/>
                                        <p:tgtEl>
                                          <p:spTgt spid="215"/>
                                        </p:tgtEl>
                                        <p:attrNameLst>
                                          <p:attrName>r</p:attrName>
                                        </p:attrNameLst>
                                      </p:cBhvr>
                                    </p:animRot>
                                  </p:childTnLst>
                                </p:cTn>
                              </p:par>
                              <p:par>
                                <p:cTn id="24" presetID="8" presetClass="emph" presetSubtype="0" accel="52000" decel="48000" fill="hold" grpId="0" nodeType="withEffect">
                                  <p:stCondLst>
                                    <p:cond delay="0"/>
                                  </p:stCondLst>
                                  <p:childTnLst>
                                    <p:animRot by="-86400000">
                                      <p:cBhvr>
                                        <p:cTn id="25" dur="10000" fill="hold"/>
                                        <p:tgtEl>
                                          <p:spTgt spid="234"/>
                                        </p:tgtEl>
                                        <p:attrNameLst>
                                          <p:attrName>r</p:attrName>
                                        </p:attrNameLst>
                                      </p:cBhvr>
                                    </p:animRot>
                                  </p:childTnLst>
                                </p:cTn>
                              </p:par>
                              <p:par>
                                <p:cTn id="26" presetID="8" presetClass="emph" presetSubtype="0" accel="52000" decel="48000" fill="hold" grpId="0" nodeType="withEffect">
                                  <p:stCondLst>
                                    <p:cond delay="0"/>
                                  </p:stCondLst>
                                  <p:childTnLst>
                                    <p:animRot by="-86400000">
                                      <p:cBhvr>
                                        <p:cTn id="27" dur="10000" fill="hold"/>
                                        <p:tgtEl>
                                          <p:spTgt spid="214"/>
                                        </p:tgtEl>
                                        <p:attrNameLst>
                                          <p:attrName>r</p:attrName>
                                        </p:attrNameLst>
                                      </p:cBhvr>
                                    </p:animRot>
                                  </p:childTnLst>
                                </p:cTn>
                              </p:par>
                              <p:par>
                                <p:cTn id="28" presetID="8" presetClass="emph" presetSubtype="0" accel="52000" decel="48000" fill="hold" nodeType="withEffect">
                                  <p:stCondLst>
                                    <p:cond delay="0"/>
                                  </p:stCondLst>
                                  <p:childTnLst>
                                    <p:animRot by="-86400000">
                                      <p:cBhvr>
                                        <p:cTn id="29" dur="10000" fill="hold"/>
                                        <p:tgtEl>
                                          <p:spTgt spid="266"/>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P spid="214" grpId="0" animBg="1"/>
      <p:bldP spid="215" grpId="0" animBg="1"/>
      <p:bldP spid="216" grpId="0" animBg="1"/>
      <p:bldP spid="234" grpId="0" animBg="1"/>
      <p:bldP spid="28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9" name="Title 1">
            <a:extLst>
              <a:ext uri="{FF2B5EF4-FFF2-40B4-BE49-F238E27FC236}">
                <a16:creationId xmlns:a16="http://schemas.microsoft.com/office/drawing/2014/main" id="{A3F5C180-8F7D-4C89-AD75-F14AE7C63912}"/>
              </a:ext>
            </a:extLst>
          </p:cNvPr>
          <p:cNvSpPr txBox="1">
            <a:spLocks/>
          </p:cNvSpPr>
          <p:nvPr/>
        </p:nvSpPr>
        <p:spPr>
          <a:xfrm>
            <a:off x="833226" y="699005"/>
            <a:ext cx="4631403" cy="58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futura-pt"/>
                <a:ea typeface="+mn-ea"/>
                <a:cs typeface="+mn-cs"/>
              </a:rPr>
              <a:t>Garry </a:t>
            </a:r>
            <a:r>
              <a:rPr lang="en-US" sz="2400" b="1" dirty="0" err="1">
                <a:latin typeface="futura-pt"/>
                <a:ea typeface="+mn-ea"/>
                <a:cs typeface="+mn-cs"/>
              </a:rPr>
              <a:t>Illyes</a:t>
            </a:r>
            <a:r>
              <a:rPr lang="en-US" sz="2400" b="1" dirty="0">
                <a:latin typeface="futura-pt"/>
                <a:ea typeface="+mn-ea"/>
                <a:cs typeface="+mn-cs"/>
              </a:rPr>
              <a:t> said in 2016</a:t>
            </a:r>
          </a:p>
        </p:txBody>
      </p:sp>
      <p:pic>
        <p:nvPicPr>
          <p:cNvPr id="2" name="Picture 1">
            <a:extLst>
              <a:ext uri="{FF2B5EF4-FFF2-40B4-BE49-F238E27FC236}">
                <a16:creationId xmlns:a16="http://schemas.microsoft.com/office/drawing/2014/main" id="{C51F56C4-6FCA-174D-A6AD-A11305E0803A}"/>
              </a:ext>
            </a:extLst>
          </p:cNvPr>
          <p:cNvPicPr>
            <a:picLocks noChangeAspect="1"/>
          </p:cNvPicPr>
          <p:nvPr/>
        </p:nvPicPr>
        <p:blipFill>
          <a:blip r:embed="rId2"/>
          <a:stretch>
            <a:fillRect/>
          </a:stretch>
        </p:blipFill>
        <p:spPr>
          <a:xfrm>
            <a:off x="2030894" y="1899557"/>
            <a:ext cx="5082212" cy="3058886"/>
          </a:xfrm>
          <a:prstGeom prst="rect">
            <a:avLst/>
          </a:prstGeom>
        </p:spPr>
      </p:pic>
    </p:spTree>
    <p:extLst>
      <p:ext uri="{BB962C8B-B14F-4D97-AF65-F5344CB8AC3E}">
        <p14:creationId xmlns:p14="http://schemas.microsoft.com/office/powerpoint/2010/main" val="14144334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1000"/>
                                        <p:tgtEl>
                                          <p:spTgt spid="289"/>
                                        </p:tgtEl>
                                      </p:cBhvr>
                                    </p:animEffect>
                                  </p:childTnLst>
                                </p:cTn>
                              </p:par>
                              <p:par>
                                <p:cTn id="8" presetID="10" presetClass="entr" presetSubtype="0" fill="hold"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E5C199-5FB3-490F-84E6-8A88B8A0D3CB}"/>
              </a:ext>
            </a:extLst>
          </p:cNvPr>
          <p:cNvSpPr/>
          <p:nvPr/>
        </p:nvSpPr>
        <p:spPr>
          <a:xfrm>
            <a:off x="3052245" y="4776138"/>
            <a:ext cx="3051795" cy="665082"/>
          </a:xfrm>
          <a:prstGeom prst="rect">
            <a:avLst/>
          </a:prstGeom>
          <a:solidFill>
            <a:schemeClr val="accent1"/>
          </a:solidFill>
          <a:ln>
            <a:noFill/>
          </a:ln>
          <a:effectLst>
            <a:outerShdw blurRad="330200" dist="38100" dir="5400000" algn="t"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675">
              <a:solidFill>
                <a:srgbClr val="FFFFFF"/>
              </a:solidFill>
              <a:latin typeface="Open Sans Light"/>
            </a:endParaRPr>
          </a:p>
        </p:txBody>
      </p:sp>
      <p:sp>
        <p:nvSpPr>
          <p:cNvPr id="12" name="Rectangle 11">
            <a:extLst>
              <a:ext uri="{FF2B5EF4-FFF2-40B4-BE49-F238E27FC236}">
                <a16:creationId xmlns:a16="http://schemas.microsoft.com/office/drawing/2014/main" id="{29ECDC1D-E6DE-42D2-BC56-F4DF732A1908}"/>
              </a:ext>
            </a:extLst>
          </p:cNvPr>
          <p:cNvSpPr/>
          <p:nvPr/>
        </p:nvSpPr>
        <p:spPr>
          <a:xfrm>
            <a:off x="3052245" y="4111056"/>
            <a:ext cx="3051795" cy="665082"/>
          </a:xfrm>
          <a:prstGeom prst="rect">
            <a:avLst/>
          </a:prstGeom>
          <a:solidFill>
            <a:schemeClr val="accent3"/>
          </a:solidFill>
          <a:ln>
            <a:noFill/>
          </a:ln>
          <a:effectLst>
            <a:outerShdw blurRad="330200" dist="38100" dir="5400000" algn="t"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675">
              <a:solidFill>
                <a:srgbClr val="FFFFFF"/>
              </a:solidFill>
              <a:latin typeface="Open Sans Light"/>
            </a:endParaRPr>
          </a:p>
        </p:txBody>
      </p:sp>
      <p:sp>
        <p:nvSpPr>
          <p:cNvPr id="13" name="Rectangle 12">
            <a:extLst>
              <a:ext uri="{FF2B5EF4-FFF2-40B4-BE49-F238E27FC236}">
                <a16:creationId xmlns:a16="http://schemas.microsoft.com/office/drawing/2014/main" id="{BA8078B6-8075-44DB-AEDA-AE533856F1A1}"/>
              </a:ext>
            </a:extLst>
          </p:cNvPr>
          <p:cNvSpPr/>
          <p:nvPr/>
        </p:nvSpPr>
        <p:spPr>
          <a:xfrm>
            <a:off x="3052245" y="3454175"/>
            <a:ext cx="3051795" cy="665082"/>
          </a:xfrm>
          <a:prstGeom prst="rect">
            <a:avLst/>
          </a:prstGeom>
          <a:solidFill>
            <a:schemeClr val="accent5"/>
          </a:solidFill>
          <a:ln>
            <a:noFill/>
          </a:ln>
          <a:effectLst>
            <a:outerShdw blurRad="330200" dist="38100" dir="5400000" algn="t"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675">
              <a:solidFill>
                <a:srgbClr val="FFFFFF"/>
              </a:solidFill>
              <a:latin typeface="Open Sans Light"/>
            </a:endParaRPr>
          </a:p>
        </p:txBody>
      </p:sp>
      <p:sp>
        <p:nvSpPr>
          <p:cNvPr id="14" name="Rectangle 13">
            <a:extLst>
              <a:ext uri="{FF2B5EF4-FFF2-40B4-BE49-F238E27FC236}">
                <a16:creationId xmlns:a16="http://schemas.microsoft.com/office/drawing/2014/main" id="{1B2A6C55-8D4B-43AD-B30D-F731F1300A4B}"/>
              </a:ext>
            </a:extLst>
          </p:cNvPr>
          <p:cNvSpPr/>
          <p:nvPr/>
        </p:nvSpPr>
        <p:spPr>
          <a:xfrm>
            <a:off x="3052245" y="2797294"/>
            <a:ext cx="3051795" cy="665082"/>
          </a:xfrm>
          <a:prstGeom prst="rect">
            <a:avLst/>
          </a:prstGeom>
          <a:solidFill>
            <a:schemeClr val="bg2"/>
          </a:solidFill>
          <a:ln>
            <a:noFill/>
          </a:ln>
          <a:effectLst>
            <a:outerShdw blurRad="330200" dist="38100" dir="5400000" algn="t"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675">
              <a:solidFill>
                <a:srgbClr val="FFFFFF"/>
              </a:solidFill>
              <a:latin typeface="Open Sans Light"/>
            </a:endParaRPr>
          </a:p>
        </p:txBody>
      </p:sp>
      <p:sp>
        <p:nvSpPr>
          <p:cNvPr id="15" name="Rectangle 14">
            <a:extLst>
              <a:ext uri="{FF2B5EF4-FFF2-40B4-BE49-F238E27FC236}">
                <a16:creationId xmlns:a16="http://schemas.microsoft.com/office/drawing/2014/main" id="{B78D4F02-EF44-4857-8761-7812318867D9}"/>
              </a:ext>
            </a:extLst>
          </p:cNvPr>
          <p:cNvSpPr/>
          <p:nvPr/>
        </p:nvSpPr>
        <p:spPr>
          <a:xfrm>
            <a:off x="3052245" y="2140414"/>
            <a:ext cx="3051795" cy="665082"/>
          </a:xfrm>
          <a:prstGeom prst="rect">
            <a:avLst/>
          </a:prstGeom>
          <a:solidFill>
            <a:schemeClr val="tx2">
              <a:lumMod val="75000"/>
            </a:schemeClr>
          </a:solidFill>
          <a:ln>
            <a:noFill/>
          </a:ln>
          <a:effectLst>
            <a:outerShdw blurRad="330200" dist="38100" dir="5400000" algn="t" rotWithShape="0">
              <a:schemeClr val="tx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675">
              <a:solidFill>
                <a:srgbClr val="FFFFFF"/>
              </a:solidFill>
              <a:latin typeface="Open Sans Light"/>
            </a:endParaRPr>
          </a:p>
        </p:txBody>
      </p:sp>
      <p:sp>
        <p:nvSpPr>
          <p:cNvPr id="7" name="Freeform 9">
            <a:extLst>
              <a:ext uri="{FF2B5EF4-FFF2-40B4-BE49-F238E27FC236}">
                <a16:creationId xmlns:a16="http://schemas.microsoft.com/office/drawing/2014/main" id="{33D00718-C236-45F4-9EF7-9013666CE01D}"/>
              </a:ext>
            </a:extLst>
          </p:cNvPr>
          <p:cNvSpPr>
            <a:spLocks/>
          </p:cNvSpPr>
          <p:nvPr/>
        </p:nvSpPr>
        <p:spPr bwMode="auto">
          <a:xfrm>
            <a:off x="3052245" y="2140413"/>
            <a:ext cx="3041744" cy="3300805"/>
          </a:xfrm>
          <a:custGeom>
            <a:avLst/>
            <a:gdLst>
              <a:gd name="T0" fmla="*/ 1502 w 1567"/>
              <a:gd name="T1" fmla="*/ 1494 h 1698"/>
              <a:gd name="T2" fmla="*/ 1006 w 1567"/>
              <a:gd name="T3" fmla="*/ 635 h 1698"/>
              <a:gd name="T4" fmla="*/ 1006 w 1567"/>
              <a:gd name="T5" fmla="*/ 112 h 1698"/>
              <a:gd name="T6" fmla="*/ 1057 w 1567"/>
              <a:gd name="T7" fmla="*/ 56 h 1698"/>
              <a:gd name="T8" fmla="*/ 1000 w 1567"/>
              <a:gd name="T9" fmla="*/ 0 h 1698"/>
              <a:gd name="T10" fmla="*/ 567 w 1567"/>
              <a:gd name="T11" fmla="*/ 0 h 1698"/>
              <a:gd name="T12" fmla="*/ 510 w 1567"/>
              <a:gd name="T13" fmla="*/ 56 h 1698"/>
              <a:gd name="T14" fmla="*/ 561 w 1567"/>
              <a:gd name="T15" fmla="*/ 112 h 1698"/>
              <a:gd name="T16" fmla="*/ 561 w 1567"/>
              <a:gd name="T17" fmla="*/ 635 h 1698"/>
              <a:gd name="T18" fmla="*/ 65 w 1567"/>
              <a:gd name="T19" fmla="*/ 1494 h 1698"/>
              <a:gd name="T20" fmla="*/ 183 w 1567"/>
              <a:gd name="T21" fmla="*/ 1698 h 1698"/>
              <a:gd name="T22" fmla="*/ 1384 w 1567"/>
              <a:gd name="T23" fmla="*/ 1698 h 1698"/>
              <a:gd name="T24" fmla="*/ 1502 w 1567"/>
              <a:gd name="T25" fmla="*/ 1494 h 1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7" h="1698">
                <a:moveTo>
                  <a:pt x="1502" y="1494"/>
                </a:moveTo>
                <a:cubicBezTo>
                  <a:pt x="1006" y="635"/>
                  <a:pt x="1006" y="635"/>
                  <a:pt x="1006" y="635"/>
                </a:cubicBezTo>
                <a:cubicBezTo>
                  <a:pt x="1006" y="112"/>
                  <a:pt x="1006" y="112"/>
                  <a:pt x="1006" y="112"/>
                </a:cubicBezTo>
                <a:cubicBezTo>
                  <a:pt x="1034" y="109"/>
                  <a:pt x="1057" y="85"/>
                  <a:pt x="1057" y="56"/>
                </a:cubicBezTo>
                <a:cubicBezTo>
                  <a:pt x="1057" y="25"/>
                  <a:pt x="1031" y="0"/>
                  <a:pt x="1000" y="0"/>
                </a:cubicBezTo>
                <a:cubicBezTo>
                  <a:pt x="567" y="0"/>
                  <a:pt x="567" y="0"/>
                  <a:pt x="567" y="0"/>
                </a:cubicBezTo>
                <a:cubicBezTo>
                  <a:pt x="535" y="0"/>
                  <a:pt x="510" y="25"/>
                  <a:pt x="510" y="56"/>
                </a:cubicBezTo>
                <a:cubicBezTo>
                  <a:pt x="510" y="85"/>
                  <a:pt x="532" y="109"/>
                  <a:pt x="561" y="112"/>
                </a:cubicBezTo>
                <a:cubicBezTo>
                  <a:pt x="561" y="635"/>
                  <a:pt x="561" y="635"/>
                  <a:pt x="561" y="635"/>
                </a:cubicBezTo>
                <a:cubicBezTo>
                  <a:pt x="65" y="1494"/>
                  <a:pt x="65" y="1494"/>
                  <a:pt x="65" y="1494"/>
                </a:cubicBezTo>
                <a:cubicBezTo>
                  <a:pt x="0" y="1606"/>
                  <a:pt x="53" y="1698"/>
                  <a:pt x="183" y="1698"/>
                </a:cubicBezTo>
                <a:cubicBezTo>
                  <a:pt x="1384" y="1698"/>
                  <a:pt x="1384" y="1698"/>
                  <a:pt x="1384" y="1698"/>
                </a:cubicBezTo>
                <a:cubicBezTo>
                  <a:pt x="1514" y="1698"/>
                  <a:pt x="1567" y="1606"/>
                  <a:pt x="1502" y="1494"/>
                </a:cubicBezTo>
                <a:close/>
              </a:path>
            </a:pathLst>
          </a:custGeom>
          <a:noFill/>
          <a:ln w="1984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useBgFill="1">
        <p:nvSpPr>
          <p:cNvPr id="8" name="Freeform 10">
            <a:extLst>
              <a:ext uri="{FF2B5EF4-FFF2-40B4-BE49-F238E27FC236}">
                <a16:creationId xmlns:a16="http://schemas.microsoft.com/office/drawing/2014/main" id="{587ADB71-07DC-4652-B69A-A9430D2BAEBE}"/>
              </a:ext>
            </a:extLst>
          </p:cNvPr>
          <p:cNvSpPr>
            <a:spLocks noEditPoints="1"/>
          </p:cNvSpPr>
          <p:nvPr/>
        </p:nvSpPr>
        <p:spPr bwMode="auto">
          <a:xfrm>
            <a:off x="2632386" y="1860134"/>
            <a:ext cx="3879229" cy="4743512"/>
          </a:xfrm>
          <a:custGeom>
            <a:avLst/>
            <a:gdLst>
              <a:gd name="T0" fmla="*/ 0 w 1998"/>
              <a:gd name="T1" fmla="*/ 0 h 2440"/>
              <a:gd name="T2" fmla="*/ 0 w 1998"/>
              <a:gd name="T3" fmla="*/ 2440 h 2440"/>
              <a:gd name="T4" fmla="*/ 1998 w 1998"/>
              <a:gd name="T5" fmla="*/ 2440 h 2440"/>
              <a:gd name="T6" fmla="*/ 1998 w 1998"/>
              <a:gd name="T7" fmla="*/ 0 h 2440"/>
              <a:gd name="T8" fmla="*/ 0 w 1998"/>
              <a:gd name="T9" fmla="*/ 0 h 2440"/>
              <a:gd name="T10" fmla="*/ 1600 w 1998"/>
              <a:gd name="T11" fmla="*/ 1842 h 2440"/>
              <a:gd name="T12" fmla="*/ 399 w 1998"/>
              <a:gd name="T13" fmla="*/ 1842 h 2440"/>
              <a:gd name="T14" fmla="*/ 281 w 1998"/>
              <a:gd name="T15" fmla="*/ 1638 h 2440"/>
              <a:gd name="T16" fmla="*/ 777 w 1998"/>
              <a:gd name="T17" fmla="*/ 779 h 2440"/>
              <a:gd name="T18" fmla="*/ 777 w 1998"/>
              <a:gd name="T19" fmla="*/ 256 h 2440"/>
              <a:gd name="T20" fmla="*/ 726 w 1998"/>
              <a:gd name="T21" fmla="*/ 200 h 2440"/>
              <a:gd name="T22" fmla="*/ 783 w 1998"/>
              <a:gd name="T23" fmla="*/ 144 h 2440"/>
              <a:gd name="T24" fmla="*/ 1216 w 1998"/>
              <a:gd name="T25" fmla="*/ 144 h 2440"/>
              <a:gd name="T26" fmla="*/ 1273 w 1998"/>
              <a:gd name="T27" fmla="*/ 200 h 2440"/>
              <a:gd name="T28" fmla="*/ 1222 w 1998"/>
              <a:gd name="T29" fmla="*/ 256 h 2440"/>
              <a:gd name="T30" fmla="*/ 1222 w 1998"/>
              <a:gd name="T31" fmla="*/ 779 h 2440"/>
              <a:gd name="T32" fmla="*/ 1718 w 1998"/>
              <a:gd name="T33" fmla="*/ 1638 h 2440"/>
              <a:gd name="T34" fmla="*/ 1600 w 1998"/>
              <a:gd name="T35" fmla="*/ 1842 h 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8" h="2440">
                <a:moveTo>
                  <a:pt x="0" y="0"/>
                </a:moveTo>
                <a:cubicBezTo>
                  <a:pt x="0" y="2440"/>
                  <a:pt x="0" y="2440"/>
                  <a:pt x="0" y="2440"/>
                </a:cubicBezTo>
                <a:cubicBezTo>
                  <a:pt x="1998" y="2440"/>
                  <a:pt x="1998" y="2440"/>
                  <a:pt x="1998" y="2440"/>
                </a:cubicBezTo>
                <a:cubicBezTo>
                  <a:pt x="1998" y="0"/>
                  <a:pt x="1998" y="0"/>
                  <a:pt x="1998" y="0"/>
                </a:cubicBezTo>
                <a:lnTo>
                  <a:pt x="0" y="0"/>
                </a:lnTo>
                <a:close/>
                <a:moveTo>
                  <a:pt x="1600" y="1842"/>
                </a:moveTo>
                <a:cubicBezTo>
                  <a:pt x="399" y="1842"/>
                  <a:pt x="399" y="1842"/>
                  <a:pt x="399" y="1842"/>
                </a:cubicBezTo>
                <a:cubicBezTo>
                  <a:pt x="269" y="1842"/>
                  <a:pt x="216" y="1750"/>
                  <a:pt x="281" y="1638"/>
                </a:cubicBezTo>
                <a:cubicBezTo>
                  <a:pt x="777" y="779"/>
                  <a:pt x="777" y="779"/>
                  <a:pt x="777" y="779"/>
                </a:cubicBezTo>
                <a:cubicBezTo>
                  <a:pt x="777" y="256"/>
                  <a:pt x="777" y="256"/>
                  <a:pt x="777" y="256"/>
                </a:cubicBezTo>
                <a:cubicBezTo>
                  <a:pt x="748" y="253"/>
                  <a:pt x="726" y="229"/>
                  <a:pt x="726" y="200"/>
                </a:cubicBezTo>
                <a:cubicBezTo>
                  <a:pt x="726" y="169"/>
                  <a:pt x="751" y="144"/>
                  <a:pt x="783" y="144"/>
                </a:cubicBezTo>
                <a:cubicBezTo>
                  <a:pt x="1216" y="144"/>
                  <a:pt x="1216" y="144"/>
                  <a:pt x="1216" y="144"/>
                </a:cubicBezTo>
                <a:cubicBezTo>
                  <a:pt x="1247" y="144"/>
                  <a:pt x="1273" y="169"/>
                  <a:pt x="1273" y="200"/>
                </a:cubicBezTo>
                <a:cubicBezTo>
                  <a:pt x="1273" y="229"/>
                  <a:pt x="1250" y="253"/>
                  <a:pt x="1222" y="256"/>
                </a:cubicBezTo>
                <a:cubicBezTo>
                  <a:pt x="1222" y="779"/>
                  <a:pt x="1222" y="779"/>
                  <a:pt x="1222" y="779"/>
                </a:cubicBezTo>
                <a:cubicBezTo>
                  <a:pt x="1718" y="1638"/>
                  <a:pt x="1718" y="1638"/>
                  <a:pt x="1718" y="1638"/>
                </a:cubicBezTo>
                <a:cubicBezTo>
                  <a:pt x="1783" y="1750"/>
                  <a:pt x="1730" y="1842"/>
                  <a:pt x="1600" y="1842"/>
                </a:cubicBezTo>
                <a:close/>
              </a:path>
            </a:pathLst>
          </a:custGeom>
          <a:ln>
            <a:noFill/>
          </a:ln>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sp>
        <p:nvSpPr>
          <p:cNvPr id="9" name="Freeform 15">
            <a:extLst>
              <a:ext uri="{FF2B5EF4-FFF2-40B4-BE49-F238E27FC236}">
                <a16:creationId xmlns:a16="http://schemas.microsoft.com/office/drawing/2014/main" id="{9A2761B8-7832-49C3-B7DB-A1980E9DE4B3}"/>
              </a:ext>
            </a:extLst>
          </p:cNvPr>
          <p:cNvSpPr>
            <a:spLocks/>
          </p:cNvSpPr>
          <p:nvPr/>
        </p:nvSpPr>
        <p:spPr bwMode="auto">
          <a:xfrm>
            <a:off x="3052245" y="2140413"/>
            <a:ext cx="3041744" cy="3300805"/>
          </a:xfrm>
          <a:custGeom>
            <a:avLst/>
            <a:gdLst>
              <a:gd name="T0" fmla="*/ 1502 w 1567"/>
              <a:gd name="T1" fmla="*/ 1494 h 1698"/>
              <a:gd name="T2" fmla="*/ 1006 w 1567"/>
              <a:gd name="T3" fmla="*/ 635 h 1698"/>
              <a:gd name="T4" fmla="*/ 1006 w 1567"/>
              <a:gd name="T5" fmla="*/ 112 h 1698"/>
              <a:gd name="T6" fmla="*/ 1057 w 1567"/>
              <a:gd name="T7" fmla="*/ 56 h 1698"/>
              <a:gd name="T8" fmla="*/ 1000 w 1567"/>
              <a:gd name="T9" fmla="*/ 0 h 1698"/>
              <a:gd name="T10" fmla="*/ 567 w 1567"/>
              <a:gd name="T11" fmla="*/ 0 h 1698"/>
              <a:gd name="T12" fmla="*/ 510 w 1567"/>
              <a:gd name="T13" fmla="*/ 56 h 1698"/>
              <a:gd name="T14" fmla="*/ 561 w 1567"/>
              <a:gd name="T15" fmla="*/ 112 h 1698"/>
              <a:gd name="T16" fmla="*/ 561 w 1567"/>
              <a:gd name="T17" fmla="*/ 635 h 1698"/>
              <a:gd name="T18" fmla="*/ 65 w 1567"/>
              <a:gd name="T19" fmla="*/ 1494 h 1698"/>
              <a:gd name="T20" fmla="*/ 183 w 1567"/>
              <a:gd name="T21" fmla="*/ 1698 h 1698"/>
              <a:gd name="T22" fmla="*/ 1384 w 1567"/>
              <a:gd name="T23" fmla="*/ 1698 h 1698"/>
              <a:gd name="T24" fmla="*/ 1502 w 1567"/>
              <a:gd name="T25" fmla="*/ 1494 h 1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7" h="1698">
                <a:moveTo>
                  <a:pt x="1502" y="1494"/>
                </a:moveTo>
                <a:cubicBezTo>
                  <a:pt x="1006" y="635"/>
                  <a:pt x="1006" y="635"/>
                  <a:pt x="1006" y="635"/>
                </a:cubicBezTo>
                <a:cubicBezTo>
                  <a:pt x="1006" y="112"/>
                  <a:pt x="1006" y="112"/>
                  <a:pt x="1006" y="112"/>
                </a:cubicBezTo>
                <a:cubicBezTo>
                  <a:pt x="1034" y="109"/>
                  <a:pt x="1057" y="85"/>
                  <a:pt x="1057" y="56"/>
                </a:cubicBezTo>
                <a:cubicBezTo>
                  <a:pt x="1057" y="25"/>
                  <a:pt x="1031" y="0"/>
                  <a:pt x="1000" y="0"/>
                </a:cubicBezTo>
                <a:cubicBezTo>
                  <a:pt x="567" y="0"/>
                  <a:pt x="567" y="0"/>
                  <a:pt x="567" y="0"/>
                </a:cubicBezTo>
                <a:cubicBezTo>
                  <a:pt x="535" y="0"/>
                  <a:pt x="510" y="25"/>
                  <a:pt x="510" y="56"/>
                </a:cubicBezTo>
                <a:cubicBezTo>
                  <a:pt x="510" y="85"/>
                  <a:pt x="532" y="109"/>
                  <a:pt x="561" y="112"/>
                </a:cubicBezTo>
                <a:cubicBezTo>
                  <a:pt x="561" y="635"/>
                  <a:pt x="561" y="635"/>
                  <a:pt x="561" y="635"/>
                </a:cubicBezTo>
                <a:cubicBezTo>
                  <a:pt x="65" y="1494"/>
                  <a:pt x="65" y="1494"/>
                  <a:pt x="65" y="1494"/>
                </a:cubicBezTo>
                <a:cubicBezTo>
                  <a:pt x="0" y="1606"/>
                  <a:pt x="53" y="1698"/>
                  <a:pt x="183" y="1698"/>
                </a:cubicBezTo>
                <a:cubicBezTo>
                  <a:pt x="1384" y="1698"/>
                  <a:pt x="1384" y="1698"/>
                  <a:pt x="1384" y="1698"/>
                </a:cubicBezTo>
                <a:cubicBezTo>
                  <a:pt x="1514" y="1698"/>
                  <a:pt x="1567" y="1606"/>
                  <a:pt x="1502" y="1494"/>
                </a:cubicBezTo>
                <a:close/>
              </a:path>
            </a:pathLst>
          </a:custGeom>
          <a:noFill/>
          <a:ln w="66675" cap="flat">
            <a:solidFill>
              <a:schemeClr val="tx1">
                <a:lumMod val="25000"/>
                <a:lumOff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86" tIns="17143" rIns="34286" bIns="17143" numCol="1" anchor="t" anchorCtr="0" compatLnSpc="1">
            <a:prstTxWarp prst="textNoShape">
              <a:avLst/>
            </a:prstTxWarp>
          </a:bodyPr>
          <a:lstStyle/>
          <a:p>
            <a:pPr defTabSz="171450"/>
            <a:endParaRPr lang="en-US" sz="675">
              <a:solidFill>
                <a:srgbClr val="272E3A"/>
              </a:solidFill>
              <a:latin typeface="Open Sans Light"/>
            </a:endParaRPr>
          </a:p>
        </p:txBody>
      </p:sp>
      <p:cxnSp>
        <p:nvCxnSpPr>
          <p:cNvPr id="24" name="Straight Connector 23">
            <a:extLst>
              <a:ext uri="{FF2B5EF4-FFF2-40B4-BE49-F238E27FC236}">
                <a16:creationId xmlns:a16="http://schemas.microsoft.com/office/drawing/2014/main" id="{9143FFA7-5FF9-443E-9D93-E33E86BFC310}"/>
              </a:ext>
            </a:extLst>
          </p:cNvPr>
          <p:cNvCxnSpPr>
            <a:cxnSpLocks/>
          </p:cNvCxnSpPr>
          <p:nvPr/>
        </p:nvCxnSpPr>
        <p:spPr>
          <a:xfrm flipH="1">
            <a:off x="2514600" y="2585160"/>
            <a:ext cx="1506100" cy="0"/>
          </a:xfrm>
          <a:prstGeom prst="line">
            <a:avLst/>
          </a:prstGeom>
          <a:ln w="3810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3D6B12A1-0A70-4037-B37C-88B5E4853F72}"/>
              </a:ext>
            </a:extLst>
          </p:cNvPr>
          <p:cNvGrpSpPr/>
          <p:nvPr/>
        </p:nvGrpSpPr>
        <p:grpSpPr>
          <a:xfrm>
            <a:off x="0" y="2129379"/>
            <a:ext cx="3988183" cy="861276"/>
            <a:chOff x="4437724" y="3391894"/>
            <a:chExt cx="6198808" cy="2297038"/>
          </a:xfrm>
        </p:grpSpPr>
        <p:sp>
          <p:nvSpPr>
            <p:cNvPr id="26" name="TextBox 25">
              <a:extLst>
                <a:ext uri="{FF2B5EF4-FFF2-40B4-BE49-F238E27FC236}">
                  <a16:creationId xmlns:a16="http://schemas.microsoft.com/office/drawing/2014/main" id="{2A4BBB5A-1695-4F46-BA1E-FA2985870A78}"/>
                </a:ext>
              </a:extLst>
            </p:cNvPr>
            <p:cNvSpPr txBox="1"/>
            <p:nvPr/>
          </p:nvSpPr>
          <p:spPr>
            <a:xfrm>
              <a:off x="8143216" y="3391894"/>
              <a:ext cx="2493316" cy="1169705"/>
            </a:xfrm>
            <a:prstGeom prst="rect">
              <a:avLst/>
            </a:prstGeom>
            <a:noFill/>
          </p:spPr>
          <p:txBody>
            <a:bodyPr wrap="none" rtlCol="0" anchor="ctr">
              <a:spAutoFit/>
            </a:bodyPr>
            <a:lstStyle/>
            <a:p>
              <a:pPr algn="ctr" defTabSz="171450"/>
              <a:r>
                <a:rPr lang="en-US" sz="225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rPr>
                <a:t>23.5</a:t>
              </a:r>
              <a:r>
                <a:rPr lang="en-US" sz="150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rPr>
                <a:t>%</a:t>
              </a:r>
              <a:endParaRPr lang="en-US" sz="225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27" name="TextBox 26">
              <a:extLst>
                <a:ext uri="{FF2B5EF4-FFF2-40B4-BE49-F238E27FC236}">
                  <a16:creationId xmlns:a16="http://schemas.microsoft.com/office/drawing/2014/main" id="{089F2CBA-BC90-436B-A5C6-4D4E051FE3C7}"/>
                </a:ext>
              </a:extLst>
            </p:cNvPr>
            <p:cNvSpPr txBox="1"/>
            <p:nvPr/>
          </p:nvSpPr>
          <p:spPr>
            <a:xfrm>
              <a:off x="4437724" y="3472649"/>
              <a:ext cx="3736624" cy="2216283"/>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Percentage of inbound links that contain an anchor text</a:t>
              </a:r>
            </a:p>
          </p:txBody>
        </p:sp>
      </p:grpSp>
      <p:cxnSp>
        <p:nvCxnSpPr>
          <p:cNvPr id="39" name="Straight Connector 38">
            <a:extLst>
              <a:ext uri="{FF2B5EF4-FFF2-40B4-BE49-F238E27FC236}">
                <a16:creationId xmlns:a16="http://schemas.microsoft.com/office/drawing/2014/main" id="{3CB9ACD7-C894-40CB-A2BE-6930E526FC86}"/>
              </a:ext>
            </a:extLst>
          </p:cNvPr>
          <p:cNvCxnSpPr>
            <a:cxnSpLocks/>
          </p:cNvCxnSpPr>
          <p:nvPr/>
        </p:nvCxnSpPr>
        <p:spPr>
          <a:xfrm flipH="1">
            <a:off x="2754086" y="3781293"/>
            <a:ext cx="992315" cy="0"/>
          </a:xfrm>
          <a:prstGeom prst="line">
            <a:avLst/>
          </a:prstGeom>
          <a:ln w="3810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4CBDD240-82EA-48B1-BBCD-0E515CCCB4BB}"/>
              </a:ext>
            </a:extLst>
          </p:cNvPr>
          <p:cNvGrpSpPr/>
          <p:nvPr/>
        </p:nvGrpSpPr>
        <p:grpSpPr>
          <a:xfrm>
            <a:off x="1533021" y="3325508"/>
            <a:ext cx="2180861" cy="859876"/>
            <a:chOff x="3706165" y="6581997"/>
            <a:chExt cx="6198810" cy="2293302"/>
          </a:xfrm>
        </p:grpSpPr>
        <p:sp>
          <p:nvSpPr>
            <p:cNvPr id="40" name="TextBox 39">
              <a:extLst>
                <a:ext uri="{FF2B5EF4-FFF2-40B4-BE49-F238E27FC236}">
                  <a16:creationId xmlns:a16="http://schemas.microsoft.com/office/drawing/2014/main" id="{C76160A6-6DCA-420C-B4C9-333E7FD48915}"/>
                </a:ext>
              </a:extLst>
            </p:cNvPr>
            <p:cNvSpPr txBox="1"/>
            <p:nvPr/>
          </p:nvSpPr>
          <p:spPr>
            <a:xfrm>
              <a:off x="7411658" y="6581997"/>
              <a:ext cx="2493317" cy="1169704"/>
            </a:xfrm>
            <a:prstGeom prst="rect">
              <a:avLst/>
            </a:prstGeom>
            <a:noFill/>
          </p:spPr>
          <p:txBody>
            <a:bodyPr wrap="none" rtlCol="0" anchor="ctr">
              <a:spAutoFit/>
            </a:bodyPr>
            <a:lstStyle/>
            <a:p>
              <a:pPr algn="ctr" defTabSz="171450"/>
              <a:r>
                <a:rPr lang="en-US" sz="225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rPr>
                <a:t>12.1</a:t>
              </a:r>
              <a:r>
                <a:rPr lang="en-US" sz="150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rPr>
                <a:t>%</a:t>
              </a:r>
              <a:endParaRPr lang="en-US" sz="225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41" name="TextBox 40">
              <a:extLst>
                <a:ext uri="{FF2B5EF4-FFF2-40B4-BE49-F238E27FC236}">
                  <a16:creationId xmlns:a16="http://schemas.microsoft.com/office/drawing/2014/main" id="{57269352-B4C8-4F7E-9E1F-F47BB26FD801}"/>
                </a:ext>
              </a:extLst>
            </p:cNvPr>
            <p:cNvSpPr txBox="1"/>
            <p:nvPr/>
          </p:nvSpPr>
          <p:spPr>
            <a:xfrm>
              <a:off x="3706165" y="6659018"/>
              <a:ext cx="3736623" cy="2216281"/>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Ratio of </a:t>
              </a:r>
              <a:r>
                <a:rPr lang="en-US" sz="1600" dirty="0" err="1">
                  <a:latin typeface="Open Sans" panose="020B0606030504020204" pitchFamily="34" charset="0"/>
                  <a:ea typeface="Open Sans" panose="020B0606030504020204" pitchFamily="34" charset="0"/>
                  <a:cs typeface="Open Sans" panose="020B0606030504020204" pitchFamily="34" charset="0"/>
                </a:rPr>
                <a:t>outlinks</a:t>
              </a:r>
              <a:r>
                <a:rPr lang="en-US" sz="1600" dirty="0">
                  <a:latin typeface="Open Sans" panose="020B0606030504020204" pitchFamily="34" charset="0"/>
                  <a:ea typeface="Open Sans" panose="020B0606030504020204" pitchFamily="34" charset="0"/>
                  <a:cs typeface="Open Sans" panose="020B0606030504020204" pitchFamily="34" charset="0"/>
                </a:rPr>
                <a:t> to </a:t>
              </a:r>
              <a:r>
                <a:rPr lang="en-US" sz="1600" dirty="0" err="1">
                  <a:latin typeface="Open Sans" panose="020B0606030504020204" pitchFamily="34" charset="0"/>
                  <a:ea typeface="Open Sans" panose="020B0606030504020204" pitchFamily="34" charset="0"/>
                  <a:cs typeface="Open Sans" panose="020B0606030504020204" pitchFamily="34" charset="0"/>
                </a:rPr>
                <a:t>inlinks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43" name="Straight Connector 42">
            <a:extLst>
              <a:ext uri="{FF2B5EF4-FFF2-40B4-BE49-F238E27FC236}">
                <a16:creationId xmlns:a16="http://schemas.microsoft.com/office/drawing/2014/main" id="{8044A17E-5516-4D6D-A19D-1495D1B72F1E}"/>
              </a:ext>
            </a:extLst>
          </p:cNvPr>
          <p:cNvCxnSpPr>
            <a:cxnSpLocks/>
          </p:cNvCxnSpPr>
          <p:nvPr/>
        </p:nvCxnSpPr>
        <p:spPr>
          <a:xfrm flipH="1" flipV="1">
            <a:off x="2218191" y="5039742"/>
            <a:ext cx="824003" cy="0"/>
          </a:xfrm>
          <a:prstGeom prst="line">
            <a:avLst/>
          </a:prstGeom>
          <a:ln w="3810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5A61F405-3B76-41AB-9429-1E1805289B9C}"/>
              </a:ext>
            </a:extLst>
          </p:cNvPr>
          <p:cNvGrpSpPr/>
          <p:nvPr/>
        </p:nvGrpSpPr>
        <p:grpSpPr>
          <a:xfrm>
            <a:off x="174172" y="4555133"/>
            <a:ext cx="2919244" cy="1077218"/>
            <a:chOff x="1828038" y="10015319"/>
            <a:chExt cx="5917856" cy="1212030"/>
          </a:xfrm>
        </p:grpSpPr>
        <p:sp>
          <p:nvSpPr>
            <p:cNvPr id="44" name="TextBox 43">
              <a:extLst>
                <a:ext uri="{FF2B5EF4-FFF2-40B4-BE49-F238E27FC236}">
                  <a16:creationId xmlns:a16="http://schemas.microsoft.com/office/drawing/2014/main" id="{24206E7A-8964-4FE7-9104-B32FB8712975}"/>
                </a:ext>
              </a:extLst>
            </p:cNvPr>
            <p:cNvSpPr txBox="1"/>
            <p:nvPr/>
          </p:nvSpPr>
          <p:spPr>
            <a:xfrm>
              <a:off x="5854130" y="10122784"/>
              <a:ext cx="1891764" cy="493469"/>
            </a:xfrm>
            <a:prstGeom prst="rect">
              <a:avLst/>
            </a:prstGeom>
            <a:noFill/>
          </p:spPr>
          <p:txBody>
            <a:bodyPr wrap="none" rtlCol="0" anchor="ctr">
              <a:spAutoFit/>
            </a:bodyPr>
            <a:lstStyle/>
            <a:p>
              <a:pPr algn="ctr" defTabSz="171450"/>
              <a:r>
                <a:rPr lang="en-US" sz="2250" dirty="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rPr>
                <a:t>9.8</a:t>
              </a:r>
              <a:r>
                <a:rPr lang="en-US" sz="1500" dirty="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rPr>
                <a:t>%</a:t>
              </a:r>
              <a:endParaRPr lang="en-US" sz="2250" dirty="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45" name="TextBox 44">
              <a:extLst>
                <a:ext uri="{FF2B5EF4-FFF2-40B4-BE49-F238E27FC236}">
                  <a16:creationId xmlns:a16="http://schemas.microsoft.com/office/drawing/2014/main" id="{EA17A589-212D-4F93-AE88-7EA381FEF765}"/>
                </a:ext>
              </a:extLst>
            </p:cNvPr>
            <p:cNvSpPr txBox="1"/>
            <p:nvPr/>
          </p:nvSpPr>
          <p:spPr>
            <a:xfrm>
              <a:off x="1828038" y="10015319"/>
              <a:ext cx="3736622" cy="1212030"/>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Ratio of links in body versus widget links</a:t>
              </a:r>
            </a:p>
          </p:txBody>
        </p:sp>
      </p:grpSp>
      <p:cxnSp>
        <p:nvCxnSpPr>
          <p:cNvPr id="47" name="Straight Connector 46">
            <a:extLst>
              <a:ext uri="{FF2B5EF4-FFF2-40B4-BE49-F238E27FC236}">
                <a16:creationId xmlns:a16="http://schemas.microsoft.com/office/drawing/2014/main" id="{D1FFEC75-C176-4715-B307-61DCA45EEC6D}"/>
              </a:ext>
            </a:extLst>
          </p:cNvPr>
          <p:cNvCxnSpPr>
            <a:cxnSpLocks/>
          </p:cNvCxnSpPr>
          <p:nvPr/>
        </p:nvCxnSpPr>
        <p:spPr>
          <a:xfrm>
            <a:off x="5143054" y="3063706"/>
            <a:ext cx="1498407" cy="0"/>
          </a:xfrm>
          <a:prstGeom prst="line">
            <a:avLst/>
          </a:prstGeom>
          <a:ln w="38100">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445E2E89-4E76-4DE8-9409-572C089AA0FA}"/>
              </a:ext>
            </a:extLst>
          </p:cNvPr>
          <p:cNvGrpSpPr/>
          <p:nvPr/>
        </p:nvGrpSpPr>
        <p:grpSpPr>
          <a:xfrm>
            <a:off x="5175574" y="2607922"/>
            <a:ext cx="3968425" cy="861276"/>
            <a:chOff x="13803325" y="4668184"/>
            <a:chExt cx="6198804" cy="2297040"/>
          </a:xfrm>
        </p:grpSpPr>
        <p:sp>
          <p:nvSpPr>
            <p:cNvPr id="48" name="TextBox 47">
              <a:extLst>
                <a:ext uri="{FF2B5EF4-FFF2-40B4-BE49-F238E27FC236}">
                  <a16:creationId xmlns:a16="http://schemas.microsoft.com/office/drawing/2014/main" id="{F59447FC-6207-42E2-98F4-E959CBB75188}"/>
                </a:ext>
              </a:extLst>
            </p:cNvPr>
            <p:cNvSpPr txBox="1"/>
            <p:nvPr/>
          </p:nvSpPr>
          <p:spPr>
            <a:xfrm flipH="1">
              <a:off x="13803325" y="4668184"/>
              <a:ext cx="2493317" cy="1169705"/>
            </a:xfrm>
            <a:prstGeom prst="rect">
              <a:avLst/>
            </a:prstGeom>
            <a:noFill/>
          </p:spPr>
          <p:txBody>
            <a:bodyPr wrap="none" rtlCol="0" anchor="ctr">
              <a:spAutoFit/>
            </a:bodyPr>
            <a:lstStyle/>
            <a:p>
              <a:pPr algn="ctr" defTabSz="171450"/>
              <a:r>
                <a:rPr lang="en-US" sz="225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rPr>
                <a:t>30.1</a:t>
              </a:r>
              <a:r>
                <a:rPr lang="en-US" sz="150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rPr>
                <a:t>%</a:t>
              </a:r>
              <a:endParaRPr lang="en-US" sz="225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49" name="TextBox 48">
              <a:extLst>
                <a:ext uri="{FF2B5EF4-FFF2-40B4-BE49-F238E27FC236}">
                  <a16:creationId xmlns:a16="http://schemas.microsoft.com/office/drawing/2014/main" id="{6EEBFA11-859C-4106-9F92-865AA575CA82}"/>
                </a:ext>
              </a:extLst>
            </p:cNvPr>
            <p:cNvSpPr txBox="1"/>
            <p:nvPr/>
          </p:nvSpPr>
          <p:spPr>
            <a:xfrm flipH="1">
              <a:off x="16265505" y="4748939"/>
              <a:ext cx="3736624" cy="2216285"/>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Ratio of </a:t>
              </a:r>
              <a:r>
                <a:rPr lang="en-US" sz="1600" dirty="0" err="1">
                  <a:latin typeface="Open Sans" panose="020B0606030504020204" pitchFamily="34" charset="0"/>
                  <a:ea typeface="Open Sans" panose="020B0606030504020204" pitchFamily="34" charset="0"/>
                  <a:cs typeface="Open Sans" panose="020B0606030504020204" pitchFamily="34" charset="0"/>
                </a:rPr>
                <a:t>inlinks</a:t>
              </a:r>
              <a:r>
                <a:rPr lang="en-US" sz="1600" dirty="0">
                  <a:latin typeface="Open Sans" panose="020B0606030504020204" pitchFamily="34" charset="0"/>
                  <a:ea typeface="Open Sans" panose="020B0606030504020204" pitchFamily="34" charset="0"/>
                  <a:cs typeface="Open Sans" panose="020B0606030504020204" pitchFamily="34" charset="0"/>
                </a:rPr>
                <a:t> to home page versus inner pages</a:t>
              </a:r>
            </a:p>
          </p:txBody>
        </p:sp>
      </p:grpSp>
      <p:cxnSp>
        <p:nvCxnSpPr>
          <p:cNvPr id="51" name="Straight Connector 50">
            <a:extLst>
              <a:ext uri="{FF2B5EF4-FFF2-40B4-BE49-F238E27FC236}">
                <a16:creationId xmlns:a16="http://schemas.microsoft.com/office/drawing/2014/main" id="{CCB99E5A-8AA3-4A2F-9F2C-73DF502836EA}"/>
              </a:ext>
            </a:extLst>
          </p:cNvPr>
          <p:cNvCxnSpPr>
            <a:cxnSpLocks/>
          </p:cNvCxnSpPr>
          <p:nvPr/>
        </p:nvCxnSpPr>
        <p:spPr>
          <a:xfrm>
            <a:off x="5817458" y="4399536"/>
            <a:ext cx="1160285" cy="0"/>
          </a:xfrm>
          <a:prstGeom prst="line">
            <a:avLst/>
          </a:prstGeom>
          <a:ln w="38100">
            <a:solidFill>
              <a:schemeClr val="accent5"/>
            </a:solidFill>
            <a:tailEnd type="oval" w="lg" len="lg"/>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0BC59896-EEF0-40CD-B012-8DE8A97607B4}"/>
              </a:ext>
            </a:extLst>
          </p:cNvPr>
          <p:cNvGrpSpPr/>
          <p:nvPr/>
        </p:nvGrpSpPr>
        <p:grpSpPr>
          <a:xfrm>
            <a:off x="5849978" y="3943745"/>
            <a:ext cx="3294022" cy="1561467"/>
            <a:chOff x="15601971" y="8230860"/>
            <a:chExt cx="6198804" cy="4164468"/>
          </a:xfrm>
        </p:grpSpPr>
        <p:sp>
          <p:nvSpPr>
            <p:cNvPr id="52" name="TextBox 51">
              <a:extLst>
                <a:ext uri="{FF2B5EF4-FFF2-40B4-BE49-F238E27FC236}">
                  <a16:creationId xmlns:a16="http://schemas.microsoft.com/office/drawing/2014/main" id="{A1C30F61-0FDF-4658-B4A7-783E2EA16D17}"/>
                </a:ext>
              </a:extLst>
            </p:cNvPr>
            <p:cNvSpPr txBox="1"/>
            <p:nvPr/>
          </p:nvSpPr>
          <p:spPr>
            <a:xfrm flipH="1">
              <a:off x="15601971" y="8230860"/>
              <a:ext cx="2493317" cy="1169705"/>
            </a:xfrm>
            <a:prstGeom prst="rect">
              <a:avLst/>
            </a:prstGeom>
            <a:noFill/>
          </p:spPr>
          <p:txBody>
            <a:bodyPr wrap="none" rtlCol="0" anchor="ctr">
              <a:spAutoFit/>
            </a:bodyPr>
            <a:lstStyle/>
            <a:p>
              <a:pPr algn="ctr" defTabSz="171450"/>
              <a:r>
                <a:rPr lang="en-US" sz="225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rPr>
                <a:t>29.6</a:t>
              </a:r>
              <a:r>
                <a:rPr lang="en-US" sz="150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rPr>
                <a:t>%</a:t>
              </a:r>
              <a:endParaRPr lang="en-US" sz="2250">
                <a:solidFill>
                  <a:srgbClr val="272E3A">
                    <a:lumMod val="75000"/>
                    <a:lumOff val="25000"/>
                  </a:srgbClr>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53" name="TextBox 52">
              <a:extLst>
                <a:ext uri="{FF2B5EF4-FFF2-40B4-BE49-F238E27FC236}">
                  <a16:creationId xmlns:a16="http://schemas.microsoft.com/office/drawing/2014/main" id="{E4B213BE-2397-4753-B023-8B2A035D907E}"/>
                </a:ext>
              </a:extLst>
            </p:cNvPr>
            <p:cNvSpPr txBox="1"/>
            <p:nvPr/>
          </p:nvSpPr>
          <p:spPr>
            <a:xfrm flipH="1">
              <a:off x="18064152" y="8311615"/>
              <a:ext cx="3736623" cy="4083713"/>
            </a:xfrm>
            <a:prstGeom prst="rect">
              <a:avLst/>
            </a:prstGeom>
            <a:noFill/>
          </p:spPr>
          <p:txBody>
            <a:bodyPr wrap="square" rtlCol="0">
              <a:spAutoFit/>
            </a:bodyPr>
            <a:lstStyle/>
            <a:p>
              <a:pPr defTabSz="171450"/>
              <a:r>
                <a:rPr lang="en-US" sz="1600" dirty="0">
                  <a:latin typeface="Open Sans" panose="020B0606030504020204" pitchFamily="34" charset="0"/>
                  <a:ea typeface="Open Sans" panose="020B0606030504020204" pitchFamily="34" charset="0"/>
                  <a:cs typeface="Open Sans" panose="020B0606030504020204" pitchFamily="34" charset="0"/>
                </a:rPr>
                <a:t>Ratio of money keywords to brand and non beneficial keywords</a:t>
              </a:r>
            </a:p>
            <a:p>
              <a:pPr defTabSz="171450"/>
              <a:endParaRPr lang="en-US" sz="1350" dirty="0" err="1">
                <a:solidFill>
                  <a:srgbClr val="272E3A"/>
                </a:solidFill>
              </a:endParaRPr>
            </a:p>
          </p:txBody>
        </p:sp>
      </p:grpSp>
      <p:sp>
        <p:nvSpPr>
          <p:cNvPr id="54" name="Title 1">
            <a:extLst>
              <a:ext uri="{FF2B5EF4-FFF2-40B4-BE49-F238E27FC236}">
                <a16:creationId xmlns:a16="http://schemas.microsoft.com/office/drawing/2014/main" id="{CB0B0F33-4652-47D5-93C4-E17AF1244991}"/>
              </a:ext>
            </a:extLst>
          </p:cNvPr>
          <p:cNvSpPr txBox="1">
            <a:spLocks/>
          </p:cNvSpPr>
          <p:nvPr/>
        </p:nvSpPr>
        <p:spPr>
          <a:xfrm>
            <a:off x="685426" y="802757"/>
            <a:ext cx="7394369" cy="5500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1A1A1A"/>
                </a:solidFill>
                <a:latin typeface="futura-pt"/>
              </a:rPr>
              <a:t>Does Penguin Use Statistical Analysis?</a:t>
            </a:r>
          </a:p>
        </p:txBody>
      </p:sp>
      <p:sp useBgFill="1">
        <p:nvSpPr>
          <p:cNvPr id="36" name="Rectangle 35">
            <a:extLst>
              <a:ext uri="{FF2B5EF4-FFF2-40B4-BE49-F238E27FC236}">
                <a16:creationId xmlns:a16="http://schemas.microsoft.com/office/drawing/2014/main" id="{478014C4-3F9B-4C4B-BBD0-9A3699623B1C}"/>
              </a:ext>
            </a:extLst>
          </p:cNvPr>
          <p:cNvSpPr/>
          <p:nvPr/>
        </p:nvSpPr>
        <p:spPr>
          <a:xfrm>
            <a:off x="2837072" y="5840894"/>
            <a:ext cx="3455983" cy="1493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675" dirty="0">
              <a:solidFill>
                <a:srgbClr val="FFFFFF"/>
              </a:solidFill>
              <a:latin typeface="Open Sans Light"/>
            </a:endParaRPr>
          </a:p>
        </p:txBody>
      </p:sp>
    </p:spTree>
    <p:extLst>
      <p:ext uri="{BB962C8B-B14F-4D97-AF65-F5344CB8AC3E}">
        <p14:creationId xmlns:p14="http://schemas.microsoft.com/office/powerpoint/2010/main" val="86241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1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2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fill="hold"/>
                                        <p:tgtEl>
                                          <p:spTgt spid="13"/>
                                        </p:tgtEl>
                                        <p:attrNameLst>
                                          <p:attrName>ppt_x</p:attrName>
                                        </p:attrNameLst>
                                      </p:cBhvr>
                                      <p:tavLst>
                                        <p:tav tm="0">
                                          <p:val>
                                            <p:strVal val="#ppt_x"/>
                                          </p:val>
                                        </p:tav>
                                        <p:tav tm="100000">
                                          <p:val>
                                            <p:strVal val="#ppt_x"/>
                                          </p:val>
                                        </p:tav>
                                      </p:tavLst>
                                    </p:anim>
                                    <p:anim calcmode="lin" valueType="num">
                                      <p:cBhvr additive="base">
                                        <p:cTn id="19" dur="10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3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40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2" presetClass="entr" presetSubtype="2" fill="hold" nodeType="withEffect">
                                  <p:stCondLst>
                                    <p:cond delay="900"/>
                                  </p:stCondLst>
                                  <p:childTnLst>
                                    <p:set>
                                      <p:cBhvr>
                                        <p:cTn id="29" dur="1" fill="hold">
                                          <p:stCondLst>
                                            <p:cond delay="0"/>
                                          </p:stCondLst>
                                        </p:cTn>
                                        <p:tgtEl>
                                          <p:spTgt spid="43"/>
                                        </p:tgtEl>
                                        <p:attrNameLst>
                                          <p:attrName>style.visibility</p:attrName>
                                        </p:attrNameLst>
                                      </p:cBhvr>
                                      <p:to>
                                        <p:strVal val="visible"/>
                                      </p:to>
                                    </p:set>
                                    <p:animEffect transition="in" filter="wipe(right)">
                                      <p:cBhvr>
                                        <p:cTn id="30" dur="300"/>
                                        <p:tgtEl>
                                          <p:spTgt spid="43"/>
                                        </p:tgtEl>
                                      </p:cBhvr>
                                    </p:animEffect>
                                  </p:childTnLst>
                                </p:cTn>
                              </p:par>
                              <p:par>
                                <p:cTn id="31" presetID="22" presetClass="entr" presetSubtype="8" fill="hold" nodeType="withEffect">
                                  <p:stCondLst>
                                    <p:cond delay="1100"/>
                                  </p:stCondLst>
                                  <p:childTnLst>
                                    <p:set>
                                      <p:cBhvr>
                                        <p:cTn id="32" dur="1" fill="hold">
                                          <p:stCondLst>
                                            <p:cond delay="0"/>
                                          </p:stCondLst>
                                        </p:cTn>
                                        <p:tgtEl>
                                          <p:spTgt spid="51"/>
                                        </p:tgtEl>
                                        <p:attrNameLst>
                                          <p:attrName>style.visibility</p:attrName>
                                        </p:attrNameLst>
                                      </p:cBhvr>
                                      <p:to>
                                        <p:strVal val="visible"/>
                                      </p:to>
                                    </p:set>
                                    <p:animEffect transition="in" filter="wipe(left)">
                                      <p:cBhvr>
                                        <p:cTn id="33" dur="300"/>
                                        <p:tgtEl>
                                          <p:spTgt spid="51"/>
                                        </p:tgtEl>
                                      </p:cBhvr>
                                    </p:animEffect>
                                  </p:childTnLst>
                                </p:cTn>
                              </p:par>
                              <p:par>
                                <p:cTn id="34" presetID="22" presetClass="entr" presetSubtype="2" fill="hold" nodeType="withEffect">
                                  <p:stCondLst>
                                    <p:cond delay="1300"/>
                                  </p:stCondLst>
                                  <p:childTnLst>
                                    <p:set>
                                      <p:cBhvr>
                                        <p:cTn id="35" dur="1" fill="hold">
                                          <p:stCondLst>
                                            <p:cond delay="0"/>
                                          </p:stCondLst>
                                        </p:cTn>
                                        <p:tgtEl>
                                          <p:spTgt spid="39"/>
                                        </p:tgtEl>
                                        <p:attrNameLst>
                                          <p:attrName>style.visibility</p:attrName>
                                        </p:attrNameLst>
                                      </p:cBhvr>
                                      <p:to>
                                        <p:strVal val="visible"/>
                                      </p:to>
                                    </p:set>
                                    <p:animEffect transition="in" filter="wipe(right)">
                                      <p:cBhvr>
                                        <p:cTn id="36" dur="300"/>
                                        <p:tgtEl>
                                          <p:spTgt spid="39"/>
                                        </p:tgtEl>
                                      </p:cBhvr>
                                    </p:animEffect>
                                  </p:childTnLst>
                                </p:cTn>
                              </p:par>
                              <p:par>
                                <p:cTn id="37" presetID="22" presetClass="entr" presetSubtype="8" fill="hold" nodeType="withEffect">
                                  <p:stCondLst>
                                    <p:cond delay="150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300"/>
                                        <p:tgtEl>
                                          <p:spTgt spid="47"/>
                                        </p:tgtEl>
                                      </p:cBhvr>
                                    </p:animEffect>
                                  </p:childTnLst>
                                </p:cTn>
                              </p:par>
                              <p:par>
                                <p:cTn id="40" presetID="22" presetClass="entr" presetSubtype="2" fill="hold" nodeType="withEffect">
                                  <p:stCondLst>
                                    <p:cond delay="1700"/>
                                  </p:stCondLst>
                                  <p:childTnLst>
                                    <p:set>
                                      <p:cBhvr>
                                        <p:cTn id="41" dur="1" fill="hold">
                                          <p:stCondLst>
                                            <p:cond delay="0"/>
                                          </p:stCondLst>
                                        </p:cTn>
                                        <p:tgtEl>
                                          <p:spTgt spid="24"/>
                                        </p:tgtEl>
                                        <p:attrNameLst>
                                          <p:attrName>style.visibility</p:attrName>
                                        </p:attrNameLst>
                                      </p:cBhvr>
                                      <p:to>
                                        <p:strVal val="visible"/>
                                      </p:to>
                                    </p:set>
                                    <p:animEffect transition="in" filter="wipe(right)">
                                      <p:cBhvr>
                                        <p:cTn id="42" dur="300"/>
                                        <p:tgtEl>
                                          <p:spTgt spid="24"/>
                                        </p:tgtEl>
                                      </p:cBhvr>
                                    </p:animEffect>
                                  </p:childTnLst>
                                </p:cTn>
                              </p:par>
                              <p:par>
                                <p:cTn id="43" presetID="10" presetClass="entr" presetSubtype="0" fill="hold" nodeType="withEffect">
                                  <p:stCondLst>
                                    <p:cond delay="110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300"/>
                                        <p:tgtEl>
                                          <p:spTgt spid="55"/>
                                        </p:tgtEl>
                                      </p:cBhvr>
                                    </p:animEffect>
                                  </p:childTnLst>
                                </p:cTn>
                              </p:par>
                              <p:par>
                                <p:cTn id="46" presetID="10" presetClass="entr" presetSubtype="0" fill="hold" nodeType="withEffect">
                                  <p:stCondLst>
                                    <p:cond delay="130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300"/>
                                        <p:tgtEl>
                                          <p:spTgt spid="59"/>
                                        </p:tgtEl>
                                      </p:cBhvr>
                                    </p:animEffect>
                                  </p:childTnLst>
                                </p:cTn>
                              </p:par>
                              <p:par>
                                <p:cTn id="49" presetID="10" presetClass="entr" presetSubtype="0" fill="hold" nodeType="withEffect">
                                  <p:stCondLst>
                                    <p:cond delay="150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300"/>
                                        <p:tgtEl>
                                          <p:spTgt spid="56"/>
                                        </p:tgtEl>
                                      </p:cBhvr>
                                    </p:animEffect>
                                  </p:childTnLst>
                                </p:cTn>
                              </p:par>
                              <p:par>
                                <p:cTn id="52" presetID="10" presetClass="entr" presetSubtype="0" fill="hold" nodeType="withEffect">
                                  <p:stCondLst>
                                    <p:cond delay="170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300"/>
                                        <p:tgtEl>
                                          <p:spTgt spid="58"/>
                                        </p:tgtEl>
                                      </p:cBhvr>
                                    </p:animEffect>
                                  </p:childTnLst>
                                </p:cTn>
                              </p:par>
                              <p:par>
                                <p:cTn id="55" presetID="10" presetClass="entr" presetSubtype="0" fill="hold" nodeType="withEffect">
                                  <p:stCondLst>
                                    <p:cond delay="190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3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15" grpId="0" animBg="1"/>
      <p:bldP spid="5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BB567-90DF-D745-BE2E-C26439364F8A}"/>
              </a:ext>
            </a:extLst>
          </p:cNvPr>
          <p:cNvSpPr txBox="1">
            <a:spLocks/>
          </p:cNvSpPr>
          <p:nvPr/>
        </p:nvSpPr>
        <p:spPr>
          <a:xfrm>
            <a:off x="833225" y="699005"/>
            <a:ext cx="6623489" cy="58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1A1A1A"/>
                </a:solidFill>
                <a:latin typeface="futura-pt"/>
              </a:rPr>
              <a:t>Does it ??</a:t>
            </a:r>
            <a:endParaRPr lang="en-US" sz="2250" dirty="0">
              <a:solidFill>
                <a:srgbClr val="272E3A">
                  <a:lumMod val="90000"/>
                  <a:lumOff val="10000"/>
                </a:srgbClr>
              </a:solidFill>
              <a:latin typeface="Open Sans Light"/>
            </a:endParaRPr>
          </a:p>
        </p:txBody>
      </p:sp>
      <p:pic>
        <p:nvPicPr>
          <p:cNvPr id="7" name="Picture 6">
            <a:extLst>
              <a:ext uri="{FF2B5EF4-FFF2-40B4-BE49-F238E27FC236}">
                <a16:creationId xmlns:a16="http://schemas.microsoft.com/office/drawing/2014/main" id="{E0B951CB-70D4-2E47-A2A0-52287CAED8E8}"/>
              </a:ext>
            </a:extLst>
          </p:cNvPr>
          <p:cNvPicPr>
            <a:picLocks noChangeAspect="1"/>
          </p:cNvPicPr>
          <p:nvPr/>
        </p:nvPicPr>
        <p:blipFill>
          <a:blip r:embed="rId2"/>
          <a:stretch>
            <a:fillRect/>
          </a:stretch>
        </p:blipFill>
        <p:spPr>
          <a:xfrm>
            <a:off x="2811800" y="2146300"/>
            <a:ext cx="3520399" cy="3109686"/>
          </a:xfrm>
          <a:prstGeom prst="rect">
            <a:avLst/>
          </a:prstGeom>
        </p:spPr>
      </p:pic>
    </p:spTree>
    <p:extLst>
      <p:ext uri="{BB962C8B-B14F-4D97-AF65-F5344CB8AC3E}">
        <p14:creationId xmlns:p14="http://schemas.microsoft.com/office/powerpoint/2010/main" val="291588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FB537-AE71-4D43-A06A-D472AA31E48D}"/>
              </a:ext>
            </a:extLst>
          </p:cNvPr>
          <p:cNvSpPr txBox="1">
            <a:spLocks/>
          </p:cNvSpPr>
          <p:nvPr/>
        </p:nvSpPr>
        <p:spPr>
          <a:xfrm>
            <a:off x="833225" y="699005"/>
            <a:ext cx="6623489" cy="580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1A1A1A"/>
                </a:solidFill>
                <a:latin typeface="futura-pt"/>
              </a:rPr>
              <a:t>Reduced Link Graph</a:t>
            </a:r>
            <a:endParaRPr lang="en-US" sz="2250" dirty="0">
              <a:solidFill>
                <a:srgbClr val="272E3A">
                  <a:lumMod val="90000"/>
                  <a:lumOff val="10000"/>
                </a:srgbClr>
              </a:solidFill>
              <a:latin typeface="Open Sans Light"/>
            </a:endParaRPr>
          </a:p>
        </p:txBody>
      </p:sp>
      <p:sp>
        <p:nvSpPr>
          <p:cNvPr id="3" name="TextBox 2">
            <a:extLst>
              <a:ext uri="{FF2B5EF4-FFF2-40B4-BE49-F238E27FC236}">
                <a16:creationId xmlns:a16="http://schemas.microsoft.com/office/drawing/2014/main" id="{13053106-B685-AA44-B659-6EF9D975ED7D}"/>
              </a:ext>
            </a:extLst>
          </p:cNvPr>
          <p:cNvSpPr txBox="1"/>
          <p:nvPr/>
        </p:nvSpPr>
        <p:spPr>
          <a:xfrm>
            <a:off x="1646698" y="1918508"/>
            <a:ext cx="6008914" cy="484172"/>
          </a:xfrm>
          <a:prstGeom prst="rect">
            <a:avLst/>
          </a:prstGeom>
          <a:noFill/>
        </p:spPr>
        <p:txBody>
          <a:bodyPr wrap="square" rtlCol="0">
            <a:spAutoFit/>
          </a:bodyPr>
          <a:lstStyle/>
          <a:p>
            <a:pPr>
              <a:lnSpc>
                <a:spcPct val="150000"/>
              </a:lnSpc>
            </a:pPr>
            <a:r>
              <a:rPr lang="en-US" sz="1900" b="1" i="1" dirty="0">
                <a:latin typeface="Open Sans" panose="020B0606030504020204" pitchFamily="34" charset="0"/>
                <a:ea typeface="Open Sans" panose="020B0606030504020204" pitchFamily="34" charset="0"/>
                <a:cs typeface="Open Sans" panose="020B0606030504020204" pitchFamily="34" charset="0"/>
              </a:rPr>
              <a:t>Are all links important to measure in link analysis?</a:t>
            </a:r>
          </a:p>
        </p:txBody>
      </p:sp>
      <p:sp>
        <p:nvSpPr>
          <p:cNvPr id="4" name="TextBox 3">
            <a:extLst>
              <a:ext uri="{FF2B5EF4-FFF2-40B4-BE49-F238E27FC236}">
                <a16:creationId xmlns:a16="http://schemas.microsoft.com/office/drawing/2014/main" id="{9DC56C86-6431-004C-9AE0-3FD9A3313F4E}"/>
              </a:ext>
            </a:extLst>
          </p:cNvPr>
          <p:cNvSpPr txBox="1"/>
          <p:nvPr/>
        </p:nvSpPr>
        <p:spPr>
          <a:xfrm>
            <a:off x="1760997" y="3041239"/>
            <a:ext cx="5894615" cy="484172"/>
          </a:xfrm>
          <a:prstGeom prst="rect">
            <a:avLst/>
          </a:prstGeom>
          <a:noFill/>
        </p:spPr>
        <p:txBody>
          <a:bodyPr wrap="square" rtlCol="0">
            <a:spAutoFit/>
          </a:bodyPr>
          <a:lstStyle/>
          <a:p>
            <a:pPr>
              <a:lnSpc>
                <a:spcPct val="150000"/>
              </a:lnSpc>
            </a:pPr>
            <a:r>
              <a:rPr lang="en-US" sz="1900" b="1" i="1" dirty="0">
                <a:latin typeface="Open Sans" panose="020B0606030504020204" pitchFamily="34" charset="0"/>
                <a:ea typeface="Open Sans" panose="020B0606030504020204" pitchFamily="34" charset="0"/>
                <a:cs typeface="Open Sans" panose="020B0606030504020204" pitchFamily="34" charset="0"/>
              </a:rPr>
              <a:t>Which links should be used in web link analysis?</a:t>
            </a:r>
          </a:p>
        </p:txBody>
      </p:sp>
      <p:sp>
        <p:nvSpPr>
          <p:cNvPr id="5" name="TextBox 4">
            <a:extLst>
              <a:ext uri="{FF2B5EF4-FFF2-40B4-BE49-F238E27FC236}">
                <a16:creationId xmlns:a16="http://schemas.microsoft.com/office/drawing/2014/main" id="{4DF4E81A-3586-7B42-BEE7-E48EC76EC842}"/>
              </a:ext>
            </a:extLst>
          </p:cNvPr>
          <p:cNvSpPr txBox="1"/>
          <p:nvPr/>
        </p:nvSpPr>
        <p:spPr>
          <a:xfrm>
            <a:off x="833225" y="4201886"/>
            <a:ext cx="7635861" cy="2092881"/>
          </a:xfrm>
          <a:prstGeom prst="rect">
            <a:avLst/>
          </a:prstGeom>
          <a:noFill/>
        </p:spPr>
        <p:txBody>
          <a:bodyPr wrap="square" rtlCol="0">
            <a:spAutoFit/>
          </a:bodyPr>
          <a:lstStyle/>
          <a:p>
            <a:pPr>
              <a:lnSpc>
                <a:spcPct val="150000"/>
              </a:lnSpc>
            </a:pP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“Reduced link graphs are a way that search engines can identify high quality websites and remove low quality spam sites from the link ranking calculation.</a:t>
            </a:r>
          </a:p>
          <a:p>
            <a:br>
              <a:rPr lang="en-US" sz="2000" i="1" dirty="0">
                <a:latin typeface="Open Sans Light" panose="020B0306030504020204" pitchFamily="34" charset="0"/>
                <a:ea typeface="Open Sans Light" panose="020B0306030504020204" pitchFamily="34" charset="0"/>
                <a:cs typeface="Open Sans Light" panose="020B0306030504020204" pitchFamily="34" charset="0"/>
              </a:rPr>
            </a:b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The purpose of Reduced Link Graphs are to find qualified links.” </a:t>
            </a:r>
          </a:p>
        </p:txBody>
      </p:sp>
    </p:spTree>
    <p:extLst>
      <p:ext uri="{BB962C8B-B14F-4D97-AF65-F5344CB8AC3E}">
        <p14:creationId xmlns:p14="http://schemas.microsoft.com/office/powerpoint/2010/main" val="1890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D3077B8-A37F-4FE7-A042-A50539A6F4B2}"/>
              </a:ext>
            </a:extLst>
          </p:cNvPr>
          <p:cNvGrpSpPr/>
          <p:nvPr/>
        </p:nvGrpSpPr>
        <p:grpSpPr>
          <a:xfrm>
            <a:off x="2049021" y="2147202"/>
            <a:ext cx="2785147" cy="3202162"/>
            <a:chOff x="5464762" y="3439422"/>
            <a:chExt cx="7428025" cy="8540211"/>
          </a:xfrm>
        </p:grpSpPr>
        <p:sp>
          <p:nvSpPr>
            <p:cNvPr id="5" name="Freeform 5">
              <a:extLst>
                <a:ext uri="{FF2B5EF4-FFF2-40B4-BE49-F238E27FC236}">
                  <a16:creationId xmlns:a16="http://schemas.microsoft.com/office/drawing/2014/main" id="{F31D29A7-7707-45B0-ADDA-03879C0633F6}"/>
                </a:ext>
              </a:extLst>
            </p:cNvPr>
            <p:cNvSpPr>
              <a:spLocks/>
            </p:cNvSpPr>
            <p:nvPr/>
          </p:nvSpPr>
          <p:spPr bwMode="auto">
            <a:xfrm>
              <a:off x="5464762" y="3439422"/>
              <a:ext cx="7428025" cy="8540211"/>
            </a:xfrm>
            <a:custGeom>
              <a:avLst/>
              <a:gdLst>
                <a:gd name="T0" fmla="*/ 0 w 2224"/>
                <a:gd name="T1" fmla="*/ 1003 h 2555"/>
                <a:gd name="T2" fmla="*/ 1112 w 2224"/>
                <a:gd name="T3" fmla="*/ 0 h 2555"/>
                <a:gd name="T4" fmla="*/ 2224 w 2224"/>
                <a:gd name="T5" fmla="*/ 1004 h 2555"/>
                <a:gd name="T6" fmla="*/ 1741 w 2224"/>
                <a:gd name="T7" fmla="*/ 1487 h 2555"/>
                <a:gd name="T8" fmla="*/ 1585 w 2224"/>
                <a:gd name="T9" fmla="*/ 1321 h 2555"/>
                <a:gd name="T10" fmla="*/ 1585 w 2224"/>
                <a:gd name="T11" fmla="*/ 2555 h 2555"/>
                <a:gd name="T12" fmla="*/ 639 w 2224"/>
                <a:gd name="T13" fmla="*/ 2555 h 2555"/>
                <a:gd name="T14" fmla="*/ 639 w 2224"/>
                <a:gd name="T15" fmla="*/ 1335 h 2555"/>
                <a:gd name="T16" fmla="*/ 492 w 2224"/>
                <a:gd name="T17" fmla="*/ 1498 h 2555"/>
                <a:gd name="T18" fmla="*/ 0 w 2224"/>
                <a:gd name="T19" fmla="*/ 1003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4" h="2555">
                  <a:moveTo>
                    <a:pt x="0" y="1003"/>
                  </a:moveTo>
                  <a:cubicBezTo>
                    <a:pt x="1112" y="0"/>
                    <a:pt x="1112" y="0"/>
                    <a:pt x="1112" y="0"/>
                  </a:cubicBezTo>
                  <a:cubicBezTo>
                    <a:pt x="2224" y="1004"/>
                    <a:pt x="2224" y="1004"/>
                    <a:pt x="2224" y="1004"/>
                  </a:cubicBezTo>
                  <a:cubicBezTo>
                    <a:pt x="1741" y="1487"/>
                    <a:pt x="1741" y="1487"/>
                    <a:pt x="1741" y="1487"/>
                  </a:cubicBezTo>
                  <a:cubicBezTo>
                    <a:pt x="1585" y="1321"/>
                    <a:pt x="1585" y="1321"/>
                    <a:pt x="1585" y="1321"/>
                  </a:cubicBezTo>
                  <a:cubicBezTo>
                    <a:pt x="1585" y="2555"/>
                    <a:pt x="1585" y="2555"/>
                    <a:pt x="1585" y="2555"/>
                  </a:cubicBezTo>
                  <a:cubicBezTo>
                    <a:pt x="1339" y="2555"/>
                    <a:pt x="885" y="2555"/>
                    <a:pt x="639" y="2555"/>
                  </a:cubicBezTo>
                  <a:cubicBezTo>
                    <a:pt x="639" y="1335"/>
                    <a:pt x="639" y="1335"/>
                    <a:pt x="639" y="1335"/>
                  </a:cubicBezTo>
                  <a:cubicBezTo>
                    <a:pt x="492" y="1498"/>
                    <a:pt x="492" y="1498"/>
                    <a:pt x="492" y="1498"/>
                  </a:cubicBezTo>
                  <a:cubicBezTo>
                    <a:pt x="0" y="1003"/>
                    <a:pt x="0" y="1003"/>
                    <a:pt x="0" y="1003"/>
                  </a:cubicBezTo>
                  <a:close/>
                </a:path>
              </a:pathLst>
            </a:custGeom>
            <a:solidFill>
              <a:schemeClr val="accent3"/>
            </a:solidFill>
            <a:ln>
              <a:noFill/>
            </a:ln>
          </p:spPr>
          <p:txBody>
            <a:bodyPr vert="horz" wrap="square" lIns="34286" tIns="17143" rIns="34286" bIns="17143" numCol="1" anchor="t" anchorCtr="0" compatLnSpc="1">
              <a:prstTxWarp prst="textNoShape">
                <a:avLst/>
              </a:prstTxWarp>
            </a:bodyPr>
            <a:lstStyle/>
            <a:p>
              <a:endParaRPr lang="en-US" sz="675"/>
            </a:p>
          </p:txBody>
        </p:sp>
        <p:sp>
          <p:nvSpPr>
            <p:cNvPr id="15" name="TextBox 14">
              <a:extLst>
                <a:ext uri="{FF2B5EF4-FFF2-40B4-BE49-F238E27FC236}">
                  <a16:creationId xmlns:a16="http://schemas.microsoft.com/office/drawing/2014/main" id="{184C6A89-0136-45CC-A590-5B33AC14D47B}"/>
                </a:ext>
              </a:extLst>
            </p:cNvPr>
            <p:cNvSpPr txBox="1"/>
            <p:nvPr/>
          </p:nvSpPr>
          <p:spPr>
            <a:xfrm>
              <a:off x="8346812" y="7401445"/>
              <a:ext cx="1663920" cy="1477520"/>
            </a:xfrm>
            <a:prstGeom prst="rect">
              <a:avLst/>
            </a:prstGeom>
            <a:noFill/>
          </p:spPr>
          <p:txBody>
            <a:bodyPr wrap="none" rtlCol="0">
              <a:spAutoFit/>
            </a:bodyPr>
            <a:lstStyle/>
            <a:p>
              <a:r>
                <a:rPr lang="en-US" sz="3000" dirty="0">
                  <a:solidFill>
                    <a:srgbClr val="FFFFFF"/>
                  </a:solidFill>
                  <a:latin typeface="Open Sans Bold" panose="020B0806030504020204" pitchFamily="34" charset="0"/>
                  <a:ea typeface="Open Sans Bold" panose="020B0806030504020204" pitchFamily="34" charset="0"/>
                  <a:cs typeface="Open Sans Bold" panose="020B0806030504020204" pitchFamily="34" charset="0"/>
                </a:rPr>
                <a:t>IN</a:t>
              </a:r>
            </a:p>
          </p:txBody>
        </p:sp>
      </p:grpSp>
      <p:grpSp>
        <p:nvGrpSpPr>
          <p:cNvPr id="26" name="Group 25">
            <a:extLst>
              <a:ext uri="{FF2B5EF4-FFF2-40B4-BE49-F238E27FC236}">
                <a16:creationId xmlns:a16="http://schemas.microsoft.com/office/drawing/2014/main" id="{EBBBD3EA-AADC-42BE-8905-D92492A21F47}"/>
              </a:ext>
            </a:extLst>
          </p:cNvPr>
          <p:cNvGrpSpPr/>
          <p:nvPr/>
        </p:nvGrpSpPr>
        <p:grpSpPr>
          <a:xfrm>
            <a:off x="4309836" y="2148642"/>
            <a:ext cx="2785147" cy="3210805"/>
            <a:chOff x="11494389" y="3443264"/>
            <a:chExt cx="7428025" cy="8563261"/>
          </a:xfrm>
        </p:grpSpPr>
        <p:sp>
          <p:nvSpPr>
            <p:cNvPr id="6" name="Freeform 6">
              <a:extLst>
                <a:ext uri="{FF2B5EF4-FFF2-40B4-BE49-F238E27FC236}">
                  <a16:creationId xmlns:a16="http://schemas.microsoft.com/office/drawing/2014/main" id="{8C69CE45-AF49-4F5C-9ADC-16054B637ADB}"/>
                </a:ext>
              </a:extLst>
            </p:cNvPr>
            <p:cNvSpPr>
              <a:spLocks/>
            </p:cNvSpPr>
            <p:nvPr/>
          </p:nvSpPr>
          <p:spPr bwMode="auto">
            <a:xfrm>
              <a:off x="11494389" y="3443264"/>
              <a:ext cx="7428025" cy="8563261"/>
            </a:xfrm>
            <a:custGeom>
              <a:avLst/>
              <a:gdLst>
                <a:gd name="T0" fmla="*/ 0 w 2224"/>
                <a:gd name="T1" fmla="*/ 1559 h 2562"/>
                <a:gd name="T2" fmla="*/ 1112 w 2224"/>
                <a:gd name="T3" fmla="*/ 2562 h 2562"/>
                <a:gd name="T4" fmla="*/ 2224 w 2224"/>
                <a:gd name="T5" fmla="*/ 1558 h 2562"/>
                <a:gd name="T6" fmla="*/ 1741 w 2224"/>
                <a:gd name="T7" fmla="*/ 1075 h 2562"/>
                <a:gd name="T8" fmla="*/ 1585 w 2224"/>
                <a:gd name="T9" fmla="*/ 1241 h 2562"/>
                <a:gd name="T10" fmla="*/ 1585 w 2224"/>
                <a:gd name="T11" fmla="*/ 0 h 2562"/>
                <a:gd name="T12" fmla="*/ 639 w 2224"/>
                <a:gd name="T13" fmla="*/ 0 h 2562"/>
                <a:gd name="T14" fmla="*/ 639 w 2224"/>
                <a:gd name="T15" fmla="*/ 1227 h 2562"/>
                <a:gd name="T16" fmla="*/ 492 w 2224"/>
                <a:gd name="T17" fmla="*/ 1064 h 2562"/>
                <a:gd name="T18" fmla="*/ 0 w 2224"/>
                <a:gd name="T19" fmla="*/ 1559 h 2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4" h="2562">
                  <a:moveTo>
                    <a:pt x="0" y="1559"/>
                  </a:moveTo>
                  <a:cubicBezTo>
                    <a:pt x="1112" y="2562"/>
                    <a:pt x="1112" y="2562"/>
                    <a:pt x="1112" y="2562"/>
                  </a:cubicBezTo>
                  <a:cubicBezTo>
                    <a:pt x="2224" y="1558"/>
                    <a:pt x="2224" y="1558"/>
                    <a:pt x="2224" y="1558"/>
                  </a:cubicBezTo>
                  <a:cubicBezTo>
                    <a:pt x="1741" y="1075"/>
                    <a:pt x="1741" y="1075"/>
                    <a:pt x="1741" y="1075"/>
                  </a:cubicBezTo>
                  <a:cubicBezTo>
                    <a:pt x="1585" y="1241"/>
                    <a:pt x="1585" y="1241"/>
                    <a:pt x="1585" y="1241"/>
                  </a:cubicBezTo>
                  <a:cubicBezTo>
                    <a:pt x="1585" y="0"/>
                    <a:pt x="1585" y="0"/>
                    <a:pt x="1585" y="0"/>
                  </a:cubicBezTo>
                  <a:cubicBezTo>
                    <a:pt x="1339" y="0"/>
                    <a:pt x="885" y="0"/>
                    <a:pt x="639" y="0"/>
                  </a:cubicBezTo>
                  <a:cubicBezTo>
                    <a:pt x="639" y="1227"/>
                    <a:pt x="639" y="1227"/>
                    <a:pt x="639" y="1227"/>
                  </a:cubicBezTo>
                  <a:cubicBezTo>
                    <a:pt x="492" y="1064"/>
                    <a:pt x="492" y="1064"/>
                    <a:pt x="492" y="1064"/>
                  </a:cubicBezTo>
                  <a:cubicBezTo>
                    <a:pt x="0" y="1559"/>
                    <a:pt x="0" y="1559"/>
                    <a:pt x="0" y="1559"/>
                  </a:cubicBezTo>
                  <a:close/>
                </a:path>
              </a:pathLst>
            </a:custGeom>
            <a:solidFill>
              <a:schemeClr val="tx1"/>
            </a:solidFill>
            <a:ln>
              <a:noFill/>
            </a:ln>
          </p:spPr>
          <p:txBody>
            <a:bodyPr vert="horz" wrap="square" lIns="34286" tIns="17143" rIns="34286" bIns="17143" numCol="1" anchor="t" anchorCtr="0" compatLnSpc="1">
              <a:prstTxWarp prst="textNoShape">
                <a:avLst/>
              </a:prstTxWarp>
            </a:bodyPr>
            <a:lstStyle/>
            <a:p>
              <a:endParaRPr lang="en-US" sz="675"/>
            </a:p>
          </p:txBody>
        </p:sp>
        <p:sp>
          <p:nvSpPr>
            <p:cNvPr id="12" name="Oval 11">
              <a:extLst>
                <a:ext uri="{FF2B5EF4-FFF2-40B4-BE49-F238E27FC236}">
                  <a16:creationId xmlns:a16="http://schemas.microsoft.com/office/drawing/2014/main" id="{1AF6CCDA-6F8F-43F6-877A-93E2815EB355}"/>
                </a:ext>
              </a:extLst>
            </p:cNvPr>
            <p:cNvSpPr/>
            <p:nvPr/>
          </p:nvSpPr>
          <p:spPr>
            <a:xfrm>
              <a:off x="14443485" y="8755299"/>
              <a:ext cx="1529834" cy="15298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tx1"/>
                  </a:solidFill>
                  <a:latin typeface="dt-business-03" panose="02000509000000000000" pitchFamily="49" charset="0"/>
                </a:rPr>
                <a:t>X</a:t>
              </a:r>
            </a:p>
          </p:txBody>
        </p:sp>
        <p:sp>
          <p:nvSpPr>
            <p:cNvPr id="16" name="TextBox 15">
              <a:extLst>
                <a:ext uri="{FF2B5EF4-FFF2-40B4-BE49-F238E27FC236}">
                  <a16:creationId xmlns:a16="http://schemas.microsoft.com/office/drawing/2014/main" id="{F1456F08-886F-41F2-8F91-8BA8A7FA0344}"/>
                </a:ext>
              </a:extLst>
            </p:cNvPr>
            <p:cNvSpPr txBox="1"/>
            <p:nvPr/>
          </p:nvSpPr>
          <p:spPr>
            <a:xfrm>
              <a:off x="13869823" y="7401446"/>
              <a:ext cx="2677151" cy="1477520"/>
            </a:xfrm>
            <a:prstGeom prst="rect">
              <a:avLst/>
            </a:prstGeom>
            <a:noFill/>
          </p:spPr>
          <p:txBody>
            <a:bodyPr wrap="none" rtlCol="0">
              <a:spAutoFit/>
            </a:bodyPr>
            <a:lstStyle/>
            <a:p>
              <a:r>
                <a:rPr lang="en-US" sz="3000"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OUT</a:t>
              </a:r>
            </a:p>
          </p:txBody>
        </p:sp>
      </p:grpSp>
      <p:sp useBgFill="1">
        <p:nvSpPr>
          <p:cNvPr id="24" name="Rectangle 23">
            <a:extLst>
              <a:ext uri="{FF2B5EF4-FFF2-40B4-BE49-F238E27FC236}">
                <a16:creationId xmlns:a16="http://schemas.microsoft.com/office/drawing/2014/main" id="{DB975364-269D-47B0-B350-9A3F032FC7A2}"/>
              </a:ext>
            </a:extLst>
          </p:cNvPr>
          <p:cNvSpPr/>
          <p:nvPr/>
        </p:nvSpPr>
        <p:spPr>
          <a:xfrm>
            <a:off x="1640148" y="5349364"/>
            <a:ext cx="5652480" cy="15845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useBgFill="1">
        <p:nvSpPr>
          <p:cNvPr id="23" name="Rectangle 22">
            <a:extLst>
              <a:ext uri="{FF2B5EF4-FFF2-40B4-BE49-F238E27FC236}">
                <a16:creationId xmlns:a16="http://schemas.microsoft.com/office/drawing/2014/main" id="{37E8EBCA-72E2-41AF-A442-89394CFA8F62}"/>
              </a:ext>
            </a:extLst>
          </p:cNvPr>
          <p:cNvSpPr/>
          <p:nvPr/>
        </p:nvSpPr>
        <p:spPr>
          <a:xfrm>
            <a:off x="1640148" y="-250371"/>
            <a:ext cx="5652480" cy="23975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 name="Rectangle 1">
            <a:extLst>
              <a:ext uri="{FF2B5EF4-FFF2-40B4-BE49-F238E27FC236}">
                <a16:creationId xmlns:a16="http://schemas.microsoft.com/office/drawing/2014/main" id="{CBE9B864-3230-4747-BC8D-45CF744DD4EB}"/>
              </a:ext>
            </a:extLst>
          </p:cNvPr>
          <p:cNvSpPr/>
          <p:nvPr/>
        </p:nvSpPr>
        <p:spPr>
          <a:xfrm>
            <a:off x="843603" y="619770"/>
            <a:ext cx="5360706" cy="369332"/>
          </a:xfrm>
          <a:prstGeom prst="rect">
            <a:avLst/>
          </a:prstGeom>
        </p:spPr>
        <p:txBody>
          <a:bodyPr wrap="square">
            <a:spAutoFit/>
          </a:bodyPr>
          <a:lstStyle/>
          <a:p>
            <a:r>
              <a:rPr lang="en-US" b="1" dirty="0">
                <a:solidFill>
                  <a:srgbClr val="1A1A1A"/>
                </a:solidFill>
                <a:latin typeface="futura-pt"/>
              </a:rPr>
              <a:t>Why Reduced Link Graph is Important?</a:t>
            </a:r>
            <a:endParaRPr lang="en-US" dirty="0">
              <a:solidFill>
                <a:srgbClr val="272E3A">
                  <a:lumMod val="90000"/>
                  <a:lumOff val="10000"/>
                </a:srgbClr>
              </a:solidFill>
            </a:endParaRPr>
          </a:p>
        </p:txBody>
      </p:sp>
      <p:sp>
        <p:nvSpPr>
          <p:cNvPr id="3" name="Rectangle 2">
            <a:extLst>
              <a:ext uri="{FF2B5EF4-FFF2-40B4-BE49-F238E27FC236}">
                <a16:creationId xmlns:a16="http://schemas.microsoft.com/office/drawing/2014/main" id="{C8A89EF6-6A7C-6540-9472-B4D8139FCDBE}"/>
              </a:ext>
            </a:extLst>
          </p:cNvPr>
          <p:cNvSpPr/>
          <p:nvPr/>
        </p:nvSpPr>
        <p:spPr>
          <a:xfrm>
            <a:off x="628508" y="1407620"/>
            <a:ext cx="4572000" cy="879087"/>
          </a:xfrm>
          <a:prstGeom prst="rect">
            <a:avLst/>
          </a:prstGeom>
        </p:spPr>
        <p:txBody>
          <a:bodyPr>
            <a:spAutoFit/>
          </a:bodyPr>
          <a:lstStyle/>
          <a:p>
            <a:pPr>
              <a:lnSpc>
                <a:spcPct val="150000"/>
              </a:lnSpc>
            </a:pPr>
            <a:r>
              <a:rPr lang="en-US" i="1" dirty="0">
                <a:latin typeface="Open Sans Light" panose="020B0306030504020204" pitchFamily="34" charset="0"/>
                <a:ea typeface="Open Sans Light" panose="020B0306030504020204" pitchFamily="34" charset="0"/>
                <a:cs typeface="Open Sans Light" panose="020B0306030504020204" pitchFamily="34" charset="0"/>
              </a:rPr>
              <a:t>It matches with what we know about Penguin.</a:t>
            </a:r>
          </a:p>
        </p:txBody>
      </p:sp>
      <p:sp>
        <p:nvSpPr>
          <p:cNvPr id="4" name="Rectangle 3">
            <a:extLst>
              <a:ext uri="{FF2B5EF4-FFF2-40B4-BE49-F238E27FC236}">
                <a16:creationId xmlns:a16="http://schemas.microsoft.com/office/drawing/2014/main" id="{A4D780D4-A1AE-124E-85A7-0655423D0D5D}"/>
              </a:ext>
            </a:extLst>
          </p:cNvPr>
          <p:cNvSpPr/>
          <p:nvPr/>
        </p:nvSpPr>
        <p:spPr>
          <a:xfrm>
            <a:off x="329518" y="5494345"/>
            <a:ext cx="4242482" cy="1294585"/>
          </a:xfrm>
          <a:prstGeom prst="rect">
            <a:avLst/>
          </a:prstGeom>
        </p:spPr>
        <p:txBody>
          <a:bodyPr wrap="square">
            <a:spAutoFit/>
          </a:bodyPr>
          <a:lstStyle/>
          <a:p>
            <a:pPr>
              <a:lnSpc>
                <a:spcPct val="150000"/>
              </a:lnSpc>
            </a:pPr>
            <a:r>
              <a:rPr lang="en-US" i="1" dirty="0">
                <a:latin typeface="Open Sans Light" panose="020B0306030504020204" pitchFamily="34" charset="0"/>
                <a:ea typeface="Open Sans Light" panose="020B0306030504020204" pitchFamily="34" charset="0"/>
                <a:cs typeface="Open Sans Light" panose="020B0306030504020204" pitchFamily="34" charset="0"/>
              </a:rPr>
              <a:t>With the Penguin algorithm, you are either in the game or you are out of the game and have no chance of ranking.</a:t>
            </a:r>
          </a:p>
        </p:txBody>
      </p:sp>
      <p:sp>
        <p:nvSpPr>
          <p:cNvPr id="8" name="Rectangle 7">
            <a:extLst>
              <a:ext uri="{FF2B5EF4-FFF2-40B4-BE49-F238E27FC236}">
                <a16:creationId xmlns:a16="http://schemas.microsoft.com/office/drawing/2014/main" id="{2F431FD9-21C7-A146-AD2C-FF841D0CA512}"/>
              </a:ext>
            </a:extLst>
          </p:cNvPr>
          <p:cNvSpPr/>
          <p:nvPr/>
        </p:nvSpPr>
        <p:spPr>
          <a:xfrm>
            <a:off x="4973742" y="5487429"/>
            <a:ext cx="4242482" cy="1294585"/>
          </a:xfrm>
          <a:prstGeom prst="rect">
            <a:avLst/>
          </a:prstGeom>
        </p:spPr>
        <p:txBody>
          <a:bodyPr wrap="square">
            <a:spAutoFit/>
          </a:bodyPr>
          <a:lstStyle/>
          <a:p>
            <a:pPr>
              <a:lnSpc>
                <a:spcPct val="150000"/>
              </a:lnSpc>
            </a:pPr>
            <a:r>
              <a:rPr lang="en-US" i="1" dirty="0">
                <a:latin typeface="Open Sans Light" panose="020B0306030504020204" pitchFamily="34" charset="0"/>
                <a:ea typeface="Open Sans Light" panose="020B0306030504020204" pitchFamily="34" charset="0"/>
                <a:cs typeface="Open Sans Light" panose="020B0306030504020204" pitchFamily="34" charset="0"/>
              </a:rPr>
              <a:t>If your link profile excludes you from the reduced link graph, you will never ever rank for your phrases.</a:t>
            </a:r>
          </a:p>
        </p:txBody>
      </p:sp>
    </p:spTree>
    <p:extLst>
      <p:ext uri="{BB962C8B-B14F-4D97-AF65-F5344CB8AC3E}">
        <p14:creationId xmlns:p14="http://schemas.microsoft.com/office/powerpoint/2010/main" val="79832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2" presetClass="entr" presetSubtype="4" decel="10000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1" decel="10000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ppt_x"/>
                                          </p:val>
                                        </p:tav>
                                        <p:tav tm="100000">
                                          <p:val>
                                            <p:strVal val="#ppt_x"/>
                                          </p:val>
                                        </p:tav>
                                      </p:tavLst>
                                    </p:anim>
                                    <p:anim calcmode="lin" valueType="num">
                                      <p:cBhvr additive="base">
                                        <p:cTn id="24"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9492556C-C35C-46C0-80F2-037FDCF993FD}"/>
              </a:ext>
            </a:extLst>
          </p:cNvPr>
          <p:cNvGrpSpPr/>
          <p:nvPr/>
        </p:nvGrpSpPr>
        <p:grpSpPr>
          <a:xfrm>
            <a:off x="4684614" y="1577640"/>
            <a:ext cx="3588156" cy="4036792"/>
            <a:chOff x="12493926" y="1920394"/>
            <a:chExt cx="9569661" cy="10766179"/>
          </a:xfrm>
        </p:grpSpPr>
        <p:pic>
          <p:nvPicPr>
            <p:cNvPr id="63" name="Picture 62">
              <a:extLst>
                <a:ext uri="{FF2B5EF4-FFF2-40B4-BE49-F238E27FC236}">
                  <a16:creationId xmlns:a16="http://schemas.microsoft.com/office/drawing/2014/main" id="{5849D97A-05FD-44B0-9E2F-A8306B73A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3183834" y="7792059"/>
              <a:ext cx="8807891" cy="4894514"/>
            </a:xfrm>
            <a:prstGeom prst="rect">
              <a:avLst/>
            </a:prstGeom>
          </p:spPr>
        </p:pic>
        <p:grpSp>
          <p:nvGrpSpPr>
            <p:cNvPr id="17" name="Group 16">
              <a:extLst>
                <a:ext uri="{FF2B5EF4-FFF2-40B4-BE49-F238E27FC236}">
                  <a16:creationId xmlns:a16="http://schemas.microsoft.com/office/drawing/2014/main" id="{97F0E785-7359-4C30-BB25-57FEED372070}"/>
                </a:ext>
              </a:extLst>
            </p:cNvPr>
            <p:cNvGrpSpPr/>
            <p:nvPr/>
          </p:nvGrpSpPr>
          <p:grpSpPr>
            <a:xfrm>
              <a:off x="12493926" y="1920394"/>
              <a:ext cx="9569661" cy="9452099"/>
              <a:chOff x="12493926" y="1920394"/>
              <a:chExt cx="9569661" cy="9452099"/>
            </a:xfrm>
          </p:grpSpPr>
          <p:sp>
            <p:nvSpPr>
              <p:cNvPr id="2" name="Freeform 5">
                <a:extLst>
                  <a:ext uri="{FF2B5EF4-FFF2-40B4-BE49-F238E27FC236}">
                    <a16:creationId xmlns:a16="http://schemas.microsoft.com/office/drawing/2014/main" id="{AD5C7435-5D30-4ECB-B712-554589836070}"/>
                  </a:ext>
                </a:extLst>
              </p:cNvPr>
              <p:cNvSpPr>
                <a:spLocks/>
              </p:cNvSpPr>
              <p:nvPr/>
            </p:nvSpPr>
            <p:spPr bwMode="auto">
              <a:xfrm flipH="1">
                <a:off x="13111974" y="2437673"/>
                <a:ext cx="8951613" cy="8934820"/>
              </a:xfrm>
              <a:custGeom>
                <a:avLst/>
                <a:gdLst>
                  <a:gd name="T0" fmla="*/ 519 w 520"/>
                  <a:gd name="T1" fmla="*/ 245 h 519"/>
                  <a:gd name="T2" fmla="*/ 506 w 520"/>
                  <a:gd name="T3" fmla="*/ 236 h 519"/>
                  <a:gd name="T4" fmla="*/ 504 w 520"/>
                  <a:gd name="T5" fmla="*/ 235 h 519"/>
                  <a:gd name="T6" fmla="*/ 494 w 520"/>
                  <a:gd name="T7" fmla="*/ 222 h 519"/>
                  <a:gd name="T8" fmla="*/ 494 w 520"/>
                  <a:gd name="T9" fmla="*/ 222 h 519"/>
                  <a:gd name="T10" fmla="*/ 491 w 520"/>
                  <a:gd name="T11" fmla="*/ 220 h 519"/>
                  <a:gd name="T12" fmla="*/ 484 w 520"/>
                  <a:gd name="T13" fmla="*/ 217 h 519"/>
                  <a:gd name="T14" fmla="*/ 466 w 520"/>
                  <a:gd name="T15" fmla="*/ 212 h 519"/>
                  <a:gd name="T16" fmla="*/ 383 w 520"/>
                  <a:gd name="T17" fmla="*/ 190 h 519"/>
                  <a:gd name="T18" fmla="*/ 370 w 520"/>
                  <a:gd name="T19" fmla="*/ 169 h 519"/>
                  <a:gd name="T20" fmla="*/ 369 w 520"/>
                  <a:gd name="T21" fmla="*/ 164 h 519"/>
                  <a:gd name="T22" fmla="*/ 367 w 520"/>
                  <a:gd name="T23" fmla="*/ 137 h 519"/>
                  <a:gd name="T24" fmla="*/ 359 w 520"/>
                  <a:gd name="T25" fmla="*/ 109 h 519"/>
                  <a:gd name="T26" fmla="*/ 359 w 520"/>
                  <a:gd name="T27" fmla="*/ 101 h 519"/>
                  <a:gd name="T28" fmla="*/ 353 w 520"/>
                  <a:gd name="T29" fmla="*/ 83 h 519"/>
                  <a:gd name="T30" fmla="*/ 341 w 520"/>
                  <a:gd name="T31" fmla="*/ 58 h 519"/>
                  <a:gd name="T32" fmla="*/ 339 w 520"/>
                  <a:gd name="T33" fmla="*/ 46 h 519"/>
                  <a:gd name="T34" fmla="*/ 338 w 520"/>
                  <a:gd name="T35" fmla="*/ 39 h 519"/>
                  <a:gd name="T36" fmla="*/ 333 w 520"/>
                  <a:gd name="T37" fmla="*/ 32 h 519"/>
                  <a:gd name="T38" fmla="*/ 328 w 520"/>
                  <a:gd name="T39" fmla="*/ 25 h 519"/>
                  <a:gd name="T40" fmla="*/ 321 w 520"/>
                  <a:gd name="T41" fmla="*/ 21 h 519"/>
                  <a:gd name="T42" fmla="*/ 314 w 520"/>
                  <a:gd name="T43" fmla="*/ 14 h 519"/>
                  <a:gd name="T44" fmla="*/ 309 w 520"/>
                  <a:gd name="T45" fmla="*/ 7 h 519"/>
                  <a:gd name="T46" fmla="*/ 306 w 520"/>
                  <a:gd name="T47" fmla="*/ 4 h 519"/>
                  <a:gd name="T48" fmla="*/ 260 w 520"/>
                  <a:gd name="T49" fmla="*/ 0 h 519"/>
                  <a:gd name="T50" fmla="*/ 0 w 520"/>
                  <a:gd name="T51" fmla="*/ 260 h 519"/>
                  <a:gd name="T52" fmla="*/ 260 w 520"/>
                  <a:gd name="T53" fmla="*/ 519 h 519"/>
                  <a:gd name="T54" fmla="*/ 520 w 520"/>
                  <a:gd name="T55" fmla="*/ 260 h 519"/>
                  <a:gd name="T56" fmla="*/ 519 w 520"/>
                  <a:gd name="T57" fmla="*/ 245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0" h="519">
                    <a:moveTo>
                      <a:pt x="519" y="245"/>
                    </a:moveTo>
                    <a:cubicBezTo>
                      <a:pt x="514" y="245"/>
                      <a:pt x="509" y="242"/>
                      <a:pt x="506" y="236"/>
                    </a:cubicBezTo>
                    <a:cubicBezTo>
                      <a:pt x="505" y="236"/>
                      <a:pt x="505" y="235"/>
                      <a:pt x="504" y="235"/>
                    </a:cubicBezTo>
                    <a:cubicBezTo>
                      <a:pt x="500" y="231"/>
                      <a:pt x="497" y="226"/>
                      <a:pt x="494" y="222"/>
                    </a:cubicBezTo>
                    <a:cubicBezTo>
                      <a:pt x="494" y="222"/>
                      <a:pt x="494" y="222"/>
                      <a:pt x="494" y="222"/>
                    </a:cubicBezTo>
                    <a:cubicBezTo>
                      <a:pt x="492" y="221"/>
                      <a:pt x="493" y="221"/>
                      <a:pt x="491" y="220"/>
                    </a:cubicBezTo>
                    <a:cubicBezTo>
                      <a:pt x="484" y="218"/>
                      <a:pt x="485" y="218"/>
                      <a:pt x="484" y="217"/>
                    </a:cubicBezTo>
                    <a:cubicBezTo>
                      <a:pt x="477" y="219"/>
                      <a:pt x="470" y="216"/>
                      <a:pt x="466" y="212"/>
                    </a:cubicBezTo>
                    <a:cubicBezTo>
                      <a:pt x="438" y="206"/>
                      <a:pt x="410" y="198"/>
                      <a:pt x="383" y="190"/>
                    </a:cubicBezTo>
                    <a:cubicBezTo>
                      <a:pt x="372" y="187"/>
                      <a:pt x="368" y="177"/>
                      <a:pt x="370" y="169"/>
                    </a:cubicBezTo>
                    <a:cubicBezTo>
                      <a:pt x="369" y="167"/>
                      <a:pt x="369" y="166"/>
                      <a:pt x="369" y="164"/>
                    </a:cubicBezTo>
                    <a:cubicBezTo>
                      <a:pt x="367" y="154"/>
                      <a:pt x="370" y="146"/>
                      <a:pt x="367" y="137"/>
                    </a:cubicBezTo>
                    <a:cubicBezTo>
                      <a:pt x="363" y="128"/>
                      <a:pt x="359" y="119"/>
                      <a:pt x="359" y="109"/>
                    </a:cubicBezTo>
                    <a:cubicBezTo>
                      <a:pt x="358" y="106"/>
                      <a:pt x="359" y="103"/>
                      <a:pt x="359" y="101"/>
                    </a:cubicBezTo>
                    <a:cubicBezTo>
                      <a:pt x="357" y="95"/>
                      <a:pt x="355" y="89"/>
                      <a:pt x="353" y="83"/>
                    </a:cubicBezTo>
                    <a:cubicBezTo>
                      <a:pt x="342" y="81"/>
                      <a:pt x="337" y="68"/>
                      <a:pt x="341" y="58"/>
                    </a:cubicBezTo>
                    <a:cubicBezTo>
                      <a:pt x="339" y="54"/>
                      <a:pt x="338" y="50"/>
                      <a:pt x="339" y="46"/>
                    </a:cubicBezTo>
                    <a:cubicBezTo>
                      <a:pt x="338" y="44"/>
                      <a:pt x="338" y="42"/>
                      <a:pt x="338" y="39"/>
                    </a:cubicBezTo>
                    <a:cubicBezTo>
                      <a:pt x="336" y="37"/>
                      <a:pt x="334" y="35"/>
                      <a:pt x="333" y="32"/>
                    </a:cubicBezTo>
                    <a:cubicBezTo>
                      <a:pt x="331" y="30"/>
                      <a:pt x="329" y="28"/>
                      <a:pt x="328" y="25"/>
                    </a:cubicBezTo>
                    <a:cubicBezTo>
                      <a:pt x="326" y="24"/>
                      <a:pt x="323" y="22"/>
                      <a:pt x="321" y="21"/>
                    </a:cubicBezTo>
                    <a:cubicBezTo>
                      <a:pt x="318" y="19"/>
                      <a:pt x="315" y="16"/>
                      <a:pt x="314" y="14"/>
                    </a:cubicBezTo>
                    <a:cubicBezTo>
                      <a:pt x="312" y="12"/>
                      <a:pt x="310" y="10"/>
                      <a:pt x="309" y="7"/>
                    </a:cubicBezTo>
                    <a:cubicBezTo>
                      <a:pt x="308" y="7"/>
                      <a:pt x="307" y="5"/>
                      <a:pt x="306" y="4"/>
                    </a:cubicBezTo>
                    <a:cubicBezTo>
                      <a:pt x="291" y="1"/>
                      <a:pt x="276" y="0"/>
                      <a:pt x="260" y="0"/>
                    </a:cubicBezTo>
                    <a:cubicBezTo>
                      <a:pt x="117" y="0"/>
                      <a:pt x="0" y="116"/>
                      <a:pt x="0" y="260"/>
                    </a:cubicBezTo>
                    <a:cubicBezTo>
                      <a:pt x="0" y="403"/>
                      <a:pt x="117" y="519"/>
                      <a:pt x="260" y="519"/>
                    </a:cubicBezTo>
                    <a:cubicBezTo>
                      <a:pt x="404" y="519"/>
                      <a:pt x="520" y="403"/>
                      <a:pt x="520" y="260"/>
                    </a:cubicBezTo>
                    <a:cubicBezTo>
                      <a:pt x="520" y="255"/>
                      <a:pt x="520" y="250"/>
                      <a:pt x="519" y="245"/>
                    </a:cubicBezTo>
                    <a:close/>
                  </a:path>
                </a:pathLst>
              </a:custGeom>
              <a:solidFill>
                <a:schemeClr val="bg1">
                  <a:lumMod val="95000"/>
                </a:schemeClr>
              </a:solidFill>
              <a:ln>
                <a:noFill/>
              </a:ln>
            </p:spPr>
            <p:txBody>
              <a:bodyPr vert="horz" wrap="square" lIns="34286" tIns="17143" rIns="34286" bIns="17143" numCol="1" anchor="t" anchorCtr="0" compatLnSpc="1">
                <a:prstTxWarp prst="textNoShape">
                  <a:avLst/>
                </a:prstTxWarp>
              </a:bodyPr>
              <a:lstStyle/>
              <a:p>
                <a:pPr defTabSz="171450"/>
                <a:endParaRPr lang="en-US" sz="675" dirty="0">
                  <a:solidFill>
                    <a:srgbClr val="272E3A"/>
                  </a:solidFill>
                  <a:latin typeface="Source Sans Pro" charset="0"/>
                </a:endParaRPr>
              </a:p>
            </p:txBody>
          </p:sp>
          <p:grpSp>
            <p:nvGrpSpPr>
              <p:cNvPr id="3" name="Group 2">
                <a:extLst>
                  <a:ext uri="{FF2B5EF4-FFF2-40B4-BE49-F238E27FC236}">
                    <a16:creationId xmlns:a16="http://schemas.microsoft.com/office/drawing/2014/main" id="{A94BE35E-F727-4B1E-9573-F741439854B1}"/>
                  </a:ext>
                </a:extLst>
              </p:cNvPr>
              <p:cNvGrpSpPr/>
              <p:nvPr/>
            </p:nvGrpSpPr>
            <p:grpSpPr>
              <a:xfrm flipH="1">
                <a:off x="12493926" y="1920394"/>
                <a:ext cx="7745750" cy="6835474"/>
                <a:chOff x="3175483" y="1888863"/>
                <a:chExt cx="3660775" cy="3230563"/>
              </a:xfrm>
            </p:grpSpPr>
            <p:sp>
              <p:nvSpPr>
                <p:cNvPr id="4" name="Freeform 7">
                  <a:extLst>
                    <a:ext uri="{FF2B5EF4-FFF2-40B4-BE49-F238E27FC236}">
                      <a16:creationId xmlns:a16="http://schemas.microsoft.com/office/drawing/2014/main" id="{19B0EF06-51BF-46F1-9441-9610F5842F16}"/>
                    </a:ext>
                  </a:extLst>
                </p:cNvPr>
                <p:cNvSpPr>
                  <a:spLocks/>
                </p:cNvSpPr>
                <p:nvPr/>
              </p:nvSpPr>
              <p:spPr bwMode="auto">
                <a:xfrm>
                  <a:off x="3175483" y="1888863"/>
                  <a:ext cx="2408237" cy="3051175"/>
                </a:xfrm>
                <a:custGeom>
                  <a:avLst/>
                  <a:gdLst>
                    <a:gd name="T0" fmla="*/ 138 w 296"/>
                    <a:gd name="T1" fmla="*/ 47 h 375"/>
                    <a:gd name="T2" fmla="*/ 8 w 296"/>
                    <a:gd name="T3" fmla="*/ 375 h 375"/>
                    <a:gd name="T4" fmla="*/ 10 w 296"/>
                    <a:gd name="T5" fmla="*/ 375 h 375"/>
                    <a:gd name="T6" fmla="*/ 296 w 296"/>
                    <a:gd name="T7" fmla="*/ 206 h 375"/>
                    <a:gd name="T8" fmla="*/ 138 w 296"/>
                    <a:gd name="T9" fmla="*/ 47 h 375"/>
                  </a:gdLst>
                  <a:ahLst/>
                  <a:cxnLst>
                    <a:cxn ang="0">
                      <a:pos x="T0" y="T1"/>
                    </a:cxn>
                    <a:cxn ang="0">
                      <a:pos x="T2" y="T3"/>
                    </a:cxn>
                    <a:cxn ang="0">
                      <a:pos x="T4" y="T5"/>
                    </a:cxn>
                    <a:cxn ang="0">
                      <a:pos x="T6" y="T7"/>
                    </a:cxn>
                    <a:cxn ang="0">
                      <a:pos x="T8" y="T9"/>
                    </a:cxn>
                  </a:cxnLst>
                  <a:rect l="0" t="0" r="r" b="b"/>
                  <a:pathLst>
                    <a:path w="296" h="375">
                      <a:moveTo>
                        <a:pt x="138" y="47"/>
                      </a:moveTo>
                      <a:cubicBezTo>
                        <a:pt x="58" y="93"/>
                        <a:pt x="0" y="240"/>
                        <a:pt x="8" y="375"/>
                      </a:cubicBezTo>
                      <a:cubicBezTo>
                        <a:pt x="10" y="375"/>
                        <a:pt x="10" y="375"/>
                        <a:pt x="10" y="375"/>
                      </a:cubicBezTo>
                      <a:cubicBezTo>
                        <a:pt x="296" y="206"/>
                        <a:pt x="296" y="206"/>
                        <a:pt x="296" y="206"/>
                      </a:cubicBezTo>
                      <a:cubicBezTo>
                        <a:pt x="288" y="72"/>
                        <a:pt x="217" y="0"/>
                        <a:pt x="138" y="47"/>
                      </a:cubicBezTo>
                    </a:path>
                  </a:pathLst>
                </a:custGeom>
                <a:solidFill>
                  <a:schemeClr val="accent1"/>
                </a:solidFill>
                <a:ln>
                  <a:noFill/>
                </a:ln>
              </p:spPr>
              <p:txBody>
                <a:bodyPr vert="horz" wrap="square" lIns="34286" tIns="17143" rIns="34286" bIns="17143" numCol="1" anchor="t" anchorCtr="0" compatLnSpc="1">
                  <a:prstTxWarp prst="textNoShape">
                    <a:avLst/>
                  </a:prstTxWarp>
                </a:bodyPr>
                <a:lstStyle/>
                <a:p>
                  <a:pPr defTabSz="171450"/>
                  <a:endParaRPr lang="en-US" sz="675" dirty="0">
                    <a:solidFill>
                      <a:srgbClr val="272E3A"/>
                    </a:solidFill>
                    <a:latin typeface="Source Sans Pro" charset="0"/>
                  </a:endParaRPr>
                </a:p>
              </p:txBody>
            </p:sp>
            <p:sp>
              <p:nvSpPr>
                <p:cNvPr id="5" name="Freeform 14">
                  <a:extLst>
                    <a:ext uri="{FF2B5EF4-FFF2-40B4-BE49-F238E27FC236}">
                      <a16:creationId xmlns:a16="http://schemas.microsoft.com/office/drawing/2014/main" id="{DAD5F01A-080B-489C-A260-F56267397E94}"/>
                    </a:ext>
                  </a:extLst>
                </p:cNvPr>
                <p:cNvSpPr>
                  <a:spLocks/>
                </p:cNvSpPr>
                <p:nvPr/>
              </p:nvSpPr>
              <p:spPr bwMode="auto">
                <a:xfrm>
                  <a:off x="3240571" y="3565263"/>
                  <a:ext cx="3595687" cy="1554163"/>
                </a:xfrm>
                <a:custGeom>
                  <a:avLst/>
                  <a:gdLst>
                    <a:gd name="T0" fmla="*/ 362 w 442"/>
                    <a:gd name="T1" fmla="*/ 125 h 191"/>
                    <a:gd name="T2" fmla="*/ 0 w 442"/>
                    <a:gd name="T3" fmla="*/ 169 h 191"/>
                    <a:gd name="T4" fmla="*/ 288 w 442"/>
                    <a:gd name="T5" fmla="*/ 0 h 191"/>
                    <a:gd name="T6" fmla="*/ 362 w 442"/>
                    <a:gd name="T7" fmla="*/ 125 h 191"/>
                  </a:gdLst>
                  <a:ahLst/>
                  <a:cxnLst>
                    <a:cxn ang="0">
                      <a:pos x="T0" y="T1"/>
                    </a:cxn>
                    <a:cxn ang="0">
                      <a:pos x="T2" y="T3"/>
                    </a:cxn>
                    <a:cxn ang="0">
                      <a:pos x="T4" y="T5"/>
                    </a:cxn>
                    <a:cxn ang="0">
                      <a:pos x="T6" y="T7"/>
                    </a:cxn>
                  </a:cxnLst>
                  <a:rect l="0" t="0" r="r" b="b"/>
                  <a:pathLst>
                    <a:path w="442" h="191">
                      <a:moveTo>
                        <a:pt x="362" y="125"/>
                      </a:moveTo>
                      <a:cubicBezTo>
                        <a:pt x="282" y="172"/>
                        <a:pt x="121" y="191"/>
                        <a:pt x="0" y="169"/>
                      </a:cubicBezTo>
                      <a:cubicBezTo>
                        <a:pt x="288" y="0"/>
                        <a:pt x="288" y="0"/>
                        <a:pt x="288" y="0"/>
                      </a:cubicBezTo>
                      <a:cubicBezTo>
                        <a:pt x="409" y="22"/>
                        <a:pt x="442" y="78"/>
                        <a:pt x="362" y="125"/>
                      </a:cubicBezTo>
                    </a:path>
                  </a:pathLst>
                </a:custGeom>
                <a:solidFill>
                  <a:schemeClr val="accent1">
                    <a:lumMod val="75000"/>
                  </a:schemeClr>
                </a:solidFill>
                <a:ln>
                  <a:noFill/>
                </a:ln>
              </p:spPr>
              <p:txBody>
                <a:bodyPr vert="horz" wrap="square" lIns="34286" tIns="17143" rIns="34286" bIns="17143" numCol="1" anchor="t" anchorCtr="0" compatLnSpc="1">
                  <a:prstTxWarp prst="textNoShape">
                    <a:avLst/>
                  </a:prstTxWarp>
                </a:bodyPr>
                <a:lstStyle/>
                <a:p>
                  <a:pPr defTabSz="171450"/>
                  <a:endParaRPr lang="en-US" sz="675" dirty="0">
                    <a:solidFill>
                      <a:srgbClr val="272E3A"/>
                    </a:solidFill>
                    <a:latin typeface="Source Sans Pro" charset="0"/>
                  </a:endParaRPr>
                </a:p>
              </p:txBody>
            </p:sp>
          </p:grpSp>
        </p:grpSp>
      </p:grpSp>
      <p:grpSp>
        <p:nvGrpSpPr>
          <p:cNvPr id="6" name="Group 5">
            <a:extLst>
              <a:ext uri="{FF2B5EF4-FFF2-40B4-BE49-F238E27FC236}">
                <a16:creationId xmlns:a16="http://schemas.microsoft.com/office/drawing/2014/main" id="{199EB37B-61FE-4939-A57B-4DD83EAF0349}"/>
              </a:ext>
            </a:extLst>
          </p:cNvPr>
          <p:cNvGrpSpPr/>
          <p:nvPr/>
        </p:nvGrpSpPr>
        <p:grpSpPr>
          <a:xfrm flipH="1">
            <a:off x="5097710" y="1978142"/>
            <a:ext cx="2284632" cy="2013852"/>
            <a:chOff x="3435833" y="2393688"/>
            <a:chExt cx="2879725" cy="2538413"/>
          </a:xfrm>
        </p:grpSpPr>
        <p:sp>
          <p:nvSpPr>
            <p:cNvPr id="7" name="Freeform 9">
              <a:extLst>
                <a:ext uri="{FF2B5EF4-FFF2-40B4-BE49-F238E27FC236}">
                  <a16:creationId xmlns:a16="http://schemas.microsoft.com/office/drawing/2014/main" id="{46218CBB-0E06-4489-ADE7-8DB0A4FC5265}"/>
                </a:ext>
              </a:extLst>
            </p:cNvPr>
            <p:cNvSpPr>
              <a:spLocks/>
            </p:cNvSpPr>
            <p:nvPr/>
          </p:nvSpPr>
          <p:spPr bwMode="auto">
            <a:xfrm>
              <a:off x="3435833" y="2393688"/>
              <a:ext cx="1895475" cy="2408238"/>
            </a:xfrm>
            <a:custGeom>
              <a:avLst/>
              <a:gdLst>
                <a:gd name="T0" fmla="*/ 109 w 233"/>
                <a:gd name="T1" fmla="*/ 36 h 296"/>
                <a:gd name="T2" fmla="*/ 7 w 233"/>
                <a:gd name="T3" fmla="*/ 296 h 296"/>
                <a:gd name="T4" fmla="*/ 233 w 233"/>
                <a:gd name="T5" fmla="*/ 163 h 296"/>
                <a:gd name="T6" fmla="*/ 109 w 233"/>
                <a:gd name="T7" fmla="*/ 36 h 296"/>
              </a:gdLst>
              <a:ahLst/>
              <a:cxnLst>
                <a:cxn ang="0">
                  <a:pos x="T0" y="T1"/>
                </a:cxn>
                <a:cxn ang="0">
                  <a:pos x="T2" y="T3"/>
                </a:cxn>
                <a:cxn ang="0">
                  <a:pos x="T4" y="T5"/>
                </a:cxn>
                <a:cxn ang="0">
                  <a:pos x="T6" y="T7"/>
                </a:cxn>
              </a:cxnLst>
              <a:rect l="0" t="0" r="r" b="b"/>
              <a:pathLst>
                <a:path w="233" h="296">
                  <a:moveTo>
                    <a:pt x="109" y="36"/>
                  </a:moveTo>
                  <a:cubicBezTo>
                    <a:pt x="46" y="73"/>
                    <a:pt x="0" y="190"/>
                    <a:pt x="7" y="296"/>
                  </a:cubicBezTo>
                  <a:cubicBezTo>
                    <a:pt x="233" y="163"/>
                    <a:pt x="233" y="163"/>
                    <a:pt x="233" y="163"/>
                  </a:cubicBezTo>
                  <a:cubicBezTo>
                    <a:pt x="227" y="57"/>
                    <a:pt x="171" y="0"/>
                    <a:pt x="109" y="36"/>
                  </a:cubicBezTo>
                </a:path>
              </a:pathLst>
            </a:custGeom>
            <a:solidFill>
              <a:schemeClr val="accent2"/>
            </a:solidFill>
            <a:ln>
              <a:noFill/>
            </a:ln>
          </p:spPr>
          <p:txBody>
            <a:bodyPr vert="horz" wrap="square" lIns="34286" tIns="17143" rIns="34286" bIns="17143" numCol="1" anchor="t" anchorCtr="0" compatLnSpc="1">
              <a:prstTxWarp prst="textNoShape">
                <a:avLst/>
              </a:prstTxWarp>
            </a:bodyPr>
            <a:lstStyle/>
            <a:p>
              <a:pPr defTabSz="171450"/>
              <a:endParaRPr lang="en-US" sz="675" dirty="0">
                <a:solidFill>
                  <a:srgbClr val="272E3A"/>
                </a:solidFill>
                <a:latin typeface="Source Sans Pro" charset="0"/>
              </a:endParaRPr>
            </a:p>
          </p:txBody>
        </p:sp>
        <p:sp>
          <p:nvSpPr>
            <p:cNvPr id="8" name="Freeform 16">
              <a:extLst>
                <a:ext uri="{FF2B5EF4-FFF2-40B4-BE49-F238E27FC236}">
                  <a16:creationId xmlns:a16="http://schemas.microsoft.com/office/drawing/2014/main" id="{CCD6689C-07F7-433A-AFEA-CC84B31D7C5F}"/>
                </a:ext>
              </a:extLst>
            </p:cNvPr>
            <p:cNvSpPr>
              <a:spLocks/>
            </p:cNvSpPr>
            <p:nvPr/>
          </p:nvSpPr>
          <p:spPr bwMode="auto">
            <a:xfrm>
              <a:off x="3492983" y="3711313"/>
              <a:ext cx="2822575" cy="1220788"/>
            </a:xfrm>
            <a:custGeom>
              <a:avLst/>
              <a:gdLst>
                <a:gd name="T0" fmla="*/ 284 w 347"/>
                <a:gd name="T1" fmla="*/ 99 h 150"/>
                <a:gd name="T2" fmla="*/ 0 w 347"/>
                <a:gd name="T3" fmla="*/ 133 h 150"/>
                <a:gd name="T4" fmla="*/ 226 w 347"/>
                <a:gd name="T5" fmla="*/ 0 h 150"/>
                <a:gd name="T6" fmla="*/ 284 w 347"/>
                <a:gd name="T7" fmla="*/ 99 h 150"/>
              </a:gdLst>
              <a:ahLst/>
              <a:cxnLst>
                <a:cxn ang="0">
                  <a:pos x="T0" y="T1"/>
                </a:cxn>
                <a:cxn ang="0">
                  <a:pos x="T2" y="T3"/>
                </a:cxn>
                <a:cxn ang="0">
                  <a:pos x="T4" y="T5"/>
                </a:cxn>
                <a:cxn ang="0">
                  <a:pos x="T6" y="T7"/>
                </a:cxn>
              </a:cxnLst>
              <a:rect l="0" t="0" r="r" b="b"/>
              <a:pathLst>
                <a:path w="347" h="150">
                  <a:moveTo>
                    <a:pt x="284" y="99"/>
                  </a:moveTo>
                  <a:cubicBezTo>
                    <a:pt x="221" y="136"/>
                    <a:pt x="95" y="150"/>
                    <a:pt x="0" y="133"/>
                  </a:cubicBezTo>
                  <a:cubicBezTo>
                    <a:pt x="226" y="0"/>
                    <a:pt x="226" y="0"/>
                    <a:pt x="226" y="0"/>
                  </a:cubicBezTo>
                  <a:cubicBezTo>
                    <a:pt x="321" y="17"/>
                    <a:pt x="347" y="62"/>
                    <a:pt x="284" y="99"/>
                  </a:cubicBezTo>
                </a:path>
              </a:pathLst>
            </a:custGeom>
            <a:solidFill>
              <a:schemeClr val="accent2">
                <a:lumMod val="75000"/>
              </a:schemeClr>
            </a:solidFill>
            <a:ln>
              <a:noFill/>
            </a:ln>
          </p:spPr>
          <p:txBody>
            <a:bodyPr vert="horz" wrap="square" lIns="34286" tIns="17143" rIns="34286" bIns="17143" numCol="1" anchor="t" anchorCtr="0" compatLnSpc="1">
              <a:prstTxWarp prst="textNoShape">
                <a:avLst/>
              </a:prstTxWarp>
            </a:bodyPr>
            <a:lstStyle/>
            <a:p>
              <a:pPr defTabSz="171450"/>
              <a:endParaRPr lang="en-US" sz="675" dirty="0">
                <a:solidFill>
                  <a:srgbClr val="272E3A"/>
                </a:solidFill>
                <a:latin typeface="Source Sans Pro" charset="0"/>
              </a:endParaRPr>
            </a:p>
          </p:txBody>
        </p:sp>
      </p:grpSp>
      <p:grpSp>
        <p:nvGrpSpPr>
          <p:cNvPr id="9" name="Group 8">
            <a:extLst>
              <a:ext uri="{FF2B5EF4-FFF2-40B4-BE49-F238E27FC236}">
                <a16:creationId xmlns:a16="http://schemas.microsoft.com/office/drawing/2014/main" id="{A1710060-B9F6-4065-B3D3-FBD8912A652B}"/>
              </a:ext>
            </a:extLst>
          </p:cNvPr>
          <p:cNvGrpSpPr/>
          <p:nvPr/>
        </p:nvGrpSpPr>
        <p:grpSpPr>
          <a:xfrm flipH="1">
            <a:off x="5504511" y="2371091"/>
            <a:ext cx="1671282" cy="1478587"/>
            <a:chOff x="3696183" y="2888988"/>
            <a:chExt cx="2106612" cy="1863725"/>
          </a:xfrm>
        </p:grpSpPr>
        <p:sp>
          <p:nvSpPr>
            <p:cNvPr id="10" name="Freeform 11">
              <a:extLst>
                <a:ext uri="{FF2B5EF4-FFF2-40B4-BE49-F238E27FC236}">
                  <a16:creationId xmlns:a16="http://schemas.microsoft.com/office/drawing/2014/main" id="{0E34B9C7-0F0A-4F41-A248-D79B7779BDC8}"/>
                </a:ext>
              </a:extLst>
            </p:cNvPr>
            <p:cNvSpPr>
              <a:spLocks/>
            </p:cNvSpPr>
            <p:nvPr/>
          </p:nvSpPr>
          <p:spPr bwMode="auto">
            <a:xfrm>
              <a:off x="3696183" y="2888988"/>
              <a:ext cx="1392237" cy="1766888"/>
            </a:xfrm>
            <a:custGeom>
              <a:avLst/>
              <a:gdLst>
                <a:gd name="T0" fmla="*/ 80 w 171"/>
                <a:gd name="T1" fmla="*/ 27 h 217"/>
                <a:gd name="T2" fmla="*/ 5 w 171"/>
                <a:gd name="T3" fmla="*/ 217 h 217"/>
                <a:gd name="T4" fmla="*/ 171 w 171"/>
                <a:gd name="T5" fmla="*/ 119 h 217"/>
                <a:gd name="T6" fmla="*/ 80 w 171"/>
                <a:gd name="T7" fmla="*/ 27 h 217"/>
              </a:gdLst>
              <a:ahLst/>
              <a:cxnLst>
                <a:cxn ang="0">
                  <a:pos x="T0" y="T1"/>
                </a:cxn>
                <a:cxn ang="0">
                  <a:pos x="T2" y="T3"/>
                </a:cxn>
                <a:cxn ang="0">
                  <a:pos x="T4" y="T5"/>
                </a:cxn>
                <a:cxn ang="0">
                  <a:pos x="T6" y="T7"/>
                </a:cxn>
              </a:cxnLst>
              <a:rect l="0" t="0" r="r" b="b"/>
              <a:pathLst>
                <a:path w="171" h="217">
                  <a:moveTo>
                    <a:pt x="80" y="27"/>
                  </a:moveTo>
                  <a:cubicBezTo>
                    <a:pt x="34" y="54"/>
                    <a:pt x="0" y="139"/>
                    <a:pt x="5" y="217"/>
                  </a:cubicBezTo>
                  <a:cubicBezTo>
                    <a:pt x="171" y="119"/>
                    <a:pt x="171" y="119"/>
                    <a:pt x="171" y="119"/>
                  </a:cubicBezTo>
                  <a:cubicBezTo>
                    <a:pt x="166" y="42"/>
                    <a:pt x="125" y="0"/>
                    <a:pt x="80" y="27"/>
                  </a:cubicBezTo>
                </a:path>
              </a:pathLst>
            </a:custGeom>
            <a:solidFill>
              <a:schemeClr val="accent3"/>
            </a:solidFill>
            <a:ln>
              <a:noFill/>
            </a:ln>
          </p:spPr>
          <p:txBody>
            <a:bodyPr vert="horz" wrap="square" lIns="34286" tIns="17143" rIns="34286" bIns="17143" numCol="1" anchor="t" anchorCtr="0" compatLnSpc="1">
              <a:prstTxWarp prst="textNoShape">
                <a:avLst/>
              </a:prstTxWarp>
            </a:bodyPr>
            <a:lstStyle/>
            <a:p>
              <a:pPr defTabSz="171450"/>
              <a:endParaRPr lang="en-US" sz="675" dirty="0">
                <a:solidFill>
                  <a:srgbClr val="272E3A"/>
                </a:solidFill>
                <a:latin typeface="Source Sans Pro" charset="0"/>
              </a:endParaRPr>
            </a:p>
          </p:txBody>
        </p:sp>
        <p:sp>
          <p:nvSpPr>
            <p:cNvPr id="11" name="Freeform 18">
              <a:extLst>
                <a:ext uri="{FF2B5EF4-FFF2-40B4-BE49-F238E27FC236}">
                  <a16:creationId xmlns:a16="http://schemas.microsoft.com/office/drawing/2014/main" id="{BFFE85E4-3C43-4DF0-974D-456A0FC982CB}"/>
                </a:ext>
              </a:extLst>
            </p:cNvPr>
            <p:cNvSpPr>
              <a:spLocks/>
            </p:cNvSpPr>
            <p:nvPr/>
          </p:nvSpPr>
          <p:spPr bwMode="auto">
            <a:xfrm>
              <a:off x="3737458" y="3857363"/>
              <a:ext cx="2065337" cy="895350"/>
            </a:xfrm>
            <a:custGeom>
              <a:avLst/>
              <a:gdLst>
                <a:gd name="T0" fmla="*/ 208 w 254"/>
                <a:gd name="T1" fmla="*/ 72 h 110"/>
                <a:gd name="T2" fmla="*/ 0 w 254"/>
                <a:gd name="T3" fmla="*/ 97 h 110"/>
                <a:gd name="T4" fmla="*/ 166 w 254"/>
                <a:gd name="T5" fmla="*/ 0 h 110"/>
                <a:gd name="T6" fmla="*/ 208 w 254"/>
                <a:gd name="T7" fmla="*/ 72 h 110"/>
              </a:gdLst>
              <a:ahLst/>
              <a:cxnLst>
                <a:cxn ang="0">
                  <a:pos x="T0" y="T1"/>
                </a:cxn>
                <a:cxn ang="0">
                  <a:pos x="T2" y="T3"/>
                </a:cxn>
                <a:cxn ang="0">
                  <a:pos x="T4" y="T5"/>
                </a:cxn>
                <a:cxn ang="0">
                  <a:pos x="T6" y="T7"/>
                </a:cxn>
              </a:cxnLst>
              <a:rect l="0" t="0" r="r" b="b"/>
              <a:pathLst>
                <a:path w="254" h="110">
                  <a:moveTo>
                    <a:pt x="208" y="72"/>
                  </a:moveTo>
                  <a:cubicBezTo>
                    <a:pt x="162" y="99"/>
                    <a:pt x="70" y="110"/>
                    <a:pt x="0" y="97"/>
                  </a:cubicBezTo>
                  <a:cubicBezTo>
                    <a:pt x="166" y="0"/>
                    <a:pt x="166" y="0"/>
                    <a:pt x="166" y="0"/>
                  </a:cubicBezTo>
                  <a:cubicBezTo>
                    <a:pt x="235" y="13"/>
                    <a:pt x="254" y="45"/>
                    <a:pt x="208" y="72"/>
                  </a:cubicBezTo>
                </a:path>
              </a:pathLst>
            </a:custGeom>
            <a:solidFill>
              <a:schemeClr val="accent3">
                <a:lumMod val="75000"/>
              </a:schemeClr>
            </a:solidFill>
            <a:ln>
              <a:noFill/>
            </a:ln>
          </p:spPr>
          <p:txBody>
            <a:bodyPr vert="horz" wrap="square" lIns="34286" tIns="17143" rIns="34286" bIns="17143" numCol="1" anchor="t" anchorCtr="0" compatLnSpc="1">
              <a:prstTxWarp prst="textNoShape">
                <a:avLst/>
              </a:prstTxWarp>
            </a:bodyPr>
            <a:lstStyle/>
            <a:p>
              <a:pPr defTabSz="171450"/>
              <a:endParaRPr lang="en-US" sz="675" dirty="0">
                <a:solidFill>
                  <a:srgbClr val="272E3A"/>
                </a:solidFill>
                <a:latin typeface="Source Sans Pro" charset="0"/>
              </a:endParaRPr>
            </a:p>
          </p:txBody>
        </p:sp>
      </p:grpSp>
      <p:grpSp>
        <p:nvGrpSpPr>
          <p:cNvPr id="12" name="Group 11">
            <a:extLst>
              <a:ext uri="{FF2B5EF4-FFF2-40B4-BE49-F238E27FC236}">
                <a16:creationId xmlns:a16="http://schemas.microsoft.com/office/drawing/2014/main" id="{C38A54A3-3DAA-412B-8658-7DFB08630002}"/>
              </a:ext>
            </a:extLst>
          </p:cNvPr>
          <p:cNvGrpSpPr/>
          <p:nvPr/>
        </p:nvGrpSpPr>
        <p:grpSpPr>
          <a:xfrm flipH="1">
            <a:off x="5910052" y="2765296"/>
            <a:ext cx="1059192" cy="935768"/>
            <a:chOff x="3956533" y="3385876"/>
            <a:chExt cx="1335087" cy="1179513"/>
          </a:xfrm>
        </p:grpSpPr>
        <p:sp>
          <p:nvSpPr>
            <p:cNvPr id="13" name="Freeform 12">
              <a:extLst>
                <a:ext uri="{FF2B5EF4-FFF2-40B4-BE49-F238E27FC236}">
                  <a16:creationId xmlns:a16="http://schemas.microsoft.com/office/drawing/2014/main" id="{C9E89A95-AB84-4A42-9102-43B7C1561D59}"/>
                </a:ext>
              </a:extLst>
            </p:cNvPr>
            <p:cNvSpPr>
              <a:spLocks/>
            </p:cNvSpPr>
            <p:nvPr/>
          </p:nvSpPr>
          <p:spPr bwMode="auto">
            <a:xfrm>
              <a:off x="3956533" y="3385876"/>
              <a:ext cx="879475" cy="1122363"/>
            </a:xfrm>
            <a:custGeom>
              <a:avLst/>
              <a:gdLst>
                <a:gd name="T0" fmla="*/ 51 w 108"/>
                <a:gd name="T1" fmla="*/ 17 h 138"/>
                <a:gd name="T2" fmla="*/ 3 w 108"/>
                <a:gd name="T3" fmla="*/ 138 h 138"/>
                <a:gd name="T4" fmla="*/ 108 w 108"/>
                <a:gd name="T5" fmla="*/ 77 h 138"/>
                <a:gd name="T6" fmla="*/ 51 w 108"/>
                <a:gd name="T7" fmla="*/ 17 h 138"/>
              </a:gdLst>
              <a:ahLst/>
              <a:cxnLst>
                <a:cxn ang="0">
                  <a:pos x="T0" y="T1"/>
                </a:cxn>
                <a:cxn ang="0">
                  <a:pos x="T2" y="T3"/>
                </a:cxn>
                <a:cxn ang="0">
                  <a:pos x="T4" y="T5"/>
                </a:cxn>
                <a:cxn ang="0">
                  <a:pos x="T6" y="T7"/>
                </a:cxn>
              </a:cxnLst>
              <a:rect l="0" t="0" r="r" b="b"/>
              <a:pathLst>
                <a:path w="108" h="138">
                  <a:moveTo>
                    <a:pt x="51" y="17"/>
                  </a:moveTo>
                  <a:cubicBezTo>
                    <a:pt x="22" y="34"/>
                    <a:pt x="0" y="89"/>
                    <a:pt x="3" y="138"/>
                  </a:cubicBezTo>
                  <a:cubicBezTo>
                    <a:pt x="108" y="77"/>
                    <a:pt x="108" y="77"/>
                    <a:pt x="108" y="77"/>
                  </a:cubicBezTo>
                  <a:cubicBezTo>
                    <a:pt x="106" y="28"/>
                    <a:pt x="80" y="0"/>
                    <a:pt x="51" y="17"/>
                  </a:cubicBezTo>
                </a:path>
              </a:pathLst>
            </a:custGeom>
            <a:solidFill>
              <a:schemeClr val="accent4"/>
            </a:solidFill>
            <a:ln>
              <a:noFill/>
            </a:ln>
          </p:spPr>
          <p:txBody>
            <a:bodyPr vert="horz" wrap="square" lIns="34286" tIns="17143" rIns="34286" bIns="17143" numCol="1" anchor="t" anchorCtr="0" compatLnSpc="1">
              <a:prstTxWarp prst="textNoShape">
                <a:avLst/>
              </a:prstTxWarp>
            </a:bodyPr>
            <a:lstStyle/>
            <a:p>
              <a:pPr defTabSz="171450"/>
              <a:endParaRPr lang="en-US" sz="675" dirty="0">
                <a:solidFill>
                  <a:srgbClr val="272E3A"/>
                </a:solidFill>
                <a:latin typeface="Source Sans Pro" charset="0"/>
              </a:endParaRPr>
            </a:p>
          </p:txBody>
        </p:sp>
        <p:sp>
          <p:nvSpPr>
            <p:cNvPr id="14" name="Freeform 19">
              <a:extLst>
                <a:ext uri="{FF2B5EF4-FFF2-40B4-BE49-F238E27FC236}">
                  <a16:creationId xmlns:a16="http://schemas.microsoft.com/office/drawing/2014/main" id="{33A418EF-FA22-4F50-8024-21C582B23F52}"/>
                </a:ext>
              </a:extLst>
            </p:cNvPr>
            <p:cNvSpPr>
              <a:spLocks/>
            </p:cNvSpPr>
            <p:nvPr/>
          </p:nvSpPr>
          <p:spPr bwMode="auto">
            <a:xfrm>
              <a:off x="3981933" y="4005001"/>
              <a:ext cx="1309687" cy="560388"/>
            </a:xfrm>
            <a:custGeom>
              <a:avLst/>
              <a:gdLst>
                <a:gd name="T0" fmla="*/ 132 w 161"/>
                <a:gd name="T1" fmla="*/ 46 h 69"/>
                <a:gd name="T2" fmla="*/ 0 w 161"/>
                <a:gd name="T3" fmla="*/ 61 h 69"/>
                <a:gd name="T4" fmla="*/ 105 w 161"/>
                <a:gd name="T5" fmla="*/ 0 h 69"/>
                <a:gd name="T6" fmla="*/ 132 w 161"/>
                <a:gd name="T7" fmla="*/ 46 h 69"/>
              </a:gdLst>
              <a:ahLst/>
              <a:cxnLst>
                <a:cxn ang="0">
                  <a:pos x="T0" y="T1"/>
                </a:cxn>
                <a:cxn ang="0">
                  <a:pos x="T2" y="T3"/>
                </a:cxn>
                <a:cxn ang="0">
                  <a:pos x="T4" y="T5"/>
                </a:cxn>
                <a:cxn ang="0">
                  <a:pos x="T6" y="T7"/>
                </a:cxn>
              </a:cxnLst>
              <a:rect l="0" t="0" r="r" b="b"/>
              <a:pathLst>
                <a:path w="161" h="69">
                  <a:moveTo>
                    <a:pt x="132" y="46"/>
                  </a:moveTo>
                  <a:cubicBezTo>
                    <a:pt x="103" y="63"/>
                    <a:pt x="44" y="69"/>
                    <a:pt x="0" y="61"/>
                  </a:cubicBezTo>
                  <a:cubicBezTo>
                    <a:pt x="105" y="0"/>
                    <a:pt x="105" y="0"/>
                    <a:pt x="105" y="0"/>
                  </a:cubicBezTo>
                  <a:cubicBezTo>
                    <a:pt x="150" y="8"/>
                    <a:pt x="161" y="29"/>
                    <a:pt x="132" y="46"/>
                  </a:cubicBezTo>
                </a:path>
              </a:pathLst>
            </a:custGeom>
            <a:solidFill>
              <a:schemeClr val="accent4">
                <a:lumMod val="75000"/>
              </a:schemeClr>
            </a:solidFill>
            <a:ln>
              <a:noFill/>
            </a:ln>
          </p:spPr>
          <p:txBody>
            <a:bodyPr vert="horz" wrap="square" lIns="34286" tIns="17143" rIns="34286" bIns="17143" numCol="1" anchor="t" anchorCtr="0" compatLnSpc="1">
              <a:prstTxWarp prst="textNoShape">
                <a:avLst/>
              </a:prstTxWarp>
            </a:bodyPr>
            <a:lstStyle/>
            <a:p>
              <a:pPr defTabSz="171450"/>
              <a:endParaRPr lang="en-US" sz="675" dirty="0">
                <a:solidFill>
                  <a:srgbClr val="272E3A"/>
                </a:solidFill>
                <a:latin typeface="Source Sans Pro" charset="0"/>
              </a:endParaRPr>
            </a:p>
          </p:txBody>
        </p:sp>
      </p:grpSp>
      <p:sp>
        <p:nvSpPr>
          <p:cNvPr id="18" name="Title 1">
            <a:extLst>
              <a:ext uri="{FF2B5EF4-FFF2-40B4-BE49-F238E27FC236}">
                <a16:creationId xmlns:a16="http://schemas.microsoft.com/office/drawing/2014/main" id="{AB2E81AF-9B0C-42F6-BD4B-31A24B3FCDE2}"/>
              </a:ext>
            </a:extLst>
          </p:cNvPr>
          <p:cNvSpPr txBox="1">
            <a:spLocks/>
          </p:cNvSpPr>
          <p:nvPr/>
        </p:nvSpPr>
        <p:spPr>
          <a:xfrm>
            <a:off x="670934" y="628000"/>
            <a:ext cx="3366059" cy="5281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r>
              <a:rPr lang="en-US" sz="1800" b="1" dirty="0">
                <a:solidFill>
                  <a:srgbClr val="1A1A1A"/>
                </a:solidFill>
                <a:latin typeface="futura-pt"/>
                <a:ea typeface="+mn-ea"/>
                <a:cs typeface="+mn-cs"/>
              </a:rPr>
              <a:t>Google Algorithms:</a:t>
            </a:r>
          </a:p>
        </p:txBody>
      </p:sp>
      <p:sp>
        <p:nvSpPr>
          <p:cNvPr id="19" name="TextBox 18">
            <a:extLst>
              <a:ext uri="{FF2B5EF4-FFF2-40B4-BE49-F238E27FC236}">
                <a16:creationId xmlns:a16="http://schemas.microsoft.com/office/drawing/2014/main" id="{4CCBAF3B-F804-432E-B4B0-5ECBBF140EB2}"/>
              </a:ext>
            </a:extLst>
          </p:cNvPr>
          <p:cNvSpPr txBox="1"/>
          <p:nvPr/>
        </p:nvSpPr>
        <p:spPr>
          <a:xfrm>
            <a:off x="2981631" y="1832646"/>
            <a:ext cx="1928338" cy="300082"/>
          </a:xfrm>
          <a:prstGeom prst="rect">
            <a:avLst/>
          </a:prstGeom>
          <a:noFill/>
        </p:spPr>
        <p:txBody>
          <a:bodyPr wrap="square" rtlCol="0">
            <a:spAutoFit/>
          </a:bodyPr>
          <a:lstStyle/>
          <a:p>
            <a:pPr algn="r" defTabSz="171450"/>
            <a:r>
              <a:rPr lang="en-US" sz="1350" dirty="0">
                <a:solidFill>
                  <a:srgbClr val="8E54E9"/>
                </a:solidFill>
                <a:latin typeface="Open Sans" panose="020B0606030504020204" pitchFamily="34" charset="0"/>
                <a:ea typeface="Open Sans" panose="020B0606030504020204" pitchFamily="34" charset="0"/>
                <a:cs typeface="Open Sans" panose="020B0606030504020204" pitchFamily="34" charset="0"/>
              </a:rPr>
              <a:t>Penguin</a:t>
            </a:r>
          </a:p>
        </p:txBody>
      </p:sp>
      <p:cxnSp>
        <p:nvCxnSpPr>
          <p:cNvPr id="20" name="Straight Connector 19">
            <a:extLst>
              <a:ext uri="{FF2B5EF4-FFF2-40B4-BE49-F238E27FC236}">
                <a16:creationId xmlns:a16="http://schemas.microsoft.com/office/drawing/2014/main" id="{F18592EC-C13A-4DCB-B53A-2B48D6840EB9}"/>
              </a:ext>
            </a:extLst>
          </p:cNvPr>
          <p:cNvCxnSpPr>
            <a:cxnSpLocks/>
          </p:cNvCxnSpPr>
          <p:nvPr/>
        </p:nvCxnSpPr>
        <p:spPr>
          <a:xfrm>
            <a:off x="5064881" y="1978144"/>
            <a:ext cx="887067" cy="228140"/>
          </a:xfrm>
          <a:prstGeom prst="line">
            <a:avLst/>
          </a:prstGeom>
          <a:ln>
            <a:solidFill>
              <a:schemeClr val="tx1">
                <a:lumMod val="25000"/>
                <a:lumOff val="75000"/>
              </a:schemeClr>
            </a:solidFill>
            <a:headEnd type="oval"/>
            <a:tailEnd type="oval"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C4C8AEA-7BF7-4E4A-B37A-520D88E33856}"/>
              </a:ext>
            </a:extLst>
          </p:cNvPr>
          <p:cNvSpPr txBox="1"/>
          <p:nvPr/>
        </p:nvSpPr>
        <p:spPr>
          <a:xfrm>
            <a:off x="1191697" y="2659202"/>
            <a:ext cx="2021386" cy="300082"/>
          </a:xfrm>
          <a:prstGeom prst="rect">
            <a:avLst/>
          </a:prstGeom>
          <a:noFill/>
        </p:spPr>
        <p:txBody>
          <a:bodyPr wrap="square" rtlCol="0">
            <a:spAutoFit/>
          </a:bodyPr>
          <a:lstStyle/>
          <a:p>
            <a:pPr algn="r" defTabSz="171450"/>
            <a:r>
              <a:rPr lang="en-US" sz="1350" dirty="0">
                <a:solidFill>
                  <a:srgbClr val="8E54E9"/>
                </a:solidFill>
                <a:latin typeface="Open Sans" panose="020B0606030504020204" pitchFamily="34" charset="0"/>
                <a:ea typeface="Open Sans" panose="020B0606030504020204" pitchFamily="34" charset="0"/>
                <a:cs typeface="Open Sans" panose="020B0606030504020204" pitchFamily="34" charset="0"/>
              </a:rPr>
              <a:t>Reduced Link Graph</a:t>
            </a:r>
          </a:p>
        </p:txBody>
      </p:sp>
      <p:cxnSp>
        <p:nvCxnSpPr>
          <p:cNvPr id="31" name="Straight Connector 30">
            <a:extLst>
              <a:ext uri="{FF2B5EF4-FFF2-40B4-BE49-F238E27FC236}">
                <a16:creationId xmlns:a16="http://schemas.microsoft.com/office/drawing/2014/main" id="{00B8E967-E65A-40C9-B921-D5F6FEFA0A09}"/>
              </a:ext>
            </a:extLst>
          </p:cNvPr>
          <p:cNvCxnSpPr>
            <a:cxnSpLocks/>
          </p:cNvCxnSpPr>
          <p:nvPr/>
        </p:nvCxnSpPr>
        <p:spPr>
          <a:xfrm>
            <a:off x="3299985" y="2811304"/>
            <a:ext cx="2705164" cy="0"/>
          </a:xfrm>
          <a:prstGeom prst="line">
            <a:avLst/>
          </a:prstGeom>
          <a:ln>
            <a:solidFill>
              <a:schemeClr val="tx1">
                <a:lumMod val="25000"/>
                <a:lumOff val="75000"/>
              </a:schemeClr>
            </a:solidFill>
            <a:headEnd type="oval"/>
            <a:tailEnd type="oval"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AF83356-6C2E-4B09-96AF-BB3995C10291}"/>
              </a:ext>
            </a:extLst>
          </p:cNvPr>
          <p:cNvCxnSpPr>
            <a:cxnSpLocks/>
          </p:cNvCxnSpPr>
          <p:nvPr/>
        </p:nvCxnSpPr>
        <p:spPr>
          <a:xfrm flipV="1">
            <a:off x="4452512" y="3404678"/>
            <a:ext cx="1839320" cy="281500"/>
          </a:xfrm>
          <a:prstGeom prst="line">
            <a:avLst/>
          </a:prstGeom>
          <a:ln>
            <a:solidFill>
              <a:schemeClr val="tx1">
                <a:lumMod val="25000"/>
                <a:lumOff val="75000"/>
              </a:schemeClr>
            </a:solidFill>
            <a:headEnd type="oval"/>
            <a:tailEnd type="oval"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8761CB9-9FE4-48DD-AD37-E4E318805C1F}"/>
              </a:ext>
            </a:extLst>
          </p:cNvPr>
          <p:cNvSpPr txBox="1"/>
          <p:nvPr/>
        </p:nvSpPr>
        <p:spPr>
          <a:xfrm>
            <a:off x="1968207" y="3545428"/>
            <a:ext cx="2447460" cy="300082"/>
          </a:xfrm>
          <a:prstGeom prst="rect">
            <a:avLst/>
          </a:prstGeom>
          <a:noFill/>
        </p:spPr>
        <p:txBody>
          <a:bodyPr wrap="square" rtlCol="0">
            <a:spAutoFit/>
          </a:bodyPr>
          <a:lstStyle/>
          <a:p>
            <a:pPr algn="r" defTabSz="171450"/>
            <a:r>
              <a:rPr lang="en-US" sz="1350" dirty="0">
                <a:solidFill>
                  <a:srgbClr val="8E54E9"/>
                </a:solidFill>
                <a:latin typeface="Open Sans" panose="020B0606030504020204" pitchFamily="34" charset="0"/>
                <a:ea typeface="Open Sans" panose="020B0606030504020204" pitchFamily="34" charset="0"/>
                <a:cs typeface="Open Sans" panose="020B0606030504020204" pitchFamily="34" charset="0"/>
              </a:rPr>
              <a:t>Core Algorithm</a:t>
            </a:r>
          </a:p>
        </p:txBody>
      </p:sp>
      <p:sp>
        <p:nvSpPr>
          <p:cNvPr id="40" name="TextBox 39">
            <a:extLst>
              <a:ext uri="{FF2B5EF4-FFF2-40B4-BE49-F238E27FC236}">
                <a16:creationId xmlns:a16="http://schemas.microsoft.com/office/drawing/2014/main" id="{BA451D74-86DD-4612-84DA-0B1265CC0007}"/>
              </a:ext>
            </a:extLst>
          </p:cNvPr>
          <p:cNvSpPr txBox="1"/>
          <p:nvPr/>
        </p:nvSpPr>
        <p:spPr>
          <a:xfrm>
            <a:off x="1601790" y="4696830"/>
            <a:ext cx="2021386" cy="300082"/>
          </a:xfrm>
          <a:prstGeom prst="rect">
            <a:avLst/>
          </a:prstGeom>
          <a:noFill/>
        </p:spPr>
        <p:txBody>
          <a:bodyPr wrap="square" rtlCol="0">
            <a:spAutoFit/>
          </a:bodyPr>
          <a:lstStyle/>
          <a:p>
            <a:pPr algn="r" defTabSz="171450"/>
            <a:r>
              <a:rPr lang="en-US" sz="1350" dirty="0">
                <a:solidFill>
                  <a:srgbClr val="8E54E9"/>
                </a:solidFill>
                <a:latin typeface="Open Sans" panose="020B0606030504020204" pitchFamily="34" charset="0"/>
                <a:ea typeface="Open Sans" panose="020B0606030504020204" pitchFamily="34" charset="0"/>
                <a:cs typeface="Open Sans" panose="020B0606030504020204" pitchFamily="34" charset="0"/>
              </a:rPr>
              <a:t>PageRank</a:t>
            </a:r>
          </a:p>
        </p:txBody>
      </p:sp>
      <p:cxnSp>
        <p:nvCxnSpPr>
          <p:cNvPr id="42" name="Straight Connector 41">
            <a:extLst>
              <a:ext uri="{FF2B5EF4-FFF2-40B4-BE49-F238E27FC236}">
                <a16:creationId xmlns:a16="http://schemas.microsoft.com/office/drawing/2014/main" id="{8FC2E7F6-730D-4099-973B-9B5BD06C8C78}"/>
              </a:ext>
            </a:extLst>
          </p:cNvPr>
          <p:cNvCxnSpPr>
            <a:cxnSpLocks/>
          </p:cNvCxnSpPr>
          <p:nvPr/>
        </p:nvCxnSpPr>
        <p:spPr>
          <a:xfrm flipV="1">
            <a:off x="3650121" y="3719875"/>
            <a:ext cx="3203412" cy="1094773"/>
          </a:xfrm>
          <a:prstGeom prst="line">
            <a:avLst/>
          </a:prstGeom>
          <a:ln>
            <a:solidFill>
              <a:schemeClr val="tx1">
                <a:lumMod val="25000"/>
                <a:lumOff val="75000"/>
              </a:schemeClr>
            </a:solidFill>
            <a:headEnd type="ova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3393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2" presetClass="entr" presetSubtype="1" fill="hold" nodeType="withEffect" p14:presetBounceEnd="73333">
                                      <p:stCondLst>
                                        <p:cond delay="0"/>
                                      </p:stCondLst>
                                      <p:childTnLst>
                                        <p:set>
                                          <p:cBhvr>
                                            <p:cTn id="9" dur="1" fill="hold">
                                              <p:stCondLst>
                                                <p:cond delay="0"/>
                                              </p:stCondLst>
                                            </p:cTn>
                                            <p:tgtEl>
                                              <p:spTgt spid="69"/>
                                            </p:tgtEl>
                                            <p:attrNameLst>
                                              <p:attrName>style.visibility</p:attrName>
                                            </p:attrNameLst>
                                          </p:cBhvr>
                                          <p:to>
                                            <p:strVal val="visible"/>
                                          </p:to>
                                        </p:set>
                                        <p:anim calcmode="lin" valueType="num" p14:bounceEnd="73333">
                                          <p:cBhvr additive="base">
                                            <p:cTn id="10" dur="1500" fill="hold"/>
                                            <p:tgtEl>
                                              <p:spTgt spid="69"/>
                                            </p:tgtEl>
                                            <p:attrNameLst>
                                              <p:attrName>ppt_x</p:attrName>
                                            </p:attrNameLst>
                                          </p:cBhvr>
                                          <p:tavLst>
                                            <p:tav tm="0">
                                              <p:val>
                                                <p:strVal val="#ppt_x"/>
                                              </p:val>
                                            </p:tav>
                                            <p:tav tm="100000">
                                              <p:val>
                                                <p:strVal val="#ppt_x"/>
                                              </p:val>
                                            </p:tav>
                                          </p:tavLst>
                                        </p:anim>
                                        <p:anim calcmode="lin" valueType="num" p14:bounceEnd="73333">
                                          <p:cBhvr additive="base">
                                            <p:cTn id="11" dur="1500" fill="hold"/>
                                            <p:tgtEl>
                                              <p:spTgt spid="69"/>
                                            </p:tgtEl>
                                            <p:attrNameLst>
                                              <p:attrName>ppt_y</p:attrName>
                                            </p:attrNameLst>
                                          </p:cBhvr>
                                          <p:tavLst>
                                            <p:tav tm="0">
                                              <p:val>
                                                <p:strVal val="0-#ppt_h/2"/>
                                              </p:val>
                                            </p:tav>
                                            <p:tav tm="100000">
                                              <p:val>
                                                <p:strVal val="#ppt_y"/>
                                              </p:val>
                                            </p:tav>
                                          </p:tavLst>
                                        </p:anim>
                                      </p:childTnLst>
                                    </p:cTn>
                                  </p:par>
                                  <p:par>
                                    <p:cTn id="12" presetID="10" presetClass="entr" presetSubtype="0" fill="hold" nodeType="withEffect">
                                      <p:stCondLst>
                                        <p:cond delay="9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300"/>
                                            <p:tgtEl>
                                              <p:spTgt spid="6"/>
                                            </p:tgtEl>
                                          </p:cBhvr>
                                        </p:animEffect>
                                      </p:childTnLst>
                                    </p:cTn>
                                  </p:par>
                                  <p:par>
                                    <p:cTn id="15" presetID="10" presetClass="entr" presetSubtype="0" fill="hold" nodeType="withEffect">
                                      <p:stCondLst>
                                        <p:cond delay="11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
                                            <p:tgtEl>
                                              <p:spTgt spid="9"/>
                                            </p:tgtEl>
                                          </p:cBhvr>
                                        </p:animEffect>
                                      </p:childTnLst>
                                    </p:cTn>
                                  </p:par>
                                  <p:par>
                                    <p:cTn id="18" presetID="10" presetClass="entr" presetSubtype="0" fill="hold" nodeType="withEffect">
                                      <p:stCondLst>
                                        <p:cond delay="13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300"/>
                                            <p:tgtEl>
                                              <p:spTgt spid="12"/>
                                            </p:tgtEl>
                                          </p:cBhvr>
                                        </p:animEffect>
                                      </p:childTnLst>
                                    </p:cTn>
                                  </p:par>
                                  <p:par>
                                    <p:cTn id="21" presetID="22" presetClass="entr" presetSubtype="2" fill="hold" nodeType="withEffect">
                                      <p:stCondLst>
                                        <p:cond delay="130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300"/>
                                            <p:tgtEl>
                                              <p:spTgt spid="20"/>
                                            </p:tgtEl>
                                          </p:cBhvr>
                                        </p:animEffect>
                                      </p:childTnLst>
                                    </p:cTn>
                                  </p:par>
                                  <p:par>
                                    <p:cTn id="24" presetID="22" presetClass="entr" presetSubtype="2" fill="hold" nodeType="withEffect">
                                      <p:stCondLst>
                                        <p:cond delay="1400"/>
                                      </p:stCondLst>
                                      <p:childTnLst>
                                        <p:set>
                                          <p:cBhvr>
                                            <p:cTn id="25" dur="1" fill="hold">
                                              <p:stCondLst>
                                                <p:cond delay="0"/>
                                              </p:stCondLst>
                                            </p:cTn>
                                            <p:tgtEl>
                                              <p:spTgt spid="31"/>
                                            </p:tgtEl>
                                            <p:attrNameLst>
                                              <p:attrName>style.visibility</p:attrName>
                                            </p:attrNameLst>
                                          </p:cBhvr>
                                          <p:to>
                                            <p:strVal val="visible"/>
                                          </p:to>
                                        </p:set>
                                        <p:animEffect transition="in" filter="wipe(right)">
                                          <p:cBhvr>
                                            <p:cTn id="26" dur="300"/>
                                            <p:tgtEl>
                                              <p:spTgt spid="31"/>
                                            </p:tgtEl>
                                          </p:cBhvr>
                                        </p:animEffect>
                                      </p:childTnLst>
                                    </p:cTn>
                                  </p:par>
                                  <p:par>
                                    <p:cTn id="27" presetID="22" presetClass="entr" presetSubtype="2" fill="hold" nodeType="withEffect">
                                      <p:stCondLst>
                                        <p:cond delay="1500"/>
                                      </p:stCondLst>
                                      <p:childTnLst>
                                        <p:set>
                                          <p:cBhvr>
                                            <p:cTn id="28" dur="1" fill="hold">
                                              <p:stCondLst>
                                                <p:cond delay="0"/>
                                              </p:stCondLst>
                                            </p:cTn>
                                            <p:tgtEl>
                                              <p:spTgt spid="37"/>
                                            </p:tgtEl>
                                            <p:attrNameLst>
                                              <p:attrName>style.visibility</p:attrName>
                                            </p:attrNameLst>
                                          </p:cBhvr>
                                          <p:to>
                                            <p:strVal val="visible"/>
                                          </p:to>
                                        </p:set>
                                        <p:animEffect transition="in" filter="wipe(right)">
                                          <p:cBhvr>
                                            <p:cTn id="29" dur="300"/>
                                            <p:tgtEl>
                                              <p:spTgt spid="37"/>
                                            </p:tgtEl>
                                          </p:cBhvr>
                                        </p:animEffect>
                                      </p:childTnLst>
                                    </p:cTn>
                                  </p:par>
                                  <p:par>
                                    <p:cTn id="30" presetID="22" presetClass="entr" presetSubtype="2" fill="hold" nodeType="withEffect">
                                      <p:stCondLst>
                                        <p:cond delay="1600"/>
                                      </p:stCondLst>
                                      <p:childTnLst>
                                        <p:set>
                                          <p:cBhvr>
                                            <p:cTn id="31" dur="1" fill="hold">
                                              <p:stCondLst>
                                                <p:cond delay="0"/>
                                              </p:stCondLst>
                                            </p:cTn>
                                            <p:tgtEl>
                                              <p:spTgt spid="42"/>
                                            </p:tgtEl>
                                            <p:attrNameLst>
                                              <p:attrName>style.visibility</p:attrName>
                                            </p:attrNameLst>
                                          </p:cBhvr>
                                          <p:to>
                                            <p:strVal val="visible"/>
                                          </p:to>
                                        </p:set>
                                        <p:animEffect transition="in" filter="wipe(right)">
                                          <p:cBhvr>
                                            <p:cTn id="32" dur="300"/>
                                            <p:tgtEl>
                                              <p:spTgt spid="42"/>
                                            </p:tgtEl>
                                          </p:cBhvr>
                                        </p:animEffect>
                                      </p:childTnLst>
                                    </p:cTn>
                                  </p:par>
                                </p:childTnLst>
                              </p:cTn>
                            </p:par>
                            <p:par>
                              <p:cTn id="33" fill="hold">
                                <p:stCondLst>
                                  <p:cond delay="19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0" grpId="0"/>
          <p:bldP spid="36" grpId="0"/>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2" presetClass="entr" presetSubtype="1"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 calcmode="lin" valueType="num">
                                          <p:cBhvr additive="base">
                                            <p:cTn id="10" dur="1500" fill="hold"/>
                                            <p:tgtEl>
                                              <p:spTgt spid="69"/>
                                            </p:tgtEl>
                                            <p:attrNameLst>
                                              <p:attrName>ppt_x</p:attrName>
                                            </p:attrNameLst>
                                          </p:cBhvr>
                                          <p:tavLst>
                                            <p:tav tm="0">
                                              <p:val>
                                                <p:strVal val="#ppt_x"/>
                                              </p:val>
                                            </p:tav>
                                            <p:tav tm="100000">
                                              <p:val>
                                                <p:strVal val="#ppt_x"/>
                                              </p:val>
                                            </p:tav>
                                          </p:tavLst>
                                        </p:anim>
                                        <p:anim calcmode="lin" valueType="num">
                                          <p:cBhvr additive="base">
                                            <p:cTn id="11" dur="1500" fill="hold"/>
                                            <p:tgtEl>
                                              <p:spTgt spid="69"/>
                                            </p:tgtEl>
                                            <p:attrNameLst>
                                              <p:attrName>ppt_y</p:attrName>
                                            </p:attrNameLst>
                                          </p:cBhvr>
                                          <p:tavLst>
                                            <p:tav tm="0">
                                              <p:val>
                                                <p:strVal val="0-#ppt_h/2"/>
                                              </p:val>
                                            </p:tav>
                                            <p:tav tm="100000">
                                              <p:val>
                                                <p:strVal val="#ppt_y"/>
                                              </p:val>
                                            </p:tav>
                                          </p:tavLst>
                                        </p:anim>
                                      </p:childTnLst>
                                    </p:cTn>
                                  </p:par>
                                  <p:par>
                                    <p:cTn id="12" presetID="10" presetClass="entr" presetSubtype="0" fill="hold" nodeType="withEffect">
                                      <p:stCondLst>
                                        <p:cond delay="9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300"/>
                                            <p:tgtEl>
                                              <p:spTgt spid="6"/>
                                            </p:tgtEl>
                                          </p:cBhvr>
                                        </p:animEffect>
                                      </p:childTnLst>
                                    </p:cTn>
                                  </p:par>
                                  <p:par>
                                    <p:cTn id="15" presetID="10" presetClass="entr" presetSubtype="0" fill="hold" nodeType="withEffect">
                                      <p:stCondLst>
                                        <p:cond delay="11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
                                            <p:tgtEl>
                                              <p:spTgt spid="9"/>
                                            </p:tgtEl>
                                          </p:cBhvr>
                                        </p:animEffect>
                                      </p:childTnLst>
                                    </p:cTn>
                                  </p:par>
                                  <p:par>
                                    <p:cTn id="18" presetID="10" presetClass="entr" presetSubtype="0" fill="hold" nodeType="withEffect">
                                      <p:stCondLst>
                                        <p:cond delay="13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300"/>
                                            <p:tgtEl>
                                              <p:spTgt spid="12"/>
                                            </p:tgtEl>
                                          </p:cBhvr>
                                        </p:animEffect>
                                      </p:childTnLst>
                                    </p:cTn>
                                  </p:par>
                                  <p:par>
                                    <p:cTn id="21" presetID="22" presetClass="entr" presetSubtype="2" fill="hold" nodeType="withEffect">
                                      <p:stCondLst>
                                        <p:cond delay="130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300"/>
                                            <p:tgtEl>
                                              <p:spTgt spid="20"/>
                                            </p:tgtEl>
                                          </p:cBhvr>
                                        </p:animEffect>
                                      </p:childTnLst>
                                    </p:cTn>
                                  </p:par>
                                  <p:par>
                                    <p:cTn id="24" presetID="22" presetClass="entr" presetSubtype="2" fill="hold" nodeType="withEffect">
                                      <p:stCondLst>
                                        <p:cond delay="1400"/>
                                      </p:stCondLst>
                                      <p:childTnLst>
                                        <p:set>
                                          <p:cBhvr>
                                            <p:cTn id="25" dur="1" fill="hold">
                                              <p:stCondLst>
                                                <p:cond delay="0"/>
                                              </p:stCondLst>
                                            </p:cTn>
                                            <p:tgtEl>
                                              <p:spTgt spid="31"/>
                                            </p:tgtEl>
                                            <p:attrNameLst>
                                              <p:attrName>style.visibility</p:attrName>
                                            </p:attrNameLst>
                                          </p:cBhvr>
                                          <p:to>
                                            <p:strVal val="visible"/>
                                          </p:to>
                                        </p:set>
                                        <p:animEffect transition="in" filter="wipe(right)">
                                          <p:cBhvr>
                                            <p:cTn id="26" dur="300"/>
                                            <p:tgtEl>
                                              <p:spTgt spid="31"/>
                                            </p:tgtEl>
                                          </p:cBhvr>
                                        </p:animEffect>
                                      </p:childTnLst>
                                    </p:cTn>
                                  </p:par>
                                  <p:par>
                                    <p:cTn id="27" presetID="22" presetClass="entr" presetSubtype="2" fill="hold" nodeType="withEffect">
                                      <p:stCondLst>
                                        <p:cond delay="1500"/>
                                      </p:stCondLst>
                                      <p:childTnLst>
                                        <p:set>
                                          <p:cBhvr>
                                            <p:cTn id="28" dur="1" fill="hold">
                                              <p:stCondLst>
                                                <p:cond delay="0"/>
                                              </p:stCondLst>
                                            </p:cTn>
                                            <p:tgtEl>
                                              <p:spTgt spid="37"/>
                                            </p:tgtEl>
                                            <p:attrNameLst>
                                              <p:attrName>style.visibility</p:attrName>
                                            </p:attrNameLst>
                                          </p:cBhvr>
                                          <p:to>
                                            <p:strVal val="visible"/>
                                          </p:to>
                                        </p:set>
                                        <p:animEffect transition="in" filter="wipe(right)">
                                          <p:cBhvr>
                                            <p:cTn id="29" dur="300"/>
                                            <p:tgtEl>
                                              <p:spTgt spid="37"/>
                                            </p:tgtEl>
                                          </p:cBhvr>
                                        </p:animEffect>
                                      </p:childTnLst>
                                    </p:cTn>
                                  </p:par>
                                  <p:par>
                                    <p:cTn id="30" presetID="22" presetClass="entr" presetSubtype="2" fill="hold" nodeType="withEffect">
                                      <p:stCondLst>
                                        <p:cond delay="1600"/>
                                      </p:stCondLst>
                                      <p:childTnLst>
                                        <p:set>
                                          <p:cBhvr>
                                            <p:cTn id="31" dur="1" fill="hold">
                                              <p:stCondLst>
                                                <p:cond delay="0"/>
                                              </p:stCondLst>
                                            </p:cTn>
                                            <p:tgtEl>
                                              <p:spTgt spid="42"/>
                                            </p:tgtEl>
                                            <p:attrNameLst>
                                              <p:attrName>style.visibility</p:attrName>
                                            </p:attrNameLst>
                                          </p:cBhvr>
                                          <p:to>
                                            <p:strVal val="visible"/>
                                          </p:to>
                                        </p:set>
                                        <p:animEffect transition="in" filter="wipe(right)">
                                          <p:cBhvr>
                                            <p:cTn id="32" dur="300"/>
                                            <p:tgtEl>
                                              <p:spTgt spid="42"/>
                                            </p:tgtEl>
                                          </p:cBhvr>
                                        </p:animEffect>
                                      </p:childTnLst>
                                    </p:cTn>
                                  </p:par>
                                </p:childTnLst>
                              </p:cTn>
                            </p:par>
                            <p:par>
                              <p:cTn id="33" fill="hold">
                                <p:stCondLst>
                                  <p:cond delay="19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0" grpId="0"/>
          <p:bldP spid="36" grpId="0"/>
          <p:bldP spid="4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23FE11E6-3E52-419C-896B-CBAF8F3D00ED}"/>
              </a:ext>
            </a:extLst>
          </p:cNvPr>
          <p:cNvCxnSpPr>
            <a:cxnSpLocks/>
          </p:cNvCxnSpPr>
          <p:nvPr/>
        </p:nvCxnSpPr>
        <p:spPr>
          <a:xfrm>
            <a:off x="4146942" y="4779039"/>
            <a:ext cx="859859" cy="657787"/>
          </a:xfrm>
          <a:prstGeom prst="line">
            <a:avLst/>
          </a:prstGeom>
          <a:ln w="539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BC3BFD-D9D9-4F0A-8FFB-BADB7F2C682D}"/>
              </a:ext>
            </a:extLst>
          </p:cNvPr>
          <p:cNvCxnSpPr>
            <a:cxnSpLocks/>
          </p:cNvCxnSpPr>
          <p:nvPr/>
        </p:nvCxnSpPr>
        <p:spPr>
          <a:xfrm flipV="1">
            <a:off x="4153382" y="4162512"/>
            <a:ext cx="859859" cy="621119"/>
          </a:xfrm>
          <a:prstGeom prst="line">
            <a:avLst/>
          </a:prstGeom>
          <a:ln w="539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6AE929E-600D-43DF-8E1A-12427C0E3215}"/>
              </a:ext>
            </a:extLst>
          </p:cNvPr>
          <p:cNvCxnSpPr>
            <a:cxnSpLocks/>
          </p:cNvCxnSpPr>
          <p:nvPr/>
        </p:nvCxnSpPr>
        <p:spPr>
          <a:xfrm>
            <a:off x="4146942" y="3504724"/>
            <a:ext cx="859859" cy="657787"/>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B46E8C-65C8-4555-A679-206D44B2939E}"/>
              </a:ext>
            </a:extLst>
          </p:cNvPr>
          <p:cNvCxnSpPr>
            <a:cxnSpLocks/>
          </p:cNvCxnSpPr>
          <p:nvPr/>
        </p:nvCxnSpPr>
        <p:spPr>
          <a:xfrm flipV="1">
            <a:off x="4153382" y="2883607"/>
            <a:ext cx="859859" cy="621119"/>
          </a:xfrm>
          <a:prstGeom prst="line">
            <a:avLst/>
          </a:prstGeom>
          <a:ln w="539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F6CC91-B26D-43D3-8443-3BEAE7AB2C9D}"/>
              </a:ext>
            </a:extLst>
          </p:cNvPr>
          <p:cNvCxnSpPr>
            <a:cxnSpLocks/>
          </p:cNvCxnSpPr>
          <p:nvPr/>
        </p:nvCxnSpPr>
        <p:spPr>
          <a:xfrm>
            <a:off x="4146942" y="2225818"/>
            <a:ext cx="859859" cy="657787"/>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110BBB5C-9AED-4154-A3C1-743F3094CC39}"/>
              </a:ext>
            </a:extLst>
          </p:cNvPr>
          <p:cNvSpPr/>
          <p:nvPr/>
        </p:nvSpPr>
        <p:spPr>
          <a:xfrm>
            <a:off x="3819317" y="1893903"/>
            <a:ext cx="668128" cy="66812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a:r>
              <a:rPr lang="en-US" sz="3000" dirty="0">
                <a:latin typeface="dt-line-technology-01" panose="02000509000000000000" pitchFamily="49" charset="0"/>
                <a:cs typeface="Arial" panose="020B0604020202020204" pitchFamily="34" charset="0"/>
              </a:rPr>
              <a:t>1</a:t>
            </a:r>
          </a:p>
        </p:txBody>
      </p:sp>
      <p:sp>
        <p:nvSpPr>
          <p:cNvPr id="3" name="Oval 2">
            <a:extLst>
              <a:ext uri="{FF2B5EF4-FFF2-40B4-BE49-F238E27FC236}">
                <a16:creationId xmlns:a16="http://schemas.microsoft.com/office/drawing/2014/main" id="{6C79BB26-AA0E-4CE6-8AFF-F7F2CCE28274}"/>
              </a:ext>
            </a:extLst>
          </p:cNvPr>
          <p:cNvSpPr/>
          <p:nvPr/>
        </p:nvSpPr>
        <p:spPr>
          <a:xfrm>
            <a:off x="4670838" y="2529490"/>
            <a:ext cx="668128" cy="66812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a:r>
              <a:rPr lang="en-US" sz="3000" dirty="0">
                <a:latin typeface="dt-line-transportation-01" panose="02000509000000000000" pitchFamily="49" charset="0"/>
                <a:cs typeface="Arial" panose="020B0604020202020204" pitchFamily="34" charset="0"/>
              </a:rPr>
              <a:t>2</a:t>
            </a:r>
          </a:p>
        </p:txBody>
      </p:sp>
      <p:sp>
        <p:nvSpPr>
          <p:cNvPr id="5" name="Oval 4">
            <a:extLst>
              <a:ext uri="{FF2B5EF4-FFF2-40B4-BE49-F238E27FC236}">
                <a16:creationId xmlns:a16="http://schemas.microsoft.com/office/drawing/2014/main" id="{8549EC92-F319-4E05-8E4E-9C6CF9C67339}"/>
              </a:ext>
            </a:extLst>
          </p:cNvPr>
          <p:cNvSpPr/>
          <p:nvPr/>
        </p:nvSpPr>
        <p:spPr>
          <a:xfrm>
            <a:off x="3819317" y="3165077"/>
            <a:ext cx="668128" cy="66812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a:r>
              <a:rPr lang="en-US" sz="3000" dirty="0">
                <a:latin typeface="dt-line-transportation-01" panose="02000509000000000000" pitchFamily="49" charset="0"/>
                <a:cs typeface="Arial" panose="020B0604020202020204" pitchFamily="34" charset="0"/>
              </a:rPr>
              <a:t>3</a:t>
            </a:r>
          </a:p>
        </p:txBody>
      </p:sp>
      <p:sp>
        <p:nvSpPr>
          <p:cNvPr id="6" name="Oval 5">
            <a:extLst>
              <a:ext uri="{FF2B5EF4-FFF2-40B4-BE49-F238E27FC236}">
                <a16:creationId xmlns:a16="http://schemas.microsoft.com/office/drawing/2014/main" id="{F07A0C06-D2D3-45C9-90C1-6F3896BDC4CA}"/>
              </a:ext>
            </a:extLst>
          </p:cNvPr>
          <p:cNvSpPr/>
          <p:nvPr/>
        </p:nvSpPr>
        <p:spPr>
          <a:xfrm>
            <a:off x="4670838" y="3800665"/>
            <a:ext cx="668128" cy="66812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a:r>
              <a:rPr lang="en-US" sz="3000" dirty="0">
                <a:latin typeface="dt-line-transportation-01" panose="02000509000000000000" pitchFamily="49" charset="0"/>
                <a:cs typeface="Arial" panose="020B0604020202020204" pitchFamily="34" charset="0"/>
              </a:rPr>
              <a:t>4</a:t>
            </a:r>
          </a:p>
        </p:txBody>
      </p:sp>
      <p:sp>
        <p:nvSpPr>
          <p:cNvPr id="7" name="Oval 6">
            <a:extLst>
              <a:ext uri="{FF2B5EF4-FFF2-40B4-BE49-F238E27FC236}">
                <a16:creationId xmlns:a16="http://schemas.microsoft.com/office/drawing/2014/main" id="{B5D9F1AA-70E5-49D2-8998-BB6628638372}"/>
              </a:ext>
            </a:extLst>
          </p:cNvPr>
          <p:cNvSpPr/>
          <p:nvPr/>
        </p:nvSpPr>
        <p:spPr>
          <a:xfrm>
            <a:off x="3819317" y="4436252"/>
            <a:ext cx="668128" cy="66812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a:r>
              <a:rPr lang="en-US" sz="3000" dirty="0">
                <a:latin typeface="dt-line-transportation-01" panose="02000509000000000000" pitchFamily="49" charset="0"/>
                <a:cs typeface="Arial" panose="020B0604020202020204" pitchFamily="34" charset="0"/>
              </a:rPr>
              <a:t>5</a:t>
            </a:r>
          </a:p>
        </p:txBody>
      </p:sp>
      <p:sp>
        <p:nvSpPr>
          <p:cNvPr id="8" name="Oval 7">
            <a:extLst>
              <a:ext uri="{FF2B5EF4-FFF2-40B4-BE49-F238E27FC236}">
                <a16:creationId xmlns:a16="http://schemas.microsoft.com/office/drawing/2014/main" id="{E7EF30AA-5075-460B-A0D2-099DDAE3FFE8}"/>
              </a:ext>
            </a:extLst>
          </p:cNvPr>
          <p:cNvSpPr/>
          <p:nvPr/>
        </p:nvSpPr>
        <p:spPr>
          <a:xfrm>
            <a:off x="4670838" y="5071839"/>
            <a:ext cx="668128" cy="66812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a:r>
              <a:rPr lang="en-US" sz="3000" dirty="0">
                <a:latin typeface="dt-line-transportation-01" panose="02000509000000000000" pitchFamily="49" charset="0"/>
                <a:cs typeface="Arial" panose="020B0604020202020204" pitchFamily="34" charset="0"/>
              </a:rPr>
              <a:t>6</a:t>
            </a:r>
          </a:p>
        </p:txBody>
      </p:sp>
      <p:sp>
        <p:nvSpPr>
          <p:cNvPr id="10" name="TextBox 9">
            <a:extLst>
              <a:ext uri="{FF2B5EF4-FFF2-40B4-BE49-F238E27FC236}">
                <a16:creationId xmlns:a16="http://schemas.microsoft.com/office/drawing/2014/main" id="{CDCA5F9A-297A-4733-9168-4F8E66520DDF}"/>
              </a:ext>
            </a:extLst>
          </p:cNvPr>
          <p:cNvSpPr txBox="1"/>
          <p:nvPr/>
        </p:nvSpPr>
        <p:spPr>
          <a:xfrm>
            <a:off x="1664544" y="1778649"/>
            <a:ext cx="1971380" cy="284052"/>
          </a:xfrm>
          <a:prstGeom prst="rect">
            <a:avLst/>
          </a:prstGeom>
          <a:noFill/>
        </p:spPr>
        <p:txBody>
          <a:bodyPr wrap="square" rtlCol="0">
            <a:spAutoFit/>
          </a:bodyPr>
          <a:lstStyle/>
          <a:p>
            <a:pPr algn="ctr" defTabSz="171450">
              <a:lnSpc>
                <a:spcPct val="89000"/>
              </a:lnSpc>
            </a:pPr>
            <a:r>
              <a:rPr lang="en-US" sz="1400" b="1" dirty="0">
                <a:solidFill>
                  <a:srgbClr val="272E3A">
                    <a:lumMod val="90000"/>
                    <a:lumOff val="10000"/>
                  </a:srgbClr>
                </a:solidFill>
                <a:latin typeface="Open Sans" panose="020B0606030504020204" pitchFamily="34" charset="0"/>
                <a:ea typeface="Open Sans" panose="020B0606030504020204" pitchFamily="34" charset="0"/>
                <a:cs typeface="Open Sans" panose="020B0606030504020204" pitchFamily="34" charset="0"/>
              </a:rPr>
              <a:t>Importance of Links</a:t>
            </a:r>
          </a:p>
        </p:txBody>
      </p:sp>
      <p:sp>
        <p:nvSpPr>
          <p:cNvPr id="11" name="TextBox 10">
            <a:extLst>
              <a:ext uri="{FF2B5EF4-FFF2-40B4-BE49-F238E27FC236}">
                <a16:creationId xmlns:a16="http://schemas.microsoft.com/office/drawing/2014/main" id="{154E8C05-311C-430F-94AF-02916FBE23D5}"/>
              </a:ext>
            </a:extLst>
          </p:cNvPr>
          <p:cNvSpPr txBox="1"/>
          <p:nvPr/>
        </p:nvSpPr>
        <p:spPr>
          <a:xfrm>
            <a:off x="5522357" y="2507289"/>
            <a:ext cx="2196421" cy="284052"/>
          </a:xfrm>
          <a:prstGeom prst="rect">
            <a:avLst/>
          </a:prstGeom>
          <a:noFill/>
        </p:spPr>
        <p:txBody>
          <a:bodyPr wrap="square" rtlCol="0">
            <a:spAutoFit/>
          </a:bodyPr>
          <a:lstStyle/>
          <a:p>
            <a:pPr defTabSz="171450">
              <a:lnSpc>
                <a:spcPct val="89000"/>
              </a:lnSpc>
            </a:pPr>
            <a:r>
              <a:rPr lang="en-US" sz="1400" b="1" dirty="0">
                <a:solidFill>
                  <a:srgbClr val="272E3A">
                    <a:lumMod val="90000"/>
                    <a:lumOff val="10000"/>
                  </a:srgbClr>
                </a:solidFill>
                <a:latin typeface="Open Sans" panose="020B0606030504020204" pitchFamily="34" charset="0"/>
                <a:ea typeface="Open Sans" panose="020B0606030504020204" pitchFamily="34" charset="0"/>
                <a:cs typeface="Open Sans" panose="020B0606030504020204" pitchFamily="34" charset="0"/>
              </a:rPr>
              <a:t>Old PageRank</a:t>
            </a:r>
          </a:p>
        </p:txBody>
      </p:sp>
      <p:sp>
        <p:nvSpPr>
          <p:cNvPr id="12" name="TextBox 11">
            <a:extLst>
              <a:ext uri="{FF2B5EF4-FFF2-40B4-BE49-F238E27FC236}">
                <a16:creationId xmlns:a16="http://schemas.microsoft.com/office/drawing/2014/main" id="{E0733D35-D389-4695-AA87-19E059AB499B}"/>
              </a:ext>
            </a:extLst>
          </p:cNvPr>
          <p:cNvSpPr txBox="1"/>
          <p:nvPr/>
        </p:nvSpPr>
        <p:spPr>
          <a:xfrm>
            <a:off x="1664543" y="3142876"/>
            <a:ext cx="1971381" cy="475771"/>
          </a:xfrm>
          <a:prstGeom prst="rect">
            <a:avLst/>
          </a:prstGeom>
          <a:noFill/>
        </p:spPr>
        <p:txBody>
          <a:bodyPr wrap="square" rtlCol="0">
            <a:spAutoFit/>
          </a:bodyPr>
          <a:lstStyle/>
          <a:p>
            <a:pPr algn="ctr" defTabSz="171450">
              <a:lnSpc>
                <a:spcPct val="89000"/>
              </a:lnSpc>
            </a:pPr>
            <a:r>
              <a:rPr lang="en-US" sz="1400" b="1" dirty="0">
                <a:solidFill>
                  <a:srgbClr val="272E3A">
                    <a:lumMod val="90000"/>
                    <a:lumOff val="10000"/>
                  </a:srgbClr>
                </a:solidFill>
                <a:latin typeface="Open Sans" panose="020B0606030504020204" pitchFamily="34" charset="0"/>
                <a:ea typeface="Open Sans" panose="020B0606030504020204" pitchFamily="34" charset="0"/>
                <a:cs typeface="Open Sans" panose="020B0606030504020204" pitchFamily="34" charset="0"/>
              </a:rPr>
              <a:t>Updated PageRank Patent</a:t>
            </a:r>
          </a:p>
        </p:txBody>
      </p:sp>
      <p:sp>
        <p:nvSpPr>
          <p:cNvPr id="13" name="TextBox 12">
            <a:extLst>
              <a:ext uri="{FF2B5EF4-FFF2-40B4-BE49-F238E27FC236}">
                <a16:creationId xmlns:a16="http://schemas.microsoft.com/office/drawing/2014/main" id="{D03A1A5A-3258-450A-837C-506622227368}"/>
              </a:ext>
            </a:extLst>
          </p:cNvPr>
          <p:cNvSpPr txBox="1"/>
          <p:nvPr/>
        </p:nvSpPr>
        <p:spPr>
          <a:xfrm>
            <a:off x="5522357" y="3778464"/>
            <a:ext cx="2196421" cy="284052"/>
          </a:xfrm>
          <a:prstGeom prst="rect">
            <a:avLst/>
          </a:prstGeom>
          <a:noFill/>
        </p:spPr>
        <p:txBody>
          <a:bodyPr wrap="square" rtlCol="0">
            <a:spAutoFit/>
          </a:bodyPr>
          <a:lstStyle/>
          <a:p>
            <a:pPr defTabSz="171450">
              <a:lnSpc>
                <a:spcPct val="89000"/>
              </a:lnSpc>
            </a:pPr>
            <a:r>
              <a:rPr lang="en-US" sz="1400" b="1" dirty="0">
                <a:solidFill>
                  <a:srgbClr val="272E3A">
                    <a:lumMod val="90000"/>
                    <a:lumOff val="10000"/>
                  </a:srgbClr>
                </a:solidFill>
                <a:latin typeface="Open Sans" panose="020B0606030504020204" pitchFamily="34" charset="0"/>
                <a:ea typeface="Open Sans" panose="020B0606030504020204" pitchFamily="34" charset="0"/>
                <a:cs typeface="Open Sans" panose="020B0606030504020204" pitchFamily="34" charset="0"/>
              </a:rPr>
              <a:t>Penguin Algorithm</a:t>
            </a:r>
          </a:p>
        </p:txBody>
      </p:sp>
      <p:sp>
        <p:nvSpPr>
          <p:cNvPr id="14" name="TextBox 13">
            <a:extLst>
              <a:ext uri="{FF2B5EF4-FFF2-40B4-BE49-F238E27FC236}">
                <a16:creationId xmlns:a16="http://schemas.microsoft.com/office/drawing/2014/main" id="{5B6B0C9C-C2B5-4ED8-B4DD-3D0949D118E2}"/>
              </a:ext>
            </a:extLst>
          </p:cNvPr>
          <p:cNvSpPr txBox="1"/>
          <p:nvPr/>
        </p:nvSpPr>
        <p:spPr>
          <a:xfrm>
            <a:off x="1664543" y="4381511"/>
            <a:ext cx="1971381" cy="475771"/>
          </a:xfrm>
          <a:prstGeom prst="rect">
            <a:avLst/>
          </a:prstGeom>
          <a:noFill/>
        </p:spPr>
        <p:txBody>
          <a:bodyPr wrap="square" rtlCol="0">
            <a:spAutoFit/>
          </a:bodyPr>
          <a:lstStyle/>
          <a:p>
            <a:pPr algn="ctr" defTabSz="171450">
              <a:lnSpc>
                <a:spcPct val="89000"/>
              </a:lnSpc>
            </a:pPr>
            <a:r>
              <a:rPr lang="en-US" sz="1400" b="1" dirty="0">
                <a:solidFill>
                  <a:srgbClr val="272E3A">
                    <a:lumMod val="90000"/>
                    <a:lumOff val="10000"/>
                  </a:srgbClr>
                </a:solidFill>
                <a:latin typeface="Open Sans" panose="020B0606030504020204" pitchFamily="34" charset="0"/>
                <a:ea typeface="Open Sans" panose="020B0606030504020204" pitchFamily="34" charset="0"/>
                <a:cs typeface="Open Sans" panose="020B0606030504020204" pitchFamily="34" charset="0"/>
              </a:rPr>
              <a:t>Reduced Link Graphs</a:t>
            </a:r>
          </a:p>
        </p:txBody>
      </p:sp>
      <p:sp>
        <p:nvSpPr>
          <p:cNvPr id="15" name="TextBox 14">
            <a:extLst>
              <a:ext uri="{FF2B5EF4-FFF2-40B4-BE49-F238E27FC236}">
                <a16:creationId xmlns:a16="http://schemas.microsoft.com/office/drawing/2014/main" id="{A7D5D961-7CA4-4430-BE73-A4E0ADB35266}"/>
              </a:ext>
            </a:extLst>
          </p:cNvPr>
          <p:cNvSpPr txBox="1"/>
          <p:nvPr/>
        </p:nvSpPr>
        <p:spPr>
          <a:xfrm>
            <a:off x="5522357" y="5017097"/>
            <a:ext cx="2196421" cy="284052"/>
          </a:xfrm>
          <a:prstGeom prst="rect">
            <a:avLst/>
          </a:prstGeom>
          <a:noFill/>
        </p:spPr>
        <p:txBody>
          <a:bodyPr wrap="square" rtlCol="0">
            <a:spAutoFit/>
          </a:bodyPr>
          <a:lstStyle/>
          <a:p>
            <a:pPr defTabSz="171450">
              <a:lnSpc>
                <a:spcPct val="89000"/>
              </a:lnSpc>
            </a:pPr>
            <a:r>
              <a:rPr lang="en-US" sz="1400" b="1" dirty="0">
                <a:solidFill>
                  <a:srgbClr val="272E3A">
                    <a:lumMod val="90000"/>
                    <a:lumOff val="10000"/>
                  </a:srgbClr>
                </a:solidFill>
                <a:latin typeface="Open Sans" panose="020B0606030504020204" pitchFamily="34" charset="0"/>
                <a:ea typeface="Open Sans" panose="020B0606030504020204" pitchFamily="34" charset="0"/>
                <a:cs typeface="Open Sans" panose="020B0606030504020204" pitchFamily="34" charset="0"/>
              </a:rPr>
              <a:t>Use Cases</a:t>
            </a:r>
          </a:p>
        </p:txBody>
      </p:sp>
      <p:sp>
        <p:nvSpPr>
          <p:cNvPr id="24" name="Title 1">
            <a:extLst>
              <a:ext uri="{FF2B5EF4-FFF2-40B4-BE49-F238E27FC236}">
                <a16:creationId xmlns:a16="http://schemas.microsoft.com/office/drawing/2014/main" id="{CE891D0B-EBBA-4788-AC49-605C58540166}"/>
              </a:ext>
            </a:extLst>
          </p:cNvPr>
          <p:cNvSpPr txBox="1">
            <a:spLocks/>
          </p:cNvSpPr>
          <p:nvPr/>
        </p:nvSpPr>
        <p:spPr>
          <a:xfrm>
            <a:off x="654597" y="661461"/>
            <a:ext cx="3758555" cy="4669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71450">
              <a:lnSpc>
                <a:spcPct val="100000"/>
              </a:lnSpc>
            </a:pPr>
            <a:r>
              <a:rPr lang="en-US" sz="2400" b="1" dirty="0">
                <a:latin typeface="futura-pt"/>
                <a:ea typeface="+mn-ea"/>
                <a:cs typeface="+mn-cs"/>
              </a:rPr>
              <a:t>What We Discuss</a:t>
            </a:r>
            <a:r>
              <a:rPr lang="fa-IR" sz="2400" b="1" dirty="0">
                <a:latin typeface="futura-pt"/>
                <a:ea typeface="+mn-ea"/>
                <a:cs typeface="+mn-cs"/>
              </a:rPr>
              <a:t>: </a:t>
            </a:r>
            <a:endParaRPr lang="en-US" sz="2400" b="1" dirty="0">
              <a:latin typeface="futura-pt"/>
              <a:ea typeface="+mn-ea"/>
              <a:cs typeface="+mn-cs"/>
            </a:endParaRPr>
          </a:p>
        </p:txBody>
      </p:sp>
    </p:spTree>
    <p:extLst>
      <p:ext uri="{BB962C8B-B14F-4D97-AF65-F5344CB8AC3E}">
        <p14:creationId xmlns:p14="http://schemas.microsoft.com/office/powerpoint/2010/main" val="106297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1000"/>
                            </p:stCondLst>
                            <p:childTnLst>
                              <p:par>
                                <p:cTn id="9" presetID="49" presetClass="entr" presetSubtype="0"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400" fill="hold"/>
                                        <p:tgtEl>
                                          <p:spTgt spid="2"/>
                                        </p:tgtEl>
                                        <p:attrNameLst>
                                          <p:attrName>ppt_w</p:attrName>
                                        </p:attrNameLst>
                                      </p:cBhvr>
                                      <p:tavLst>
                                        <p:tav tm="0">
                                          <p:val>
                                            <p:fltVal val="0"/>
                                          </p:val>
                                        </p:tav>
                                        <p:tav tm="100000">
                                          <p:val>
                                            <p:strVal val="#ppt_w"/>
                                          </p:val>
                                        </p:tav>
                                      </p:tavLst>
                                    </p:anim>
                                    <p:anim calcmode="lin" valueType="num">
                                      <p:cBhvr>
                                        <p:cTn id="12" dur="400" fill="hold"/>
                                        <p:tgtEl>
                                          <p:spTgt spid="2"/>
                                        </p:tgtEl>
                                        <p:attrNameLst>
                                          <p:attrName>ppt_h</p:attrName>
                                        </p:attrNameLst>
                                      </p:cBhvr>
                                      <p:tavLst>
                                        <p:tav tm="0">
                                          <p:val>
                                            <p:fltVal val="0"/>
                                          </p:val>
                                        </p:tav>
                                        <p:tav tm="100000">
                                          <p:val>
                                            <p:strVal val="#ppt_h"/>
                                          </p:val>
                                        </p:tav>
                                      </p:tavLst>
                                    </p:anim>
                                    <p:anim calcmode="lin" valueType="num">
                                      <p:cBhvr>
                                        <p:cTn id="13" dur="400" fill="hold"/>
                                        <p:tgtEl>
                                          <p:spTgt spid="2"/>
                                        </p:tgtEl>
                                        <p:attrNameLst>
                                          <p:attrName>style.rotation</p:attrName>
                                        </p:attrNameLst>
                                      </p:cBhvr>
                                      <p:tavLst>
                                        <p:tav tm="0">
                                          <p:val>
                                            <p:fltVal val="360"/>
                                          </p:val>
                                        </p:tav>
                                        <p:tav tm="100000">
                                          <p:val>
                                            <p:fltVal val="0"/>
                                          </p:val>
                                        </p:tav>
                                      </p:tavLst>
                                    </p:anim>
                                    <p:animEffect transition="in" filter="fade">
                                      <p:cBhvr>
                                        <p:cTn id="14" dur="400"/>
                                        <p:tgtEl>
                                          <p:spTgt spid="2"/>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childTnLst>
                                </p:cTn>
                              </p:par>
                              <p:par>
                                <p:cTn id="18" presetID="22" presetClass="entr" presetSubtype="8" fill="hold" nodeType="withEffect">
                                  <p:stCondLst>
                                    <p:cond delay="30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350"/>
                                        <p:tgtEl>
                                          <p:spTgt spid="17"/>
                                        </p:tgtEl>
                                      </p:cBhvr>
                                    </p:animEffect>
                                  </p:childTnLst>
                                </p:cTn>
                              </p:par>
                            </p:childTnLst>
                          </p:cTn>
                        </p:par>
                        <p:par>
                          <p:cTn id="21" fill="hold">
                            <p:stCondLst>
                              <p:cond delay="1650"/>
                            </p:stCondLst>
                            <p:childTnLst>
                              <p:par>
                                <p:cTn id="22" presetID="49" presetClass="entr" presetSubtype="0" decel="10000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400" fill="hold"/>
                                        <p:tgtEl>
                                          <p:spTgt spid="3"/>
                                        </p:tgtEl>
                                        <p:attrNameLst>
                                          <p:attrName>ppt_w</p:attrName>
                                        </p:attrNameLst>
                                      </p:cBhvr>
                                      <p:tavLst>
                                        <p:tav tm="0">
                                          <p:val>
                                            <p:fltVal val="0"/>
                                          </p:val>
                                        </p:tav>
                                        <p:tav tm="100000">
                                          <p:val>
                                            <p:strVal val="#ppt_w"/>
                                          </p:val>
                                        </p:tav>
                                      </p:tavLst>
                                    </p:anim>
                                    <p:anim calcmode="lin" valueType="num">
                                      <p:cBhvr>
                                        <p:cTn id="25" dur="400" fill="hold"/>
                                        <p:tgtEl>
                                          <p:spTgt spid="3"/>
                                        </p:tgtEl>
                                        <p:attrNameLst>
                                          <p:attrName>ppt_h</p:attrName>
                                        </p:attrNameLst>
                                      </p:cBhvr>
                                      <p:tavLst>
                                        <p:tav tm="0">
                                          <p:val>
                                            <p:fltVal val="0"/>
                                          </p:val>
                                        </p:tav>
                                        <p:tav tm="100000">
                                          <p:val>
                                            <p:strVal val="#ppt_h"/>
                                          </p:val>
                                        </p:tav>
                                      </p:tavLst>
                                    </p:anim>
                                    <p:anim calcmode="lin" valueType="num">
                                      <p:cBhvr>
                                        <p:cTn id="26" dur="400" fill="hold"/>
                                        <p:tgtEl>
                                          <p:spTgt spid="3"/>
                                        </p:tgtEl>
                                        <p:attrNameLst>
                                          <p:attrName>style.rotation</p:attrName>
                                        </p:attrNameLst>
                                      </p:cBhvr>
                                      <p:tavLst>
                                        <p:tav tm="0">
                                          <p:val>
                                            <p:fltVal val="360"/>
                                          </p:val>
                                        </p:tav>
                                        <p:tav tm="100000">
                                          <p:val>
                                            <p:fltVal val="0"/>
                                          </p:val>
                                        </p:tav>
                                      </p:tavLst>
                                    </p:anim>
                                    <p:animEffect transition="in" filter="fade">
                                      <p:cBhvr>
                                        <p:cTn id="27" dur="400"/>
                                        <p:tgtEl>
                                          <p:spTgt spid="3"/>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300"/>
                                        <p:tgtEl>
                                          <p:spTgt spid="11"/>
                                        </p:tgtEl>
                                      </p:cBhvr>
                                    </p:animEffect>
                                  </p:childTnLst>
                                </p:cTn>
                              </p:par>
                              <p:par>
                                <p:cTn id="31" presetID="22" presetClass="entr" presetSubtype="2" fill="hold" nodeType="withEffect">
                                  <p:stCondLst>
                                    <p:cond delay="30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350"/>
                                        <p:tgtEl>
                                          <p:spTgt spid="19"/>
                                        </p:tgtEl>
                                      </p:cBhvr>
                                    </p:animEffect>
                                  </p:childTnLst>
                                </p:cTn>
                              </p:par>
                            </p:childTnLst>
                          </p:cTn>
                        </p:par>
                        <p:par>
                          <p:cTn id="34" fill="hold">
                            <p:stCondLst>
                              <p:cond delay="2300"/>
                            </p:stCondLst>
                            <p:childTnLst>
                              <p:par>
                                <p:cTn id="35" presetID="49" presetClass="entr" presetSubtype="0" decel="10000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400" fill="hold"/>
                                        <p:tgtEl>
                                          <p:spTgt spid="5"/>
                                        </p:tgtEl>
                                        <p:attrNameLst>
                                          <p:attrName>ppt_w</p:attrName>
                                        </p:attrNameLst>
                                      </p:cBhvr>
                                      <p:tavLst>
                                        <p:tav tm="0">
                                          <p:val>
                                            <p:fltVal val="0"/>
                                          </p:val>
                                        </p:tav>
                                        <p:tav tm="100000">
                                          <p:val>
                                            <p:strVal val="#ppt_w"/>
                                          </p:val>
                                        </p:tav>
                                      </p:tavLst>
                                    </p:anim>
                                    <p:anim calcmode="lin" valueType="num">
                                      <p:cBhvr>
                                        <p:cTn id="38" dur="400" fill="hold"/>
                                        <p:tgtEl>
                                          <p:spTgt spid="5"/>
                                        </p:tgtEl>
                                        <p:attrNameLst>
                                          <p:attrName>ppt_h</p:attrName>
                                        </p:attrNameLst>
                                      </p:cBhvr>
                                      <p:tavLst>
                                        <p:tav tm="0">
                                          <p:val>
                                            <p:fltVal val="0"/>
                                          </p:val>
                                        </p:tav>
                                        <p:tav tm="100000">
                                          <p:val>
                                            <p:strVal val="#ppt_h"/>
                                          </p:val>
                                        </p:tav>
                                      </p:tavLst>
                                    </p:anim>
                                    <p:anim calcmode="lin" valueType="num">
                                      <p:cBhvr>
                                        <p:cTn id="39" dur="400" fill="hold"/>
                                        <p:tgtEl>
                                          <p:spTgt spid="5"/>
                                        </p:tgtEl>
                                        <p:attrNameLst>
                                          <p:attrName>style.rotation</p:attrName>
                                        </p:attrNameLst>
                                      </p:cBhvr>
                                      <p:tavLst>
                                        <p:tav tm="0">
                                          <p:val>
                                            <p:fltVal val="360"/>
                                          </p:val>
                                        </p:tav>
                                        <p:tav tm="100000">
                                          <p:val>
                                            <p:fltVal val="0"/>
                                          </p:val>
                                        </p:tav>
                                      </p:tavLst>
                                    </p:anim>
                                    <p:animEffect transition="in" filter="fade">
                                      <p:cBhvr>
                                        <p:cTn id="40" dur="400"/>
                                        <p:tgtEl>
                                          <p:spTgt spid="5"/>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300"/>
                                        <p:tgtEl>
                                          <p:spTgt spid="12"/>
                                        </p:tgtEl>
                                      </p:cBhvr>
                                    </p:animEffect>
                                  </p:childTnLst>
                                </p:cTn>
                              </p:par>
                              <p:par>
                                <p:cTn id="44" presetID="22" presetClass="entr" presetSubtype="8" fill="hold" nodeType="withEffect">
                                  <p:stCondLst>
                                    <p:cond delay="30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350"/>
                                        <p:tgtEl>
                                          <p:spTgt spid="22"/>
                                        </p:tgtEl>
                                      </p:cBhvr>
                                    </p:animEffect>
                                  </p:childTnLst>
                                </p:cTn>
                              </p:par>
                            </p:childTnLst>
                          </p:cTn>
                        </p:par>
                        <p:par>
                          <p:cTn id="47" fill="hold">
                            <p:stCondLst>
                              <p:cond delay="2950"/>
                            </p:stCondLst>
                            <p:childTnLst>
                              <p:par>
                                <p:cTn id="48" presetID="49" presetClass="entr" presetSubtype="0" decel="10000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400" fill="hold"/>
                                        <p:tgtEl>
                                          <p:spTgt spid="6"/>
                                        </p:tgtEl>
                                        <p:attrNameLst>
                                          <p:attrName>ppt_w</p:attrName>
                                        </p:attrNameLst>
                                      </p:cBhvr>
                                      <p:tavLst>
                                        <p:tav tm="0">
                                          <p:val>
                                            <p:fltVal val="0"/>
                                          </p:val>
                                        </p:tav>
                                        <p:tav tm="100000">
                                          <p:val>
                                            <p:strVal val="#ppt_w"/>
                                          </p:val>
                                        </p:tav>
                                      </p:tavLst>
                                    </p:anim>
                                    <p:anim calcmode="lin" valueType="num">
                                      <p:cBhvr>
                                        <p:cTn id="51" dur="400" fill="hold"/>
                                        <p:tgtEl>
                                          <p:spTgt spid="6"/>
                                        </p:tgtEl>
                                        <p:attrNameLst>
                                          <p:attrName>ppt_h</p:attrName>
                                        </p:attrNameLst>
                                      </p:cBhvr>
                                      <p:tavLst>
                                        <p:tav tm="0">
                                          <p:val>
                                            <p:fltVal val="0"/>
                                          </p:val>
                                        </p:tav>
                                        <p:tav tm="100000">
                                          <p:val>
                                            <p:strVal val="#ppt_h"/>
                                          </p:val>
                                        </p:tav>
                                      </p:tavLst>
                                    </p:anim>
                                    <p:anim calcmode="lin" valueType="num">
                                      <p:cBhvr>
                                        <p:cTn id="52" dur="400" fill="hold"/>
                                        <p:tgtEl>
                                          <p:spTgt spid="6"/>
                                        </p:tgtEl>
                                        <p:attrNameLst>
                                          <p:attrName>style.rotation</p:attrName>
                                        </p:attrNameLst>
                                      </p:cBhvr>
                                      <p:tavLst>
                                        <p:tav tm="0">
                                          <p:val>
                                            <p:fltVal val="360"/>
                                          </p:val>
                                        </p:tav>
                                        <p:tav tm="100000">
                                          <p:val>
                                            <p:fltVal val="0"/>
                                          </p:val>
                                        </p:tav>
                                      </p:tavLst>
                                    </p:anim>
                                    <p:animEffect transition="in" filter="fade">
                                      <p:cBhvr>
                                        <p:cTn id="53" dur="400"/>
                                        <p:tgtEl>
                                          <p:spTgt spid="6"/>
                                        </p:tgtEl>
                                      </p:cBhvr>
                                    </p:animEffect>
                                  </p:childTnLst>
                                </p:cTn>
                              </p:par>
                              <p:par>
                                <p:cTn id="54" presetID="10" presetClass="entr" presetSubtype="0" fill="hold" grpId="0" nodeType="withEffect">
                                  <p:stCondLst>
                                    <p:cond delay="20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300"/>
                                        <p:tgtEl>
                                          <p:spTgt spid="13"/>
                                        </p:tgtEl>
                                      </p:cBhvr>
                                    </p:animEffect>
                                  </p:childTnLst>
                                </p:cTn>
                              </p:par>
                              <p:par>
                                <p:cTn id="57" presetID="22" presetClass="entr" presetSubtype="2" fill="hold" nodeType="withEffect">
                                  <p:stCondLst>
                                    <p:cond delay="300"/>
                                  </p:stCondLst>
                                  <p:childTnLst>
                                    <p:set>
                                      <p:cBhvr>
                                        <p:cTn id="58" dur="1" fill="hold">
                                          <p:stCondLst>
                                            <p:cond delay="0"/>
                                          </p:stCondLst>
                                        </p:cTn>
                                        <p:tgtEl>
                                          <p:spTgt spid="21"/>
                                        </p:tgtEl>
                                        <p:attrNameLst>
                                          <p:attrName>style.visibility</p:attrName>
                                        </p:attrNameLst>
                                      </p:cBhvr>
                                      <p:to>
                                        <p:strVal val="visible"/>
                                      </p:to>
                                    </p:set>
                                    <p:animEffect transition="in" filter="wipe(right)">
                                      <p:cBhvr>
                                        <p:cTn id="59" dur="350"/>
                                        <p:tgtEl>
                                          <p:spTgt spid="21"/>
                                        </p:tgtEl>
                                      </p:cBhvr>
                                    </p:animEffect>
                                  </p:childTnLst>
                                </p:cTn>
                              </p:par>
                            </p:childTnLst>
                          </p:cTn>
                        </p:par>
                        <p:par>
                          <p:cTn id="60" fill="hold">
                            <p:stCondLst>
                              <p:cond delay="3600"/>
                            </p:stCondLst>
                            <p:childTnLst>
                              <p:par>
                                <p:cTn id="61" presetID="49" presetClass="entr" presetSubtype="0" decel="100000"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400" fill="hold"/>
                                        <p:tgtEl>
                                          <p:spTgt spid="7"/>
                                        </p:tgtEl>
                                        <p:attrNameLst>
                                          <p:attrName>ppt_w</p:attrName>
                                        </p:attrNameLst>
                                      </p:cBhvr>
                                      <p:tavLst>
                                        <p:tav tm="0">
                                          <p:val>
                                            <p:fltVal val="0"/>
                                          </p:val>
                                        </p:tav>
                                        <p:tav tm="100000">
                                          <p:val>
                                            <p:strVal val="#ppt_w"/>
                                          </p:val>
                                        </p:tav>
                                      </p:tavLst>
                                    </p:anim>
                                    <p:anim calcmode="lin" valueType="num">
                                      <p:cBhvr>
                                        <p:cTn id="64" dur="400" fill="hold"/>
                                        <p:tgtEl>
                                          <p:spTgt spid="7"/>
                                        </p:tgtEl>
                                        <p:attrNameLst>
                                          <p:attrName>ppt_h</p:attrName>
                                        </p:attrNameLst>
                                      </p:cBhvr>
                                      <p:tavLst>
                                        <p:tav tm="0">
                                          <p:val>
                                            <p:fltVal val="0"/>
                                          </p:val>
                                        </p:tav>
                                        <p:tav tm="100000">
                                          <p:val>
                                            <p:strVal val="#ppt_h"/>
                                          </p:val>
                                        </p:tav>
                                      </p:tavLst>
                                    </p:anim>
                                    <p:anim calcmode="lin" valueType="num">
                                      <p:cBhvr>
                                        <p:cTn id="65" dur="400" fill="hold"/>
                                        <p:tgtEl>
                                          <p:spTgt spid="7"/>
                                        </p:tgtEl>
                                        <p:attrNameLst>
                                          <p:attrName>style.rotation</p:attrName>
                                        </p:attrNameLst>
                                      </p:cBhvr>
                                      <p:tavLst>
                                        <p:tav tm="0">
                                          <p:val>
                                            <p:fltVal val="360"/>
                                          </p:val>
                                        </p:tav>
                                        <p:tav tm="100000">
                                          <p:val>
                                            <p:fltVal val="0"/>
                                          </p:val>
                                        </p:tav>
                                      </p:tavLst>
                                    </p:anim>
                                    <p:animEffect transition="in" filter="fade">
                                      <p:cBhvr>
                                        <p:cTn id="66" dur="400"/>
                                        <p:tgtEl>
                                          <p:spTgt spid="7"/>
                                        </p:tgtEl>
                                      </p:cBhvr>
                                    </p:animEffect>
                                  </p:childTnLst>
                                </p:cTn>
                              </p:par>
                              <p:par>
                                <p:cTn id="67" presetID="10" presetClass="entr" presetSubtype="0" fill="hold" grpId="0" nodeType="withEffect">
                                  <p:stCondLst>
                                    <p:cond delay="20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300"/>
                                        <p:tgtEl>
                                          <p:spTgt spid="14"/>
                                        </p:tgtEl>
                                      </p:cBhvr>
                                    </p:animEffect>
                                  </p:childTnLst>
                                </p:cTn>
                              </p:par>
                              <p:par>
                                <p:cTn id="70" presetID="22" presetClass="entr" presetSubtype="8" fill="hold" nodeType="withEffect">
                                  <p:stCondLst>
                                    <p:cond delay="300"/>
                                  </p:stCondLst>
                                  <p:childTnLst>
                                    <p:set>
                                      <p:cBhvr>
                                        <p:cTn id="71" dur="1" fill="hold">
                                          <p:stCondLst>
                                            <p:cond delay="0"/>
                                          </p:stCondLst>
                                        </p:cTn>
                                        <p:tgtEl>
                                          <p:spTgt spid="23"/>
                                        </p:tgtEl>
                                        <p:attrNameLst>
                                          <p:attrName>style.visibility</p:attrName>
                                        </p:attrNameLst>
                                      </p:cBhvr>
                                      <p:to>
                                        <p:strVal val="visible"/>
                                      </p:to>
                                    </p:set>
                                    <p:animEffect transition="in" filter="wipe(left)">
                                      <p:cBhvr>
                                        <p:cTn id="72" dur="350"/>
                                        <p:tgtEl>
                                          <p:spTgt spid="23"/>
                                        </p:tgtEl>
                                      </p:cBhvr>
                                    </p:animEffect>
                                  </p:childTnLst>
                                </p:cTn>
                              </p:par>
                            </p:childTnLst>
                          </p:cTn>
                        </p:par>
                        <p:par>
                          <p:cTn id="73" fill="hold">
                            <p:stCondLst>
                              <p:cond delay="4250"/>
                            </p:stCondLst>
                            <p:childTnLst>
                              <p:par>
                                <p:cTn id="74" presetID="49" presetClass="entr" presetSubtype="0" decel="100000" fill="hold" grpId="0" nodeType="after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400" fill="hold"/>
                                        <p:tgtEl>
                                          <p:spTgt spid="8"/>
                                        </p:tgtEl>
                                        <p:attrNameLst>
                                          <p:attrName>ppt_w</p:attrName>
                                        </p:attrNameLst>
                                      </p:cBhvr>
                                      <p:tavLst>
                                        <p:tav tm="0">
                                          <p:val>
                                            <p:fltVal val="0"/>
                                          </p:val>
                                        </p:tav>
                                        <p:tav tm="100000">
                                          <p:val>
                                            <p:strVal val="#ppt_w"/>
                                          </p:val>
                                        </p:tav>
                                      </p:tavLst>
                                    </p:anim>
                                    <p:anim calcmode="lin" valueType="num">
                                      <p:cBhvr>
                                        <p:cTn id="77" dur="400" fill="hold"/>
                                        <p:tgtEl>
                                          <p:spTgt spid="8"/>
                                        </p:tgtEl>
                                        <p:attrNameLst>
                                          <p:attrName>ppt_h</p:attrName>
                                        </p:attrNameLst>
                                      </p:cBhvr>
                                      <p:tavLst>
                                        <p:tav tm="0">
                                          <p:val>
                                            <p:fltVal val="0"/>
                                          </p:val>
                                        </p:tav>
                                        <p:tav tm="100000">
                                          <p:val>
                                            <p:strVal val="#ppt_h"/>
                                          </p:val>
                                        </p:tav>
                                      </p:tavLst>
                                    </p:anim>
                                    <p:anim calcmode="lin" valueType="num">
                                      <p:cBhvr>
                                        <p:cTn id="78" dur="400" fill="hold"/>
                                        <p:tgtEl>
                                          <p:spTgt spid="8"/>
                                        </p:tgtEl>
                                        <p:attrNameLst>
                                          <p:attrName>style.rotation</p:attrName>
                                        </p:attrNameLst>
                                      </p:cBhvr>
                                      <p:tavLst>
                                        <p:tav tm="0">
                                          <p:val>
                                            <p:fltVal val="360"/>
                                          </p:val>
                                        </p:tav>
                                        <p:tav tm="100000">
                                          <p:val>
                                            <p:fltVal val="0"/>
                                          </p:val>
                                        </p:tav>
                                      </p:tavLst>
                                    </p:anim>
                                    <p:animEffect transition="in" filter="fade">
                                      <p:cBhvr>
                                        <p:cTn id="79" dur="400"/>
                                        <p:tgtEl>
                                          <p:spTgt spid="8"/>
                                        </p:tgtEl>
                                      </p:cBhvr>
                                    </p:animEffect>
                                  </p:childTnLst>
                                </p:cTn>
                              </p:par>
                              <p:par>
                                <p:cTn id="80" presetID="10" presetClass="entr" presetSubtype="0" fill="hold" grpId="0" nodeType="withEffect">
                                  <p:stCondLst>
                                    <p:cond delay="20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P spid="10" grpId="0"/>
      <p:bldP spid="11" grpId="0"/>
      <p:bldP spid="12" grpId="0"/>
      <p:bldP spid="13" grpId="0"/>
      <p:bldP spid="14" grpId="0"/>
      <p:bldP spid="15"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F59A4-4D63-9144-B99E-B93EC1642309}"/>
              </a:ext>
            </a:extLst>
          </p:cNvPr>
          <p:cNvSpPr txBox="1">
            <a:spLocks/>
          </p:cNvSpPr>
          <p:nvPr/>
        </p:nvSpPr>
        <p:spPr>
          <a:xfrm>
            <a:off x="670934" y="628000"/>
            <a:ext cx="3366059" cy="5281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r>
              <a:rPr lang="en-US" sz="1800" b="1" dirty="0">
                <a:solidFill>
                  <a:srgbClr val="1A1A1A"/>
                </a:solidFill>
                <a:latin typeface="futura-pt"/>
                <a:ea typeface="+mn-ea"/>
                <a:cs typeface="+mn-cs"/>
              </a:rPr>
              <a:t>Use Cases:</a:t>
            </a:r>
          </a:p>
        </p:txBody>
      </p:sp>
      <p:pic>
        <p:nvPicPr>
          <p:cNvPr id="5" name="Picture 4">
            <a:extLst>
              <a:ext uri="{FF2B5EF4-FFF2-40B4-BE49-F238E27FC236}">
                <a16:creationId xmlns:a16="http://schemas.microsoft.com/office/drawing/2014/main" id="{0CFB1553-9ABB-674B-ADA8-DF826352017E}"/>
              </a:ext>
            </a:extLst>
          </p:cNvPr>
          <p:cNvPicPr>
            <a:picLocks noChangeAspect="1"/>
          </p:cNvPicPr>
          <p:nvPr/>
        </p:nvPicPr>
        <p:blipFill>
          <a:blip r:embed="rId2"/>
          <a:stretch>
            <a:fillRect/>
          </a:stretch>
        </p:blipFill>
        <p:spPr>
          <a:xfrm>
            <a:off x="669471" y="4026803"/>
            <a:ext cx="7805057" cy="1554972"/>
          </a:xfrm>
          <a:prstGeom prst="rect">
            <a:avLst/>
          </a:prstGeom>
        </p:spPr>
      </p:pic>
      <p:sp>
        <p:nvSpPr>
          <p:cNvPr id="6" name="TextBox 5">
            <a:extLst>
              <a:ext uri="{FF2B5EF4-FFF2-40B4-BE49-F238E27FC236}">
                <a16:creationId xmlns:a16="http://schemas.microsoft.com/office/drawing/2014/main" id="{39857399-B7CE-2947-ABB7-DC86AE0F3021}"/>
              </a:ext>
            </a:extLst>
          </p:cNvPr>
          <p:cNvSpPr txBox="1"/>
          <p:nvPr/>
        </p:nvSpPr>
        <p:spPr>
          <a:xfrm>
            <a:off x="670934" y="1621971"/>
            <a:ext cx="7885237" cy="1938992"/>
          </a:xfrm>
          <a:prstGeom prst="rect">
            <a:avLst/>
          </a:prstGeom>
          <a:noFill/>
        </p:spPr>
        <p:txBody>
          <a:bodyPr wrap="square" rtlCol="0">
            <a:spAutoFit/>
          </a:bodyPr>
          <a:lstStyle/>
          <a:p>
            <a:r>
              <a:rPr lang="en-US" sz="2000" i="1" dirty="0">
                <a:latin typeface="Open Sans Light" panose="020B0306030504020204" pitchFamily="34" charset="0"/>
                <a:ea typeface="Open Sans Light" panose="020B0306030504020204" pitchFamily="34" charset="0"/>
                <a:cs typeface="Open Sans Light" panose="020B0306030504020204" pitchFamily="34" charset="0"/>
              </a:rPr>
              <a:t>You no longer need to have the biggest and highest authority link profile.</a:t>
            </a:r>
          </a:p>
          <a:p>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r>
              <a:rPr lang="en-US" sz="2000" i="1" dirty="0">
                <a:latin typeface="Open Sans Light" panose="020B0306030504020204" pitchFamily="34" charset="0"/>
                <a:ea typeface="Open Sans Light" panose="020B0306030504020204" pitchFamily="34" charset="0"/>
                <a:cs typeface="Open Sans Light" panose="020B0306030504020204" pitchFamily="34" charset="0"/>
              </a:rPr>
              <a:t>identifying the links that are the shortest distance from the most authoritative sites about the topic you want to rank for.</a:t>
            </a:r>
          </a:p>
          <a:p>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8" name="Straight Connector 7">
            <a:extLst>
              <a:ext uri="{FF2B5EF4-FFF2-40B4-BE49-F238E27FC236}">
                <a16:creationId xmlns:a16="http://schemas.microsoft.com/office/drawing/2014/main" id="{0B8A73EF-15B3-C949-B1BA-100CF3472534}"/>
              </a:ext>
            </a:extLst>
          </p:cNvPr>
          <p:cNvCxnSpPr/>
          <p:nvPr/>
        </p:nvCxnSpPr>
        <p:spPr>
          <a:xfrm>
            <a:off x="669471" y="3853543"/>
            <a:ext cx="7668986" cy="1992086"/>
          </a:xfrm>
          <a:prstGeom prst="line">
            <a:avLst/>
          </a:prstGeom>
          <a:ln w="317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579A9B0B-5C87-C24F-A05E-DC4F58090963}"/>
              </a:ext>
            </a:extLst>
          </p:cNvPr>
          <p:cNvCxnSpPr>
            <a:cxnSpLocks/>
          </p:cNvCxnSpPr>
          <p:nvPr/>
        </p:nvCxnSpPr>
        <p:spPr>
          <a:xfrm flipV="1">
            <a:off x="669471" y="4026803"/>
            <a:ext cx="7805057" cy="1728232"/>
          </a:xfrm>
          <a:prstGeom prst="line">
            <a:avLst/>
          </a:prstGeom>
          <a:ln w="31750">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E2293F7A-D74F-8344-8432-A4042C1B5849}"/>
              </a:ext>
            </a:extLst>
          </p:cNvPr>
          <p:cNvSpPr/>
          <p:nvPr/>
        </p:nvSpPr>
        <p:spPr>
          <a:xfrm>
            <a:off x="2814760" y="971465"/>
            <a:ext cx="3514477" cy="369332"/>
          </a:xfrm>
          <a:prstGeom prst="rect">
            <a:avLst/>
          </a:prstGeom>
        </p:spPr>
        <p:txBody>
          <a:bodyPr wrap="square">
            <a:spAutoFit/>
          </a:bodyPr>
          <a:lstStyle/>
          <a:p>
            <a:r>
              <a:rPr lang="en-US" b="1" dirty="0">
                <a:solidFill>
                  <a:srgbClr val="1A1A1A"/>
                </a:solidFill>
                <a:latin typeface="futura-pt"/>
              </a:rPr>
              <a:t>No Need to be The Beast !!</a:t>
            </a:r>
          </a:p>
        </p:txBody>
      </p:sp>
    </p:spTree>
    <p:extLst>
      <p:ext uri="{BB962C8B-B14F-4D97-AF65-F5344CB8AC3E}">
        <p14:creationId xmlns:p14="http://schemas.microsoft.com/office/powerpoint/2010/main" val="30541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nodeType="withEffect">
                                  <p:stCondLst>
                                    <p:cond delay="2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EB71-2CD1-204B-B676-622379CACBFE}"/>
              </a:ext>
            </a:extLst>
          </p:cNvPr>
          <p:cNvSpPr txBox="1">
            <a:spLocks/>
          </p:cNvSpPr>
          <p:nvPr/>
        </p:nvSpPr>
        <p:spPr>
          <a:xfrm>
            <a:off x="670933" y="628000"/>
            <a:ext cx="6611609" cy="5281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r>
              <a:rPr lang="en-US" sz="1800" b="1" dirty="0">
                <a:solidFill>
                  <a:srgbClr val="1A1A1A"/>
                </a:solidFill>
                <a:latin typeface="futura-pt"/>
                <a:ea typeface="+mn-ea"/>
                <a:cs typeface="+mn-cs"/>
              </a:rPr>
              <a:t>Review your link ratios and Statistical Analysis:</a:t>
            </a:r>
          </a:p>
        </p:txBody>
      </p:sp>
      <p:sp>
        <p:nvSpPr>
          <p:cNvPr id="4" name="TextBox 3">
            <a:extLst>
              <a:ext uri="{FF2B5EF4-FFF2-40B4-BE49-F238E27FC236}">
                <a16:creationId xmlns:a16="http://schemas.microsoft.com/office/drawing/2014/main" id="{BFFE27C4-233C-9C40-A1F8-D3877D12AC39}"/>
              </a:ext>
            </a:extLst>
          </p:cNvPr>
          <p:cNvSpPr txBox="1"/>
          <p:nvPr/>
        </p:nvSpPr>
        <p:spPr>
          <a:xfrm>
            <a:off x="670934" y="1621971"/>
            <a:ext cx="7885237" cy="5570756"/>
          </a:xfrm>
          <a:prstGeom prst="rect">
            <a:avLst/>
          </a:prstGeom>
          <a:noFill/>
        </p:spPr>
        <p:txBody>
          <a:bodyPr wrap="square" rtlCol="0">
            <a:spAutoFit/>
          </a:bodyPr>
          <a:lstStyle/>
          <a:p>
            <a:pPr marL="342900" indent="-342900">
              <a:buFont typeface="Arial" panose="020B0604020202020204" pitchFamily="34" charset="0"/>
              <a:buChar char="•"/>
            </a:pP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Ratios of links to homepage versus inner pages</a:t>
            </a:r>
          </a:p>
          <a:p>
            <a:pPr marL="342900" indent="-342900">
              <a:buFont typeface="Arial" panose="020B0604020202020204" pitchFamily="34" charset="0"/>
              <a:buChar char="•"/>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Money anchor texts to regular ones</a:t>
            </a:r>
          </a:p>
          <a:p>
            <a:pPr marL="342900" indent="-342900">
              <a:buFont typeface="Arial" panose="020B0604020202020204" pitchFamily="34" charset="0"/>
              <a:buChar char="•"/>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Ratios of link types you get (html, image, pdf, …)</a:t>
            </a:r>
          </a:p>
          <a:p>
            <a:pPr marL="342900" indent="-342900">
              <a:buFont typeface="Arial" panose="020B0604020202020204" pitchFamily="34" charset="0"/>
              <a:buChar char="•"/>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US" dirty="0"/>
              <a:t>Percentage of inbound links that contain an anchor text</a:t>
            </a:r>
          </a:p>
          <a:p>
            <a:pPr marL="342900" indent="-342900">
              <a:buFont typeface="Arial" panose="020B0604020202020204" pitchFamily="34" charset="0"/>
              <a:buChar char="•"/>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US" dirty="0"/>
              <a:t>Ratio of </a:t>
            </a:r>
            <a:r>
              <a:rPr lang="en-US" dirty="0" err="1"/>
              <a:t>outlinks</a:t>
            </a:r>
            <a:r>
              <a:rPr lang="en-US" dirty="0"/>
              <a:t> to </a:t>
            </a:r>
            <a:r>
              <a:rPr lang="en-US" dirty="0" err="1"/>
              <a:t>inlinks</a:t>
            </a:r>
            <a:endParaRPr lang="en-US" dirty="0"/>
          </a:p>
          <a:p>
            <a:pPr marL="342900" indent="-342900">
              <a:buFont typeface="Arial" panose="020B0604020202020204" pitchFamily="34" charset="0"/>
              <a:buChar char="•"/>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Ratios of links from low quality sites to high quality ones</a:t>
            </a:r>
          </a:p>
          <a:p>
            <a:pPr marL="342900" indent="-342900">
              <a:buFont typeface="Arial" panose="020B0604020202020204" pitchFamily="34" charset="0"/>
              <a:buChar char="•"/>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Follow to </a:t>
            </a:r>
            <a:r>
              <a:rPr lang="en-US" sz="2000" i="1" dirty="0" err="1">
                <a:latin typeface="Open Sans Light" panose="020B0306030504020204" pitchFamily="34" charset="0"/>
                <a:ea typeface="Open Sans Light" panose="020B0306030504020204" pitchFamily="34" charset="0"/>
                <a:cs typeface="Open Sans Light" panose="020B0306030504020204" pitchFamily="34" charset="0"/>
              </a:rPr>
              <a:t>Nofollow</a:t>
            </a: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 link Ratio</a:t>
            </a:r>
          </a:p>
          <a:p>
            <a:pPr marL="342900" indent="-342900">
              <a:buFont typeface="Arial" panose="020B0604020202020204" pitchFamily="34" charset="0"/>
              <a:buChar char="•"/>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Link location …</a:t>
            </a:r>
          </a:p>
          <a:p>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53376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072F09-E073-5646-A941-89D286A4BAAD}"/>
              </a:ext>
            </a:extLst>
          </p:cNvPr>
          <p:cNvSpPr txBox="1">
            <a:spLocks/>
          </p:cNvSpPr>
          <p:nvPr/>
        </p:nvSpPr>
        <p:spPr>
          <a:xfrm>
            <a:off x="670933" y="628000"/>
            <a:ext cx="6611609" cy="5281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defTabSz="457200"/>
            <a:r>
              <a:rPr lang="en-US" sz="1800" b="1" dirty="0">
                <a:solidFill>
                  <a:srgbClr val="1A1A1A"/>
                </a:solidFill>
                <a:latin typeface="futura-pt"/>
                <a:ea typeface="+mn-ea"/>
                <a:cs typeface="+mn-cs"/>
              </a:rPr>
              <a:t>Please don’t link to Spammy sites !</a:t>
            </a:r>
          </a:p>
        </p:txBody>
      </p:sp>
      <p:sp>
        <p:nvSpPr>
          <p:cNvPr id="5" name="TextBox 4">
            <a:extLst>
              <a:ext uri="{FF2B5EF4-FFF2-40B4-BE49-F238E27FC236}">
                <a16:creationId xmlns:a16="http://schemas.microsoft.com/office/drawing/2014/main" id="{8FB3BEF0-2C39-E948-904D-D524B6920D87}"/>
              </a:ext>
            </a:extLst>
          </p:cNvPr>
          <p:cNvSpPr txBox="1"/>
          <p:nvPr/>
        </p:nvSpPr>
        <p:spPr>
          <a:xfrm>
            <a:off x="783772" y="1752600"/>
            <a:ext cx="7336972" cy="2351478"/>
          </a:xfrm>
          <a:prstGeom prst="rect">
            <a:avLst/>
          </a:prstGeom>
          <a:noFill/>
        </p:spPr>
        <p:txBody>
          <a:bodyPr wrap="square" rtlCol="0">
            <a:spAutoFit/>
          </a:bodyPr>
          <a:lstStyle/>
          <a:p>
            <a:pPr algn="ctr">
              <a:lnSpc>
                <a:spcPct val="150000"/>
              </a:lnSpc>
            </a:pPr>
            <a:r>
              <a:rPr lang="en-US" b="1" i="1" dirty="0">
                <a:latin typeface="Open Sans Semibold" panose="020B0606030504020204" pitchFamily="34" charset="0"/>
                <a:ea typeface="Open Sans Semibold" panose="020B0606030504020204" pitchFamily="34" charset="0"/>
                <a:cs typeface="Open Sans Semibold" panose="020B0606030504020204" pitchFamily="34" charset="0"/>
              </a:rPr>
              <a:t>Quality Sites don’t link to spammy sites!</a:t>
            </a:r>
          </a:p>
          <a:p>
            <a:pPr>
              <a:lnSpc>
                <a:spcPct val="150000"/>
              </a:lnSpc>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50000"/>
              </a:lnSpc>
            </a:pP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Sites that primarily have inbound and outbound link relationships with pages outside of the reduced link graph will never get inside and consequently will be shut out of the top ten ranking positions.</a:t>
            </a:r>
          </a:p>
        </p:txBody>
      </p:sp>
      <p:sp>
        <p:nvSpPr>
          <p:cNvPr id="8" name="TextBox 7">
            <a:extLst>
              <a:ext uri="{FF2B5EF4-FFF2-40B4-BE49-F238E27FC236}">
                <a16:creationId xmlns:a16="http://schemas.microsoft.com/office/drawing/2014/main" id="{956DD996-B4E2-8A47-A7D0-6FF17D351EA5}"/>
              </a:ext>
            </a:extLst>
          </p:cNvPr>
          <p:cNvSpPr txBox="1"/>
          <p:nvPr/>
        </p:nvSpPr>
        <p:spPr>
          <a:xfrm>
            <a:off x="836265" y="4874289"/>
            <a:ext cx="7415171" cy="369332"/>
          </a:xfrm>
          <a:prstGeom prst="rect">
            <a:avLst/>
          </a:prstGeom>
          <a:noFill/>
        </p:spPr>
        <p:txBody>
          <a:bodyPr wrap="none" rtlCol="0">
            <a:spAutoFit/>
          </a:bodyPr>
          <a:lstStyle/>
          <a:p>
            <a:r>
              <a:rPr lang="en-US" i="1" dirty="0">
                <a:latin typeface="Open Sans Light" panose="020B0306030504020204" pitchFamily="34" charset="0"/>
                <a:ea typeface="Open Sans Light" panose="020B0306030504020204" pitchFamily="34" charset="0"/>
                <a:cs typeface="Open Sans Light" panose="020B0306030504020204" pitchFamily="34" charset="0"/>
              </a:rPr>
              <a:t>The statement in title doesn’t also mean that you should not link to anyone!</a:t>
            </a:r>
          </a:p>
        </p:txBody>
      </p:sp>
    </p:spTree>
    <p:extLst>
      <p:ext uri="{BB962C8B-B14F-4D97-AF65-F5344CB8AC3E}">
        <p14:creationId xmlns:p14="http://schemas.microsoft.com/office/powerpoint/2010/main" val="269314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86332-662B-3C45-98FE-98D485110515}"/>
              </a:ext>
            </a:extLst>
          </p:cNvPr>
          <p:cNvSpPr txBox="1">
            <a:spLocks/>
          </p:cNvSpPr>
          <p:nvPr/>
        </p:nvSpPr>
        <p:spPr>
          <a:xfrm>
            <a:off x="670933" y="628000"/>
            <a:ext cx="6611609" cy="5281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defTabSz="457200"/>
            <a:r>
              <a:rPr lang="en-US" sz="1800" b="1" dirty="0">
                <a:solidFill>
                  <a:srgbClr val="1A1A1A"/>
                </a:solidFill>
                <a:latin typeface="futura-pt"/>
                <a:ea typeface="+mn-ea"/>
                <a:cs typeface="+mn-cs"/>
              </a:rPr>
              <a:t>If you are spamming:</a:t>
            </a:r>
          </a:p>
        </p:txBody>
      </p:sp>
      <p:sp>
        <p:nvSpPr>
          <p:cNvPr id="3" name="TextBox 2">
            <a:extLst>
              <a:ext uri="{FF2B5EF4-FFF2-40B4-BE49-F238E27FC236}">
                <a16:creationId xmlns:a16="http://schemas.microsoft.com/office/drawing/2014/main" id="{8F908B95-35E5-5249-B960-422CAB0C1C48}"/>
              </a:ext>
            </a:extLst>
          </p:cNvPr>
          <p:cNvSpPr txBox="1"/>
          <p:nvPr/>
        </p:nvSpPr>
        <p:spPr>
          <a:xfrm>
            <a:off x="1491343" y="2767280"/>
            <a:ext cx="6629122" cy="1323439"/>
          </a:xfrm>
          <a:prstGeom prst="rect">
            <a:avLst/>
          </a:prstGeom>
          <a:noFill/>
        </p:spPr>
        <p:txBody>
          <a:bodyPr wrap="none" rtlCol="0">
            <a:spAutoFit/>
          </a:bodyPr>
          <a:lstStyle/>
          <a:p>
            <a:r>
              <a:rPr lang="en-US" sz="2000" i="1" dirty="0">
                <a:latin typeface="Open Sans Light" panose="020B0306030504020204" pitchFamily="34" charset="0"/>
                <a:ea typeface="Open Sans Light" panose="020B0306030504020204" pitchFamily="34" charset="0"/>
                <a:cs typeface="Open Sans Light" panose="020B0306030504020204" pitchFamily="34" charset="0"/>
              </a:rPr>
              <a:t>Linking to high quality sites, </a:t>
            </a:r>
            <a:r>
              <a:rPr lang="en-US" sz="2000" i="1" dirty="0" err="1">
                <a:latin typeface="Open Sans Light" panose="020B0306030504020204" pitchFamily="34" charset="0"/>
                <a:ea typeface="Open Sans Light" panose="020B0306030504020204" pitchFamily="34" charset="0"/>
                <a:cs typeface="Open Sans Light" panose="020B0306030504020204" pitchFamily="34" charset="0"/>
              </a:rPr>
              <a:t>edu</a:t>
            </a: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 or </a:t>
            </a:r>
            <a:r>
              <a:rPr lang="en-US" sz="2000" i="1" dirty="0" err="1">
                <a:latin typeface="Open Sans Light" panose="020B0306030504020204" pitchFamily="34" charset="0"/>
                <a:ea typeface="Open Sans Light" panose="020B0306030504020204" pitchFamily="34" charset="0"/>
                <a:cs typeface="Open Sans Light" panose="020B0306030504020204" pitchFamily="34" charset="0"/>
              </a:rPr>
              <a:t>gov</a:t>
            </a: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 sites won’t save you.</a:t>
            </a:r>
          </a:p>
          <a:p>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Prepare yourself to be out !!</a:t>
            </a:r>
          </a:p>
        </p:txBody>
      </p:sp>
    </p:spTree>
    <p:extLst>
      <p:ext uri="{BB962C8B-B14F-4D97-AF65-F5344CB8AC3E}">
        <p14:creationId xmlns:p14="http://schemas.microsoft.com/office/powerpoint/2010/main" val="1417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8F5BD-51D3-7B41-8919-D826E87FB33B}"/>
              </a:ext>
            </a:extLst>
          </p:cNvPr>
          <p:cNvSpPr txBox="1">
            <a:spLocks/>
          </p:cNvSpPr>
          <p:nvPr/>
        </p:nvSpPr>
        <p:spPr>
          <a:xfrm>
            <a:off x="670933" y="628000"/>
            <a:ext cx="6611609" cy="5281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r>
              <a:rPr lang="en-US" sz="1800" b="1" dirty="0" err="1">
                <a:solidFill>
                  <a:srgbClr val="1A1A1A"/>
                </a:solidFill>
                <a:latin typeface="futura-pt"/>
                <a:ea typeface="+mn-ea"/>
                <a:cs typeface="+mn-cs"/>
              </a:rPr>
              <a:t>Disavow’s</a:t>
            </a:r>
            <a:r>
              <a:rPr lang="en-US" sz="1800" b="1" dirty="0">
                <a:solidFill>
                  <a:srgbClr val="1A1A1A"/>
                </a:solidFill>
                <a:latin typeface="futura-pt"/>
                <a:ea typeface="+mn-ea"/>
                <a:cs typeface="+mn-cs"/>
              </a:rPr>
              <a:t> maybe important for smaller sites:</a:t>
            </a:r>
          </a:p>
        </p:txBody>
      </p:sp>
      <p:sp>
        <p:nvSpPr>
          <p:cNvPr id="3" name="TextBox 2">
            <a:extLst>
              <a:ext uri="{FF2B5EF4-FFF2-40B4-BE49-F238E27FC236}">
                <a16:creationId xmlns:a16="http://schemas.microsoft.com/office/drawing/2014/main" id="{AD539CBA-A9A3-4B41-A1D9-7939A6A82791}"/>
              </a:ext>
            </a:extLst>
          </p:cNvPr>
          <p:cNvSpPr txBox="1"/>
          <p:nvPr/>
        </p:nvSpPr>
        <p:spPr>
          <a:xfrm>
            <a:off x="1012373" y="1306286"/>
            <a:ext cx="7380514" cy="5121467"/>
          </a:xfrm>
          <a:prstGeom prst="rect">
            <a:avLst/>
          </a:prstGeom>
          <a:noFill/>
        </p:spPr>
        <p:txBody>
          <a:bodyPr wrap="square" rtlCol="0">
            <a:spAutoFit/>
          </a:bodyPr>
          <a:lstStyle/>
          <a:p>
            <a:pPr>
              <a:lnSpc>
                <a:spcPct val="150000"/>
              </a:lnSpc>
            </a:pPr>
            <a:r>
              <a:rPr lang="en-US" sz="2000" i="1" dirty="0" err="1">
                <a:latin typeface="Open Sans Light" panose="020B0306030504020204" pitchFamily="34" charset="0"/>
                <a:ea typeface="Open Sans Light" panose="020B0306030504020204" pitchFamily="34" charset="0"/>
                <a:cs typeface="Open Sans Light" panose="020B0306030504020204" pitchFamily="34" charset="0"/>
              </a:rPr>
              <a:t>Disavow’s</a:t>
            </a: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 are less important for big sites for penguin, but maybe important for sites  with less links that have lots of spammy or suspicious links.</a:t>
            </a:r>
          </a:p>
          <a:p>
            <a:pPr>
              <a:lnSpc>
                <a:spcPct val="150000"/>
              </a:lnSpc>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50000"/>
              </a:lnSpc>
            </a:pP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Other than penguin, in general, it’s better to have a </a:t>
            </a:r>
            <a:r>
              <a:rPr lang="en-US" sz="2000" b="1" dirty="0">
                <a:latin typeface="Open Sans" panose="020B0606030504020204" pitchFamily="34" charset="0"/>
                <a:ea typeface="Open Sans" panose="020B0606030504020204" pitchFamily="34" charset="0"/>
                <a:cs typeface="Open Sans" panose="020B0606030504020204" pitchFamily="34" charset="0"/>
              </a:rPr>
              <a:t>good</a:t>
            </a: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 disavow file uploaded.</a:t>
            </a:r>
          </a:p>
          <a:p>
            <a:pPr>
              <a:lnSpc>
                <a:spcPct val="150000"/>
              </a:lnSpc>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50000"/>
              </a:lnSpc>
            </a:pPr>
            <a:r>
              <a:rPr lang="en-US" sz="2000" b="1" i="1" dirty="0" err="1">
                <a:latin typeface="Open Sans Semibold" panose="020B0606030504020204" pitchFamily="34" charset="0"/>
                <a:ea typeface="Open Sans Semibold" panose="020B0606030504020204" pitchFamily="34" charset="0"/>
                <a:cs typeface="Open Sans Semibold" panose="020B0606030504020204" pitchFamily="34" charset="0"/>
              </a:rPr>
              <a:t>Disavow’s</a:t>
            </a:r>
            <a:r>
              <a:rPr lang="en-US" sz="2000" b="1" i="1" dirty="0">
                <a:latin typeface="Open Sans Semibold" panose="020B0606030504020204" pitchFamily="34" charset="0"/>
                <a:ea typeface="Open Sans Semibold" panose="020B0606030504020204" pitchFamily="34" charset="0"/>
                <a:cs typeface="Open Sans Semibold" panose="020B0606030504020204" pitchFamily="34" charset="0"/>
              </a:rPr>
              <a:t> are tricky!!!</a:t>
            </a:r>
          </a:p>
          <a:p>
            <a:pPr>
              <a:lnSpc>
                <a:spcPct val="150000"/>
              </a:lnSpc>
            </a:pPr>
            <a:r>
              <a:rPr lang="en-US" sz="2000" b="1" i="1" dirty="0">
                <a:latin typeface="Open Sans Semibold" panose="020B0606030504020204" pitchFamily="34" charset="0"/>
                <a:ea typeface="Open Sans Semibold" panose="020B0606030504020204" pitchFamily="34" charset="0"/>
                <a:cs typeface="Open Sans Semibold" panose="020B0606030504020204" pitchFamily="34" charset="0"/>
              </a:rPr>
              <a:t>Do it only if you are a pro . . .  (Don’t touch it if you don’t know what you are doing)</a:t>
            </a:r>
          </a:p>
          <a:p>
            <a:pPr>
              <a:lnSpc>
                <a:spcPct val="150000"/>
              </a:lnSpc>
            </a:pPr>
            <a:r>
              <a:rPr lang="en-US" sz="2000" b="1" i="1" dirty="0">
                <a:latin typeface="Open Sans Semibold" panose="020B0606030504020204" pitchFamily="34" charset="0"/>
                <a:ea typeface="Open Sans Semibold" panose="020B0606030504020204" pitchFamily="34" charset="0"/>
                <a:cs typeface="Open Sans Semibold" panose="020B0606030504020204" pitchFamily="34" charset="0"/>
              </a:rPr>
              <a:t>Or get help from a Real pro</a:t>
            </a:r>
          </a:p>
        </p:txBody>
      </p:sp>
    </p:spTree>
    <p:extLst>
      <p:ext uri="{BB962C8B-B14F-4D97-AF65-F5344CB8AC3E}">
        <p14:creationId xmlns:p14="http://schemas.microsoft.com/office/powerpoint/2010/main" val="56243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0E2-B52F-8F4C-A1ED-1CDBF4811AF2}"/>
              </a:ext>
            </a:extLst>
          </p:cNvPr>
          <p:cNvSpPr txBox="1">
            <a:spLocks/>
          </p:cNvSpPr>
          <p:nvPr/>
        </p:nvSpPr>
        <p:spPr>
          <a:xfrm>
            <a:off x="670933" y="628000"/>
            <a:ext cx="6611609" cy="5281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defTabSz="457200"/>
            <a:r>
              <a:rPr lang="en-US" sz="1800" b="1" dirty="0">
                <a:solidFill>
                  <a:srgbClr val="1A1A1A"/>
                </a:solidFill>
                <a:latin typeface="futura-pt"/>
                <a:ea typeface="+mn-ea"/>
                <a:cs typeface="+mn-cs"/>
              </a:rPr>
              <a:t>Dive Deep to Your </a:t>
            </a:r>
            <a:r>
              <a:rPr lang="en-US" sz="1800" b="1" dirty="0" err="1">
                <a:solidFill>
                  <a:srgbClr val="1A1A1A"/>
                </a:solidFill>
                <a:latin typeface="futura-pt"/>
                <a:ea typeface="+mn-ea"/>
                <a:cs typeface="+mn-cs"/>
              </a:rPr>
              <a:t>Outlinks</a:t>
            </a:r>
            <a:r>
              <a:rPr lang="en-US" sz="1800" b="1" dirty="0">
                <a:solidFill>
                  <a:srgbClr val="1A1A1A"/>
                </a:solidFill>
                <a:latin typeface="futura-pt"/>
                <a:ea typeface="+mn-ea"/>
                <a:cs typeface="+mn-cs"/>
              </a:rPr>
              <a:t>:</a:t>
            </a:r>
          </a:p>
        </p:txBody>
      </p:sp>
      <p:sp>
        <p:nvSpPr>
          <p:cNvPr id="3" name="TextBox 2">
            <a:extLst>
              <a:ext uri="{FF2B5EF4-FFF2-40B4-BE49-F238E27FC236}">
                <a16:creationId xmlns:a16="http://schemas.microsoft.com/office/drawing/2014/main" id="{613518AB-F221-3144-90A1-2D8837BA5963}"/>
              </a:ext>
            </a:extLst>
          </p:cNvPr>
          <p:cNvSpPr txBox="1"/>
          <p:nvPr/>
        </p:nvSpPr>
        <p:spPr>
          <a:xfrm>
            <a:off x="3001287" y="2305615"/>
            <a:ext cx="3141426" cy="2246769"/>
          </a:xfrm>
          <a:prstGeom prst="rect">
            <a:avLst/>
          </a:prstGeom>
          <a:noFill/>
        </p:spPr>
        <p:txBody>
          <a:bodyPr wrap="square" rtlCol="0">
            <a:spAutoFit/>
          </a:bodyPr>
          <a:lstStyle/>
          <a:p>
            <a:r>
              <a:rPr lang="en-US" sz="2000" i="1" dirty="0">
                <a:latin typeface="Open Sans Light" panose="020B0306030504020204" pitchFamily="34" charset="0"/>
                <a:ea typeface="Open Sans Light" panose="020B0306030504020204" pitchFamily="34" charset="0"/>
                <a:cs typeface="Open Sans Light" panose="020B0306030504020204" pitchFamily="34" charset="0"/>
              </a:rPr>
              <a:t>Focus on :</a:t>
            </a:r>
          </a:p>
          <a:p>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Who you are linking to,</a:t>
            </a:r>
          </a:p>
          <a:p>
            <a:pPr marL="342900" indent="-342900">
              <a:buFont typeface="Arial" panose="020B0604020202020204" pitchFamily="34" charset="0"/>
              <a:buChar char="•"/>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How you are linking to,</a:t>
            </a:r>
          </a:p>
          <a:p>
            <a:pPr marL="342900" indent="-342900">
              <a:buFont typeface="Arial" panose="020B0604020202020204" pitchFamily="34" charset="0"/>
              <a:buChar char="•"/>
            </a:pPr>
            <a:endParaRPr lang="en-US" sz="2000" i="1" dirty="0">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buFont typeface="Arial" panose="020B0604020202020204" pitchFamily="34" charset="0"/>
              <a:buChar char="•"/>
            </a:pPr>
            <a:r>
              <a:rPr lang="en-US" sz="2000" i="1" dirty="0">
                <a:latin typeface="Open Sans Light" panose="020B0306030504020204" pitchFamily="34" charset="0"/>
                <a:ea typeface="Open Sans Light" panose="020B0306030504020204" pitchFamily="34" charset="0"/>
                <a:cs typeface="Open Sans Light" panose="020B0306030504020204" pitchFamily="34" charset="0"/>
              </a:rPr>
              <a:t>Why you are linking to</a:t>
            </a:r>
          </a:p>
        </p:txBody>
      </p:sp>
    </p:spTree>
    <p:extLst>
      <p:ext uri="{BB962C8B-B14F-4D97-AF65-F5344CB8AC3E}">
        <p14:creationId xmlns:p14="http://schemas.microsoft.com/office/powerpoint/2010/main" val="78179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B21F-47B8-3B4E-857E-C48004F53AF3}"/>
              </a:ext>
            </a:extLst>
          </p:cNvPr>
          <p:cNvSpPr txBox="1">
            <a:spLocks/>
          </p:cNvSpPr>
          <p:nvPr/>
        </p:nvSpPr>
        <p:spPr>
          <a:xfrm>
            <a:off x="685426" y="802757"/>
            <a:ext cx="7394369" cy="5500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1A1A1A"/>
                </a:solidFill>
                <a:latin typeface="futura-pt"/>
              </a:rPr>
              <a:t>Sources:</a:t>
            </a:r>
          </a:p>
        </p:txBody>
      </p:sp>
      <p:sp>
        <p:nvSpPr>
          <p:cNvPr id="4" name="TextBox 3">
            <a:extLst>
              <a:ext uri="{FF2B5EF4-FFF2-40B4-BE49-F238E27FC236}">
                <a16:creationId xmlns:a16="http://schemas.microsoft.com/office/drawing/2014/main" id="{82694E7F-FD81-3F4B-A2E8-7458D654B841}"/>
              </a:ext>
            </a:extLst>
          </p:cNvPr>
          <p:cNvSpPr txBox="1"/>
          <p:nvPr/>
        </p:nvSpPr>
        <p:spPr>
          <a:xfrm>
            <a:off x="685426" y="1526956"/>
            <a:ext cx="8383043" cy="5078313"/>
          </a:xfrm>
          <a:prstGeom prst="rect">
            <a:avLst/>
          </a:prstGeom>
          <a:noFill/>
        </p:spPr>
        <p:txBody>
          <a:bodyPr wrap="square" rtlCol="0">
            <a:spAutoFit/>
          </a:bodyPr>
          <a:lstStyle/>
          <a:p>
            <a:r>
              <a:rPr lang="en-US" dirty="0">
                <a:hlinkClick r:id="rId2"/>
              </a:rPr>
              <a:t>http://www.seobythesea.com/2018/06/google-ranking-signals/</a:t>
            </a:r>
            <a:endParaRPr lang="en-US" dirty="0"/>
          </a:p>
          <a:p>
            <a:endParaRPr lang="en-US" dirty="0"/>
          </a:p>
          <a:p>
            <a:r>
              <a:rPr lang="en-US" dirty="0">
                <a:hlinkClick r:id="rId3"/>
              </a:rPr>
              <a:t>http://patft.uspto.gov/netacgi/nph-Parser?Sect1=PTO1&amp;Sect2=HITOFF&amp;d=PALL&amp;p=1&amp;u=%2Fnetahtml%2FPTO%2Fsrchnum.htm&amp;r=1&amp;f=G&amp;l=50&amp;s1=9,953,049.PN.&amp;OS=PN/9,953,049&amp;RS=PN/9,953,049</a:t>
            </a:r>
          </a:p>
          <a:p>
            <a:endParaRPr lang="en-US" dirty="0">
              <a:hlinkClick r:id="rId3"/>
            </a:endParaRPr>
          </a:p>
          <a:p>
            <a:r>
              <a:rPr lang="en-US" dirty="0">
                <a:hlinkClick r:id="rId3"/>
              </a:rPr>
              <a:t>https://patents.justia.com/patent/9400849</a:t>
            </a:r>
            <a:endParaRPr lang="en-US" dirty="0"/>
          </a:p>
          <a:p>
            <a:endParaRPr lang="en-US" dirty="0"/>
          </a:p>
          <a:p>
            <a:r>
              <a:rPr lang="en-US" dirty="0">
                <a:hlinkClick r:id="rId4"/>
              </a:rPr>
              <a:t>http://www.vldb.org/conf/2004/RS15P3.PDF</a:t>
            </a:r>
            <a:endParaRPr lang="en-US" dirty="0"/>
          </a:p>
          <a:p>
            <a:endParaRPr lang="en-US" dirty="0"/>
          </a:p>
          <a:p>
            <a:r>
              <a:rPr lang="en-US" dirty="0">
                <a:hlinkClick r:id="rId5"/>
              </a:rPr>
              <a:t>http://citeseerx.ist.psu.edu/viewdoc/download?doi=10.1.1.69.1282&amp;rep=rep1&amp;type=pdf</a:t>
            </a:r>
            <a:endParaRPr lang="en-US" dirty="0"/>
          </a:p>
          <a:p>
            <a:endParaRPr lang="en-US" dirty="0"/>
          </a:p>
          <a:p>
            <a:r>
              <a:rPr lang="en-US" dirty="0">
                <a:hlinkClick r:id="rId6"/>
              </a:rPr>
              <a:t>https://www.youtube.com/watch?v=p8mUXQzwEvs</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76749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E4D07A-A1FD-304D-8189-3BE6681BD142}"/>
              </a:ext>
            </a:extLst>
          </p:cNvPr>
          <p:cNvSpPr txBox="1">
            <a:spLocks/>
          </p:cNvSpPr>
          <p:nvPr/>
        </p:nvSpPr>
        <p:spPr>
          <a:xfrm>
            <a:off x="685426" y="802757"/>
            <a:ext cx="7394369" cy="5500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1A1A1A"/>
                </a:solidFill>
                <a:latin typeface="futura-pt"/>
              </a:rPr>
              <a:t>Sources:</a:t>
            </a:r>
          </a:p>
        </p:txBody>
      </p:sp>
      <p:sp>
        <p:nvSpPr>
          <p:cNvPr id="4" name="TextBox 3">
            <a:extLst>
              <a:ext uri="{FF2B5EF4-FFF2-40B4-BE49-F238E27FC236}">
                <a16:creationId xmlns:a16="http://schemas.microsoft.com/office/drawing/2014/main" id="{EA6F8AEB-3D65-A94A-BBC3-30203A835BF0}"/>
              </a:ext>
            </a:extLst>
          </p:cNvPr>
          <p:cNvSpPr txBox="1"/>
          <p:nvPr/>
        </p:nvSpPr>
        <p:spPr>
          <a:xfrm>
            <a:off x="685426" y="1582340"/>
            <a:ext cx="7215630" cy="5078313"/>
          </a:xfrm>
          <a:prstGeom prst="rect">
            <a:avLst/>
          </a:prstGeom>
          <a:noFill/>
        </p:spPr>
        <p:txBody>
          <a:bodyPr wrap="none" rtlCol="0">
            <a:spAutoFit/>
          </a:bodyPr>
          <a:lstStyle/>
          <a:p>
            <a:r>
              <a:rPr lang="en-US" dirty="0">
                <a:hlinkClick r:id="rId2"/>
              </a:rPr>
              <a:t>http://airweb.cse.lehigh.edu/2007/papers/paper_125.pdf</a:t>
            </a:r>
            <a:endParaRPr lang="en-US" dirty="0"/>
          </a:p>
          <a:p>
            <a:endParaRPr lang="en-US" dirty="0"/>
          </a:p>
          <a:p>
            <a:r>
              <a:rPr lang="en-US" dirty="0">
                <a:hlinkClick r:id="rId3"/>
              </a:rPr>
              <a:t>http://infolab.stanford.edu/~zoltan/publications/gyongyi2005link.pdf</a:t>
            </a:r>
            <a:endParaRPr lang="en-US" dirty="0"/>
          </a:p>
          <a:p>
            <a:endParaRPr lang="en-US" dirty="0"/>
          </a:p>
          <a:p>
            <a:r>
              <a:rPr lang="en-US" dirty="0">
                <a:hlinkClick r:id="rId4"/>
              </a:rPr>
              <a:t>http://ilpubs.stanford.edu:8090/646/1/2004-25.pdf</a:t>
            </a:r>
            <a:endParaRPr lang="en-US" dirty="0"/>
          </a:p>
          <a:p>
            <a:endParaRPr lang="en-US" dirty="0"/>
          </a:p>
          <a:p>
            <a:r>
              <a:rPr lang="en-US" dirty="0">
                <a:hlinkClick r:id="rId5"/>
              </a:rPr>
              <a:t>https://patents.google.com/patent/US9165040</a:t>
            </a:r>
            <a:endParaRPr lang="en-US" dirty="0"/>
          </a:p>
          <a:p>
            <a:endParaRPr lang="en-US" dirty="0"/>
          </a:p>
          <a:p>
            <a:r>
              <a:rPr lang="en-US" dirty="0">
                <a:hlinkClick r:id="rId6"/>
              </a:rPr>
              <a:t>https://patents.google.com/patent/US8082246</a:t>
            </a:r>
            <a:endParaRPr lang="en-US" dirty="0"/>
          </a:p>
          <a:p>
            <a:endParaRPr lang="en-US" dirty="0"/>
          </a:p>
          <a:p>
            <a:r>
              <a:rPr lang="en-US" dirty="0">
                <a:hlinkClick r:id="rId7"/>
              </a:rPr>
              <a:t>http://airweb.cse.lehigh.edu/2007/papers/paper_103.pdf</a:t>
            </a:r>
            <a:endParaRPr lang="en-US" dirty="0"/>
          </a:p>
          <a:p>
            <a:endParaRPr lang="en-US" dirty="0"/>
          </a:p>
          <a:p>
            <a:r>
              <a:rPr lang="en-US" dirty="0">
                <a:hlinkClick r:id="rId8"/>
              </a:rPr>
              <a:t>https://www.youtube.com/watch?v=ALzSUeekQ2Q</a:t>
            </a:r>
            <a:endParaRPr lang="en-US" dirty="0"/>
          </a:p>
          <a:p>
            <a:endParaRPr lang="en-US" dirty="0"/>
          </a:p>
          <a:p>
            <a:r>
              <a:rPr lang="en-US" dirty="0">
                <a:hlinkClick r:id="rId9"/>
              </a:rPr>
              <a:t>https://twitter.com/methode/status/785621866035548160</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1342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10763B-92F0-CD40-B273-D992F3BBA2FB}"/>
              </a:ext>
            </a:extLst>
          </p:cNvPr>
          <p:cNvSpPr txBox="1">
            <a:spLocks/>
          </p:cNvSpPr>
          <p:nvPr/>
        </p:nvSpPr>
        <p:spPr>
          <a:xfrm>
            <a:off x="2323912" y="1300629"/>
            <a:ext cx="4496173" cy="5500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latin typeface="futura-pt"/>
              </a:rPr>
              <a:t>Thank You</a:t>
            </a:r>
          </a:p>
        </p:txBody>
      </p:sp>
      <p:pic>
        <p:nvPicPr>
          <p:cNvPr id="6" name="Picture 5">
            <a:extLst>
              <a:ext uri="{FF2B5EF4-FFF2-40B4-BE49-F238E27FC236}">
                <a16:creationId xmlns:a16="http://schemas.microsoft.com/office/drawing/2014/main" id="{DD4708BE-80C3-5746-B106-9109C3BDCA51}"/>
              </a:ext>
            </a:extLst>
          </p:cNvPr>
          <p:cNvPicPr>
            <a:picLocks noChangeAspect="1"/>
          </p:cNvPicPr>
          <p:nvPr/>
        </p:nvPicPr>
        <p:blipFill>
          <a:blip r:embed="rId2"/>
          <a:stretch>
            <a:fillRect/>
          </a:stretch>
        </p:blipFill>
        <p:spPr>
          <a:xfrm>
            <a:off x="2162571" y="2571750"/>
            <a:ext cx="4818857" cy="2710607"/>
          </a:xfrm>
          <a:prstGeom prst="rect">
            <a:avLst/>
          </a:prstGeom>
        </p:spPr>
      </p:pic>
    </p:spTree>
    <p:extLst>
      <p:ext uri="{BB962C8B-B14F-4D97-AF65-F5344CB8AC3E}">
        <p14:creationId xmlns:p14="http://schemas.microsoft.com/office/powerpoint/2010/main" val="3709284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BFEF56-C71E-4E8D-AC1F-390CCE748918}"/>
              </a:ext>
            </a:extLst>
          </p:cNvPr>
          <p:cNvSpPr txBox="1">
            <a:spLocks/>
          </p:cNvSpPr>
          <p:nvPr/>
        </p:nvSpPr>
        <p:spPr>
          <a:xfrm>
            <a:off x="2296144" y="852095"/>
            <a:ext cx="4959753" cy="4669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71450">
              <a:lnSpc>
                <a:spcPct val="100000"/>
              </a:lnSpc>
            </a:pPr>
            <a:r>
              <a:rPr lang="en-US" sz="2400" b="1" dirty="0">
                <a:latin typeface="futura-pt"/>
                <a:ea typeface="+mn-ea"/>
                <a:cs typeface="+mn-cs"/>
              </a:rPr>
              <a:t>Why Links Are Important?</a:t>
            </a:r>
          </a:p>
        </p:txBody>
      </p:sp>
      <p:sp>
        <p:nvSpPr>
          <p:cNvPr id="5" name="TextBox 4">
            <a:extLst>
              <a:ext uri="{FF2B5EF4-FFF2-40B4-BE49-F238E27FC236}">
                <a16:creationId xmlns:a16="http://schemas.microsoft.com/office/drawing/2014/main" id="{F0A348CB-8FBA-4BEF-B67D-7A4E10C29C1E}"/>
              </a:ext>
            </a:extLst>
          </p:cNvPr>
          <p:cNvSpPr txBox="1"/>
          <p:nvPr/>
        </p:nvSpPr>
        <p:spPr>
          <a:xfrm>
            <a:off x="2624783" y="2462769"/>
            <a:ext cx="4302477" cy="492406"/>
          </a:xfrm>
          <a:prstGeom prst="rect">
            <a:avLst/>
          </a:prstGeom>
          <a:solidFill>
            <a:schemeClr val="tx1">
              <a:lumMod val="90000"/>
              <a:lumOff val="10000"/>
              <a:alpha val="9000"/>
            </a:schemeClr>
          </a:solidFill>
        </p:spPr>
        <p:txBody>
          <a:bodyPr wrap="square" lIns="342855" tIns="137142" rIns="171428" bIns="137142" rtlCol="0" anchor="ctr">
            <a:spAutoFit/>
          </a:bodyPr>
          <a:lstStyle/>
          <a:p>
            <a:pPr algn="just" defTabSz="171450"/>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Helps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to</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Navigate</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Throught</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the</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Web</a:t>
            </a:r>
            <a:endParaRPr lang="en-US" sz="1300" b="1" dirty="0">
              <a:solidFill>
                <a:srgbClr val="272E3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Oval 1">
            <a:extLst>
              <a:ext uri="{FF2B5EF4-FFF2-40B4-BE49-F238E27FC236}">
                <a16:creationId xmlns:a16="http://schemas.microsoft.com/office/drawing/2014/main" id="{3EED8573-5BCE-4F43-9AB5-644A6A6AB6E9}"/>
              </a:ext>
            </a:extLst>
          </p:cNvPr>
          <p:cNvSpPr/>
          <p:nvPr/>
        </p:nvSpPr>
        <p:spPr>
          <a:xfrm>
            <a:off x="2216742" y="2392906"/>
            <a:ext cx="632131" cy="632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defTabSz="171450"/>
            <a:r>
              <a:rPr lang="en-US" sz="3300" dirty="0">
                <a:solidFill>
                  <a:srgbClr val="FFFFFF"/>
                </a:solidFill>
                <a:latin typeface="dt-line-business-01" panose="02000509000000000000" pitchFamily="49" charset="0"/>
                <a:cs typeface="Arial" panose="020B0604020202020204" pitchFamily="34" charset="0"/>
              </a:rPr>
              <a:t>1</a:t>
            </a:r>
          </a:p>
        </p:txBody>
      </p:sp>
      <p:sp>
        <p:nvSpPr>
          <p:cNvPr id="6" name="TextBox 5">
            <a:extLst>
              <a:ext uri="{FF2B5EF4-FFF2-40B4-BE49-F238E27FC236}">
                <a16:creationId xmlns:a16="http://schemas.microsoft.com/office/drawing/2014/main" id="{DD791C16-4329-4411-A731-6A96B9DAD538}"/>
              </a:ext>
            </a:extLst>
          </p:cNvPr>
          <p:cNvSpPr txBox="1"/>
          <p:nvPr/>
        </p:nvSpPr>
        <p:spPr>
          <a:xfrm>
            <a:off x="2624783" y="3393035"/>
            <a:ext cx="4302477" cy="492406"/>
          </a:xfrm>
          <a:prstGeom prst="rect">
            <a:avLst/>
          </a:prstGeom>
          <a:solidFill>
            <a:schemeClr val="tx1">
              <a:lumMod val="90000"/>
              <a:lumOff val="10000"/>
              <a:alpha val="20000"/>
            </a:schemeClr>
          </a:solidFill>
        </p:spPr>
        <p:txBody>
          <a:bodyPr wrap="square" lIns="342855" tIns="137142" rIns="171428" bIns="137142" rtlCol="0" anchor="ctr">
            <a:spAutoFit/>
          </a:bodyPr>
          <a:lstStyle/>
          <a:p>
            <a:pPr algn="just" defTabSz="171450"/>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Helps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Search</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Engines</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Discover</a:t>
            </a:r>
            <a:r>
              <a:rPr lang="pt-BR"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 New </a:t>
            </a:r>
            <a:r>
              <a:rPr lang="pt-BR" sz="1300" b="1" dirty="0" err="1">
                <a:solidFill>
                  <a:srgbClr val="272E3A"/>
                </a:solidFill>
                <a:latin typeface="Open Sans" panose="020B0606030504020204" pitchFamily="34" charset="0"/>
                <a:ea typeface="Open Sans" panose="020B0606030504020204" pitchFamily="34" charset="0"/>
                <a:cs typeface="Open Sans" panose="020B0606030504020204" pitchFamily="34" charset="0"/>
              </a:rPr>
              <a:t>Pages</a:t>
            </a:r>
            <a:endParaRPr lang="en-US" sz="1300" b="1" dirty="0">
              <a:solidFill>
                <a:srgbClr val="272E3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1FE8BD92-16FC-4106-82F3-981E29C1A490}"/>
              </a:ext>
            </a:extLst>
          </p:cNvPr>
          <p:cNvSpPr/>
          <p:nvPr/>
        </p:nvSpPr>
        <p:spPr>
          <a:xfrm>
            <a:off x="2216742" y="3323173"/>
            <a:ext cx="632131" cy="6321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defTabSz="171450"/>
            <a:r>
              <a:rPr lang="en-US" sz="3300" dirty="0">
                <a:solidFill>
                  <a:srgbClr val="FFFFFF"/>
                </a:solidFill>
                <a:latin typeface="dt-line-business-01" panose="02000509000000000000" pitchFamily="49" charset="0"/>
                <a:cs typeface="Arial" panose="020B0604020202020204" pitchFamily="34" charset="0"/>
              </a:rPr>
              <a:t>2</a:t>
            </a:r>
          </a:p>
        </p:txBody>
      </p:sp>
      <p:sp>
        <p:nvSpPr>
          <p:cNvPr id="8" name="TextBox 7">
            <a:extLst>
              <a:ext uri="{FF2B5EF4-FFF2-40B4-BE49-F238E27FC236}">
                <a16:creationId xmlns:a16="http://schemas.microsoft.com/office/drawing/2014/main" id="{763CC19A-2AAB-4343-99D4-29C0D8377A81}"/>
              </a:ext>
            </a:extLst>
          </p:cNvPr>
          <p:cNvSpPr txBox="1"/>
          <p:nvPr/>
        </p:nvSpPr>
        <p:spPr>
          <a:xfrm>
            <a:off x="2624783" y="4330997"/>
            <a:ext cx="4302477" cy="477017"/>
          </a:xfrm>
          <a:prstGeom prst="rect">
            <a:avLst/>
          </a:prstGeom>
          <a:solidFill>
            <a:schemeClr val="tx1">
              <a:lumMod val="90000"/>
              <a:lumOff val="10000"/>
              <a:alpha val="30000"/>
            </a:schemeClr>
          </a:solidFill>
        </p:spPr>
        <p:txBody>
          <a:bodyPr wrap="square" lIns="342855" tIns="137142" rIns="171428" bIns="137142" rtlCol="0" anchor="ctr">
            <a:spAutoFit/>
          </a:bodyPr>
          <a:lstStyle/>
          <a:p>
            <a:pPr algn="just" defTabSz="171450"/>
            <a:r>
              <a:rPr lang="en-US" sz="1300" b="1" dirty="0">
                <a:solidFill>
                  <a:srgbClr val="272E3A"/>
                </a:solidFill>
                <a:latin typeface="Open Sans" panose="020B0606030504020204" pitchFamily="34" charset="0"/>
                <a:ea typeface="Open Sans" panose="020B0606030504020204" pitchFamily="34" charset="0"/>
                <a:cs typeface="Open Sans" panose="020B0606030504020204" pitchFamily="34" charset="0"/>
              </a:rPr>
              <a:t>Can Determine How Well a Page Should Rank </a:t>
            </a:r>
          </a:p>
        </p:txBody>
      </p:sp>
      <p:sp>
        <p:nvSpPr>
          <p:cNvPr id="9" name="Oval 8">
            <a:extLst>
              <a:ext uri="{FF2B5EF4-FFF2-40B4-BE49-F238E27FC236}">
                <a16:creationId xmlns:a16="http://schemas.microsoft.com/office/drawing/2014/main" id="{9EF44E19-1A77-4B5A-AF2A-CC27A73F8A1D}"/>
              </a:ext>
            </a:extLst>
          </p:cNvPr>
          <p:cNvSpPr/>
          <p:nvPr/>
        </p:nvSpPr>
        <p:spPr>
          <a:xfrm>
            <a:off x="2216742" y="4253440"/>
            <a:ext cx="632131" cy="6321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defTabSz="171450"/>
            <a:r>
              <a:rPr lang="en-US" sz="3300" dirty="0">
                <a:solidFill>
                  <a:srgbClr val="FFFFFF"/>
                </a:solidFill>
                <a:latin typeface="dt-line-business-01" panose="02000509000000000000" pitchFamily="49" charset="0"/>
                <a:cs typeface="Arial" panose="020B0604020202020204" pitchFamily="34" charset="0"/>
              </a:rPr>
              <a:t>3</a:t>
            </a:r>
          </a:p>
        </p:txBody>
      </p:sp>
    </p:spTree>
    <p:extLst>
      <p:ext uri="{BB962C8B-B14F-4D97-AF65-F5344CB8AC3E}">
        <p14:creationId xmlns:p14="http://schemas.microsoft.com/office/powerpoint/2010/main" val="87559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300" fill="hold"/>
                                        <p:tgtEl>
                                          <p:spTgt spid="2"/>
                                        </p:tgtEl>
                                        <p:attrNameLst>
                                          <p:attrName>ppt_w</p:attrName>
                                        </p:attrNameLst>
                                      </p:cBhvr>
                                      <p:tavLst>
                                        <p:tav tm="0">
                                          <p:val>
                                            <p:fltVal val="0"/>
                                          </p:val>
                                        </p:tav>
                                        <p:tav tm="100000">
                                          <p:val>
                                            <p:strVal val="#ppt_w"/>
                                          </p:val>
                                        </p:tav>
                                      </p:tavLst>
                                    </p:anim>
                                    <p:anim calcmode="lin" valueType="num">
                                      <p:cBhvr>
                                        <p:cTn id="11" dur="300" fill="hold"/>
                                        <p:tgtEl>
                                          <p:spTgt spid="2"/>
                                        </p:tgtEl>
                                        <p:attrNameLst>
                                          <p:attrName>ppt_h</p:attrName>
                                        </p:attrNameLst>
                                      </p:cBhvr>
                                      <p:tavLst>
                                        <p:tav tm="0">
                                          <p:val>
                                            <p:fltVal val="0"/>
                                          </p:val>
                                        </p:tav>
                                        <p:tav tm="100000">
                                          <p:val>
                                            <p:strVal val="#ppt_h"/>
                                          </p:val>
                                        </p:tav>
                                      </p:tavLst>
                                    </p:anim>
                                    <p:anim calcmode="lin" valueType="num">
                                      <p:cBhvr>
                                        <p:cTn id="12" dur="300" fill="hold"/>
                                        <p:tgtEl>
                                          <p:spTgt spid="2"/>
                                        </p:tgtEl>
                                        <p:attrNameLst>
                                          <p:attrName>style.rotation</p:attrName>
                                        </p:attrNameLst>
                                      </p:cBhvr>
                                      <p:tavLst>
                                        <p:tav tm="0">
                                          <p:val>
                                            <p:fltVal val="360"/>
                                          </p:val>
                                        </p:tav>
                                        <p:tav tm="100000">
                                          <p:val>
                                            <p:fltVal val="0"/>
                                          </p:val>
                                        </p:tav>
                                      </p:tavLst>
                                    </p:anim>
                                    <p:animEffect transition="in" filter="fade">
                                      <p:cBhvr>
                                        <p:cTn id="13" dur="300"/>
                                        <p:tgtEl>
                                          <p:spTgt spid="2"/>
                                        </p:tgtEl>
                                      </p:cBhvr>
                                    </p:animEffect>
                                  </p:childTnLst>
                                </p:cTn>
                              </p:par>
                              <p:par>
                                <p:cTn id="14" presetID="49" presetClass="entr" presetSubtype="0" decel="10000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 calcmode="lin" valueType="num">
                                      <p:cBhvr>
                                        <p:cTn id="16" dur="300" fill="hold"/>
                                        <p:tgtEl>
                                          <p:spTgt spid="7"/>
                                        </p:tgtEl>
                                        <p:attrNameLst>
                                          <p:attrName>ppt_w</p:attrName>
                                        </p:attrNameLst>
                                      </p:cBhvr>
                                      <p:tavLst>
                                        <p:tav tm="0">
                                          <p:val>
                                            <p:fltVal val="0"/>
                                          </p:val>
                                        </p:tav>
                                        <p:tav tm="100000">
                                          <p:val>
                                            <p:strVal val="#ppt_w"/>
                                          </p:val>
                                        </p:tav>
                                      </p:tavLst>
                                    </p:anim>
                                    <p:anim calcmode="lin" valueType="num">
                                      <p:cBhvr>
                                        <p:cTn id="17" dur="300" fill="hold"/>
                                        <p:tgtEl>
                                          <p:spTgt spid="7"/>
                                        </p:tgtEl>
                                        <p:attrNameLst>
                                          <p:attrName>ppt_h</p:attrName>
                                        </p:attrNameLst>
                                      </p:cBhvr>
                                      <p:tavLst>
                                        <p:tav tm="0">
                                          <p:val>
                                            <p:fltVal val="0"/>
                                          </p:val>
                                        </p:tav>
                                        <p:tav tm="100000">
                                          <p:val>
                                            <p:strVal val="#ppt_h"/>
                                          </p:val>
                                        </p:tav>
                                      </p:tavLst>
                                    </p:anim>
                                    <p:anim calcmode="lin" valueType="num">
                                      <p:cBhvr>
                                        <p:cTn id="18" dur="300" fill="hold"/>
                                        <p:tgtEl>
                                          <p:spTgt spid="7"/>
                                        </p:tgtEl>
                                        <p:attrNameLst>
                                          <p:attrName>style.rotation</p:attrName>
                                        </p:attrNameLst>
                                      </p:cBhvr>
                                      <p:tavLst>
                                        <p:tav tm="0">
                                          <p:val>
                                            <p:fltVal val="360"/>
                                          </p:val>
                                        </p:tav>
                                        <p:tav tm="100000">
                                          <p:val>
                                            <p:fltVal val="0"/>
                                          </p:val>
                                        </p:tav>
                                      </p:tavLst>
                                    </p:anim>
                                    <p:animEffect transition="in" filter="fade">
                                      <p:cBhvr>
                                        <p:cTn id="19" dur="300"/>
                                        <p:tgtEl>
                                          <p:spTgt spid="7"/>
                                        </p:tgtEl>
                                      </p:cBhvr>
                                    </p:animEffect>
                                  </p:childTnLst>
                                </p:cTn>
                              </p:par>
                              <p:par>
                                <p:cTn id="20" presetID="49" presetClass="entr" presetSubtype="0" decel="100000" fill="hold" grpId="0" nodeType="withEffect">
                                  <p:stCondLst>
                                    <p:cond delay="400"/>
                                  </p:stCondLst>
                                  <p:childTnLst>
                                    <p:set>
                                      <p:cBhvr>
                                        <p:cTn id="21" dur="1" fill="hold">
                                          <p:stCondLst>
                                            <p:cond delay="0"/>
                                          </p:stCondLst>
                                        </p:cTn>
                                        <p:tgtEl>
                                          <p:spTgt spid="9"/>
                                        </p:tgtEl>
                                        <p:attrNameLst>
                                          <p:attrName>style.visibility</p:attrName>
                                        </p:attrNameLst>
                                      </p:cBhvr>
                                      <p:to>
                                        <p:strVal val="visible"/>
                                      </p:to>
                                    </p:set>
                                    <p:anim calcmode="lin" valueType="num">
                                      <p:cBhvr>
                                        <p:cTn id="22" dur="300" fill="hold"/>
                                        <p:tgtEl>
                                          <p:spTgt spid="9"/>
                                        </p:tgtEl>
                                        <p:attrNameLst>
                                          <p:attrName>ppt_w</p:attrName>
                                        </p:attrNameLst>
                                      </p:cBhvr>
                                      <p:tavLst>
                                        <p:tav tm="0">
                                          <p:val>
                                            <p:fltVal val="0"/>
                                          </p:val>
                                        </p:tav>
                                        <p:tav tm="100000">
                                          <p:val>
                                            <p:strVal val="#ppt_w"/>
                                          </p:val>
                                        </p:tav>
                                      </p:tavLst>
                                    </p:anim>
                                    <p:anim calcmode="lin" valueType="num">
                                      <p:cBhvr>
                                        <p:cTn id="23" dur="300" fill="hold"/>
                                        <p:tgtEl>
                                          <p:spTgt spid="9"/>
                                        </p:tgtEl>
                                        <p:attrNameLst>
                                          <p:attrName>ppt_h</p:attrName>
                                        </p:attrNameLst>
                                      </p:cBhvr>
                                      <p:tavLst>
                                        <p:tav tm="0">
                                          <p:val>
                                            <p:fltVal val="0"/>
                                          </p:val>
                                        </p:tav>
                                        <p:tav tm="100000">
                                          <p:val>
                                            <p:strVal val="#ppt_h"/>
                                          </p:val>
                                        </p:tav>
                                      </p:tavLst>
                                    </p:anim>
                                    <p:anim calcmode="lin" valueType="num">
                                      <p:cBhvr>
                                        <p:cTn id="24" dur="300" fill="hold"/>
                                        <p:tgtEl>
                                          <p:spTgt spid="9"/>
                                        </p:tgtEl>
                                        <p:attrNameLst>
                                          <p:attrName>style.rotation</p:attrName>
                                        </p:attrNameLst>
                                      </p:cBhvr>
                                      <p:tavLst>
                                        <p:tav tm="0">
                                          <p:val>
                                            <p:fltVal val="360"/>
                                          </p:val>
                                        </p:tav>
                                        <p:tav tm="100000">
                                          <p:val>
                                            <p:fltVal val="0"/>
                                          </p:val>
                                        </p:tav>
                                      </p:tavLst>
                                    </p:anim>
                                    <p:animEffect transition="in" filter="fade">
                                      <p:cBhvr>
                                        <p:cTn id="25" dur="300"/>
                                        <p:tgtEl>
                                          <p:spTgt spid="9"/>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300"/>
                                        <p:tgtEl>
                                          <p:spTgt spid="5"/>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300"/>
                                        <p:tgtEl>
                                          <p:spTgt spid="6"/>
                                        </p:tgtEl>
                                      </p:cBhvr>
                                    </p:animEffect>
                                  </p:childTnLst>
                                </p:cTn>
                              </p:par>
                              <p:par>
                                <p:cTn id="32" presetID="10" presetClass="entr" presetSubtype="0" fill="hold" grpId="0" nodeType="withEffect">
                                  <p:stCondLst>
                                    <p:cond delay="6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F513BA-3792-4947-AE57-92D963714633}"/>
              </a:ext>
            </a:extLst>
          </p:cNvPr>
          <p:cNvSpPr/>
          <p:nvPr/>
        </p:nvSpPr>
        <p:spPr>
          <a:xfrm>
            <a:off x="6962170" y="1435209"/>
            <a:ext cx="1862128" cy="4205020"/>
          </a:xfrm>
          <a:prstGeom prst="rect">
            <a:avLst/>
          </a:prstGeom>
          <a:gradFill flip="none" rotWithShape="1">
            <a:gsLst>
              <a:gs pos="0">
                <a:schemeClr val="accent1"/>
              </a:gs>
              <a:gs pos="100000">
                <a:schemeClr val="bg2">
                  <a:alpha val="7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675">
              <a:solidFill>
                <a:srgbClr val="FFFFFF"/>
              </a:solidFill>
              <a:latin typeface="Open Sans Light"/>
            </a:endParaRPr>
          </a:p>
        </p:txBody>
      </p:sp>
      <p:sp>
        <p:nvSpPr>
          <p:cNvPr id="7" name="TextBox 6">
            <a:extLst>
              <a:ext uri="{FF2B5EF4-FFF2-40B4-BE49-F238E27FC236}">
                <a16:creationId xmlns:a16="http://schemas.microsoft.com/office/drawing/2014/main" id="{3545BD90-BFEE-4462-8267-551A30737D24}"/>
              </a:ext>
            </a:extLst>
          </p:cNvPr>
          <p:cNvSpPr txBox="1"/>
          <p:nvPr/>
        </p:nvSpPr>
        <p:spPr>
          <a:xfrm>
            <a:off x="7190250" y="3082525"/>
            <a:ext cx="1405964" cy="1107996"/>
          </a:xfrm>
          <a:prstGeom prst="rect">
            <a:avLst/>
          </a:prstGeom>
          <a:noFill/>
        </p:spPr>
        <p:txBody>
          <a:bodyPr wrap="square" rtlCol="0">
            <a:spAutoFit/>
          </a:bodyPr>
          <a:lstStyle/>
          <a:p>
            <a:pPr algn="ctr" defTabSz="171450"/>
            <a:r>
              <a:rPr lang="en-US" sz="1500" b="1" dirty="0">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Bill </a:t>
            </a:r>
            <a:r>
              <a:rPr lang="en-US" sz="1500" b="1" dirty="0" err="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rPr>
              <a:t>Slawski</a:t>
            </a:r>
            <a:endParaRPr lang="en-US" sz="1500" b="1" dirty="0">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algn="ctr" defTabSz="171450"/>
            <a:endParaRPr lang="en-US" sz="1500" dirty="0">
              <a:solidFill>
                <a:srgbClr val="FFFFFF"/>
              </a:solidFill>
              <a:latin typeface="Open Sans Light"/>
            </a:endParaRPr>
          </a:p>
          <a:p>
            <a:pPr fontAlgn="base"/>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Director of </a:t>
            </a:r>
          </a:p>
          <a:p>
            <a:pPr fontAlgn="base"/>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SEO Research </a:t>
            </a:r>
          </a:p>
          <a:p>
            <a:pPr fontAlgn="base"/>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@Go Fish Digital</a:t>
            </a:r>
          </a:p>
        </p:txBody>
      </p:sp>
      <p:sp>
        <p:nvSpPr>
          <p:cNvPr id="8" name="Oval 7">
            <a:extLst>
              <a:ext uri="{FF2B5EF4-FFF2-40B4-BE49-F238E27FC236}">
                <a16:creationId xmlns:a16="http://schemas.microsoft.com/office/drawing/2014/main" id="{9027CC56-803E-404A-88CA-96FBF2408F38}"/>
              </a:ext>
            </a:extLst>
          </p:cNvPr>
          <p:cNvSpPr/>
          <p:nvPr/>
        </p:nvSpPr>
        <p:spPr>
          <a:xfrm>
            <a:off x="7456715" y="1932256"/>
            <a:ext cx="881728" cy="881728"/>
          </a:xfrm>
          <a:prstGeom prst="ellipse">
            <a:avLst/>
          </a:prstGeom>
          <a:solidFill>
            <a:schemeClr val="tx2"/>
          </a:solidFill>
          <a:ln w="44450">
            <a:solidFill>
              <a:schemeClr val="bg1">
                <a:alpha val="41000"/>
              </a:schemeClr>
            </a:solidFill>
          </a:ln>
          <a:effectLst>
            <a:outerShdw blurRad="368300" sx="117000" sy="1170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defTabSz="171450"/>
            <a:endParaRPr lang="en-US" sz="2475" dirty="0">
              <a:solidFill>
                <a:srgbClr val="FFFFFF"/>
              </a:solidFill>
              <a:latin typeface="dt-line-business-01" panose="02000509000000000000" pitchFamily="49" charset="0"/>
              <a:cs typeface="Arial" panose="020B0604020202020204" pitchFamily="34" charset="0"/>
            </a:endParaRPr>
          </a:p>
        </p:txBody>
      </p:sp>
      <p:sp>
        <p:nvSpPr>
          <p:cNvPr id="9" name="Title 1">
            <a:extLst>
              <a:ext uri="{FF2B5EF4-FFF2-40B4-BE49-F238E27FC236}">
                <a16:creationId xmlns:a16="http://schemas.microsoft.com/office/drawing/2014/main" id="{D52241DB-70E9-C24F-A5E7-A8E66FB52E9F}"/>
              </a:ext>
            </a:extLst>
          </p:cNvPr>
          <p:cNvSpPr txBox="1">
            <a:spLocks/>
          </p:cNvSpPr>
          <p:nvPr/>
        </p:nvSpPr>
        <p:spPr>
          <a:xfrm>
            <a:off x="654597" y="661461"/>
            <a:ext cx="7444374" cy="4669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71450">
              <a:lnSpc>
                <a:spcPct val="100000"/>
              </a:lnSpc>
            </a:pPr>
            <a:r>
              <a:rPr lang="en-US" sz="2400" b="1" dirty="0">
                <a:latin typeface="futura-pt"/>
                <a:ea typeface="+mn-ea"/>
                <a:cs typeface="+mn-cs"/>
              </a:rPr>
              <a:t>Five Years of Google Ranking Signals</a:t>
            </a:r>
          </a:p>
        </p:txBody>
      </p:sp>
      <p:pic>
        <p:nvPicPr>
          <p:cNvPr id="34" name="Picture Placeholder 33">
            <a:extLst>
              <a:ext uri="{FF2B5EF4-FFF2-40B4-BE49-F238E27FC236}">
                <a16:creationId xmlns:a16="http://schemas.microsoft.com/office/drawing/2014/main" id="{CE7008D5-D730-CE48-9318-08EE0DFC77BC}"/>
              </a:ext>
            </a:extLst>
          </p:cNvPr>
          <p:cNvPicPr>
            <a:picLocks noGrp="1" noChangeAspect="1"/>
          </p:cNvPicPr>
          <p:nvPr>
            <p:ph type="pic" sz="quarter" idx="40"/>
          </p:nvPr>
        </p:nvPicPr>
        <p:blipFill>
          <a:blip r:embed="rId2"/>
          <a:srcRect l="330" r="330"/>
          <a:stretch>
            <a:fillRect/>
          </a:stretch>
        </p:blipFill>
        <p:spPr>
          <a:xfrm>
            <a:off x="352425" y="1435100"/>
            <a:ext cx="6610350" cy="4213225"/>
          </a:xfrm>
        </p:spPr>
      </p:pic>
      <p:pic>
        <p:nvPicPr>
          <p:cNvPr id="31" name="Picture 30">
            <a:extLst>
              <a:ext uri="{FF2B5EF4-FFF2-40B4-BE49-F238E27FC236}">
                <a16:creationId xmlns:a16="http://schemas.microsoft.com/office/drawing/2014/main" id="{136A59D2-B2B8-8C43-8F10-4CD152F98ECF}"/>
              </a:ext>
            </a:extLst>
          </p:cNvPr>
          <p:cNvPicPr>
            <a:picLocks noChangeAspect="1"/>
          </p:cNvPicPr>
          <p:nvPr/>
        </p:nvPicPr>
        <p:blipFill>
          <a:blip r:embed="rId3"/>
          <a:stretch>
            <a:fillRect/>
          </a:stretch>
        </p:blipFill>
        <p:spPr>
          <a:xfrm>
            <a:off x="7467222" y="1939150"/>
            <a:ext cx="864000" cy="864000"/>
          </a:xfrm>
          <a:prstGeom prst="ellipse">
            <a:avLst/>
          </a:prstGeom>
        </p:spPr>
      </p:pic>
      <p:sp>
        <p:nvSpPr>
          <p:cNvPr id="32" name="TextBox 31">
            <a:extLst>
              <a:ext uri="{FF2B5EF4-FFF2-40B4-BE49-F238E27FC236}">
                <a16:creationId xmlns:a16="http://schemas.microsoft.com/office/drawing/2014/main" id="{72CC7E71-E5AC-E14D-841B-0DA7820D22AB}"/>
              </a:ext>
            </a:extLst>
          </p:cNvPr>
          <p:cNvSpPr txBox="1"/>
          <p:nvPr/>
        </p:nvSpPr>
        <p:spPr>
          <a:xfrm>
            <a:off x="12006943" y="-1197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7413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2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childTnLst>
                                </p:cTn>
                              </p:par>
                              <p:par>
                                <p:cTn id="14" presetID="49" presetClass="entr" presetSubtype="0" decel="100000" fill="hold" grpId="0" nodeType="withEffect">
                                  <p:stCondLst>
                                    <p:cond delay="20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360"/>
                                          </p:val>
                                        </p:tav>
                                        <p:tav tm="100000">
                                          <p:val>
                                            <p:fltVal val="0"/>
                                          </p:val>
                                        </p:tav>
                                      </p:tavLst>
                                    </p:anim>
                                    <p:animEffect transition="in" filter="fade">
                                      <p:cBhvr>
                                        <p:cTn id="19" dur="1000"/>
                                        <p:tgtEl>
                                          <p:spTgt spid="8"/>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par>
                                <p:cTn id="23" presetID="10" presetClass="entr" presetSubtype="0" fill="hold" nodeType="withEffect">
                                  <p:stCondLst>
                                    <p:cond delay="20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E891D0B-EBBA-4788-AC49-605C58540166}"/>
              </a:ext>
            </a:extLst>
          </p:cNvPr>
          <p:cNvSpPr txBox="1">
            <a:spLocks/>
          </p:cNvSpPr>
          <p:nvPr/>
        </p:nvSpPr>
        <p:spPr>
          <a:xfrm>
            <a:off x="654597" y="661461"/>
            <a:ext cx="7596774" cy="4669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71450">
              <a:lnSpc>
                <a:spcPct val="100000"/>
              </a:lnSpc>
            </a:pPr>
            <a:r>
              <a:rPr lang="en-US" sz="2400" b="1" dirty="0">
                <a:latin typeface="futura-pt"/>
                <a:ea typeface="+mn-ea"/>
                <a:cs typeface="+mn-cs"/>
              </a:rPr>
              <a:t>What is PageRank?</a:t>
            </a:r>
          </a:p>
        </p:txBody>
      </p:sp>
      <p:sp>
        <p:nvSpPr>
          <p:cNvPr id="25" name="TextBox 24">
            <a:extLst>
              <a:ext uri="{FF2B5EF4-FFF2-40B4-BE49-F238E27FC236}">
                <a16:creationId xmlns:a16="http://schemas.microsoft.com/office/drawing/2014/main" id="{437DB55B-3443-A741-85A0-C8E655B6CA08}"/>
              </a:ext>
            </a:extLst>
          </p:cNvPr>
          <p:cNvSpPr txBox="1"/>
          <p:nvPr/>
        </p:nvSpPr>
        <p:spPr>
          <a:xfrm>
            <a:off x="773613" y="2665736"/>
            <a:ext cx="7596774" cy="2125518"/>
          </a:xfrm>
          <a:prstGeom prst="rect">
            <a:avLst/>
          </a:prstGeom>
          <a:noFill/>
        </p:spPr>
        <p:txBody>
          <a:bodyPr wrap="square" rtlCol="0">
            <a:spAutoFit/>
          </a:bodyPr>
          <a:lstStyle/>
          <a:p>
            <a:pPr>
              <a:lnSpc>
                <a:spcPct val="150000"/>
              </a:lnSpc>
            </a:pPr>
            <a:r>
              <a:rPr lang="en-US" dirty="0"/>
              <a:t>PageRank (PR) is a mathematical formula that judges the “value of a page” by looking at the quantity and quality of other pages that link to it.</a:t>
            </a:r>
          </a:p>
          <a:p>
            <a:pPr>
              <a:lnSpc>
                <a:spcPct val="150000"/>
              </a:lnSpc>
            </a:pPr>
            <a:endParaRPr lang="en-US" dirty="0"/>
          </a:p>
          <a:p>
            <a:pPr>
              <a:lnSpc>
                <a:spcPct val="150000"/>
              </a:lnSpc>
            </a:pPr>
            <a:r>
              <a:rPr lang="en-US" dirty="0"/>
              <a:t>Its purpose is to determine the relative importance of a given webpage in a network (i.e., the World Wide Web).</a:t>
            </a:r>
            <a:endParaRPr lang="en-US" sz="2000" dirty="0"/>
          </a:p>
        </p:txBody>
      </p:sp>
      <p:sp>
        <p:nvSpPr>
          <p:cNvPr id="27" name="Freeform 5">
            <a:extLst>
              <a:ext uri="{FF2B5EF4-FFF2-40B4-BE49-F238E27FC236}">
                <a16:creationId xmlns:a16="http://schemas.microsoft.com/office/drawing/2014/main" id="{C117744F-D695-EE4B-9961-18D762F087E5}"/>
              </a:ext>
            </a:extLst>
          </p:cNvPr>
          <p:cNvSpPr>
            <a:spLocks/>
          </p:cNvSpPr>
          <p:nvPr/>
        </p:nvSpPr>
        <p:spPr bwMode="auto">
          <a:xfrm rot="10800000" flipH="1" flipV="1">
            <a:off x="593613" y="2485736"/>
            <a:ext cx="360000" cy="360000"/>
          </a:xfrm>
          <a:custGeom>
            <a:avLst/>
            <a:gdLst>
              <a:gd name="T0" fmla="*/ 0 w 1058"/>
              <a:gd name="T1" fmla="*/ 1058 h 1058"/>
              <a:gd name="T2" fmla="*/ 0 w 1058"/>
              <a:gd name="T3" fmla="*/ 0 h 1058"/>
              <a:gd name="T4" fmla="*/ 1058 w 1058"/>
              <a:gd name="T5" fmla="*/ 0 h 1058"/>
            </a:gdLst>
            <a:ahLst/>
            <a:cxnLst>
              <a:cxn ang="0">
                <a:pos x="T0" y="T1"/>
              </a:cxn>
              <a:cxn ang="0">
                <a:pos x="T2" y="T3"/>
              </a:cxn>
              <a:cxn ang="0">
                <a:pos x="T4" y="T5"/>
              </a:cxn>
            </a:cxnLst>
            <a:rect l="0" t="0" r="r" b="b"/>
            <a:pathLst>
              <a:path w="1058" h="1058">
                <a:moveTo>
                  <a:pt x="0" y="1058"/>
                </a:moveTo>
                <a:lnTo>
                  <a:pt x="0" y="0"/>
                </a:lnTo>
                <a:lnTo>
                  <a:pt x="1058" y="0"/>
                </a:lnTo>
              </a:path>
            </a:pathLst>
          </a:custGeom>
          <a:noFill/>
          <a:ln w="7778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5">
            <a:extLst>
              <a:ext uri="{FF2B5EF4-FFF2-40B4-BE49-F238E27FC236}">
                <a16:creationId xmlns:a16="http://schemas.microsoft.com/office/drawing/2014/main" id="{98480FEC-0E4A-7D40-8E64-256A7C268D60}"/>
              </a:ext>
            </a:extLst>
          </p:cNvPr>
          <p:cNvSpPr>
            <a:spLocks/>
          </p:cNvSpPr>
          <p:nvPr/>
        </p:nvSpPr>
        <p:spPr bwMode="auto">
          <a:xfrm flipH="1" flipV="1">
            <a:off x="8071371" y="4611254"/>
            <a:ext cx="360000" cy="360000"/>
          </a:xfrm>
          <a:custGeom>
            <a:avLst/>
            <a:gdLst>
              <a:gd name="T0" fmla="*/ 0 w 1058"/>
              <a:gd name="T1" fmla="*/ 1058 h 1058"/>
              <a:gd name="T2" fmla="*/ 0 w 1058"/>
              <a:gd name="T3" fmla="*/ 0 h 1058"/>
              <a:gd name="T4" fmla="*/ 1058 w 1058"/>
              <a:gd name="T5" fmla="*/ 0 h 1058"/>
            </a:gdLst>
            <a:ahLst/>
            <a:cxnLst>
              <a:cxn ang="0">
                <a:pos x="T0" y="T1"/>
              </a:cxn>
              <a:cxn ang="0">
                <a:pos x="T2" y="T3"/>
              </a:cxn>
              <a:cxn ang="0">
                <a:pos x="T4" y="T5"/>
              </a:cxn>
            </a:cxnLst>
            <a:rect l="0" t="0" r="r" b="b"/>
            <a:pathLst>
              <a:path w="1058" h="1058">
                <a:moveTo>
                  <a:pt x="0" y="1058"/>
                </a:moveTo>
                <a:lnTo>
                  <a:pt x="0" y="0"/>
                </a:lnTo>
                <a:lnTo>
                  <a:pt x="1058" y="0"/>
                </a:lnTo>
              </a:path>
            </a:pathLst>
          </a:custGeom>
          <a:noFill/>
          <a:ln w="7778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Tree>
    <p:extLst>
      <p:ext uri="{BB962C8B-B14F-4D97-AF65-F5344CB8AC3E}">
        <p14:creationId xmlns:p14="http://schemas.microsoft.com/office/powerpoint/2010/main" val="317319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Title 1"/>
          <p:cNvSpPr txBox="1">
            <a:spLocks/>
          </p:cNvSpPr>
          <p:nvPr/>
        </p:nvSpPr>
        <p:spPr>
          <a:xfrm>
            <a:off x="327363" y="478169"/>
            <a:ext cx="8479180" cy="4551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71450">
              <a:lnSpc>
                <a:spcPct val="100000"/>
              </a:lnSpc>
            </a:pPr>
            <a:r>
              <a:rPr lang="en-US" sz="2400" b="1" dirty="0">
                <a:latin typeface="futura-pt"/>
                <a:ea typeface="+mn-ea"/>
                <a:cs typeface="+mn-cs"/>
              </a:rPr>
              <a:t>What Factors Were Used to Calculate PageRank?</a:t>
            </a:r>
          </a:p>
        </p:txBody>
      </p:sp>
      <p:grpSp>
        <p:nvGrpSpPr>
          <p:cNvPr id="19" name="Group 18"/>
          <p:cNvGrpSpPr/>
          <p:nvPr/>
        </p:nvGrpSpPr>
        <p:grpSpPr>
          <a:xfrm rot="18765986" flipH="1" flipV="1">
            <a:off x="7321935" y="4408335"/>
            <a:ext cx="1503472" cy="1141387"/>
            <a:chOff x="5443538" y="2841625"/>
            <a:chExt cx="1304925" cy="781050"/>
          </a:xfrm>
        </p:grpSpPr>
        <p:sp>
          <p:nvSpPr>
            <p:cNvPr id="20" name="Freeform 5"/>
            <p:cNvSpPr>
              <a:spLocks/>
            </p:cNvSpPr>
            <p:nvPr/>
          </p:nvSpPr>
          <p:spPr bwMode="auto">
            <a:xfrm>
              <a:off x="5443538" y="3232150"/>
              <a:ext cx="1304925" cy="390525"/>
            </a:xfrm>
            <a:custGeom>
              <a:avLst/>
              <a:gdLst>
                <a:gd name="T0" fmla="*/ 203 w 406"/>
                <a:gd name="T1" fmla="*/ 32 h 119"/>
                <a:gd name="T2" fmla="*/ 406 w 406"/>
                <a:gd name="T3" fmla="*/ 119 h 119"/>
                <a:gd name="T4" fmla="*/ 406 w 406"/>
                <a:gd name="T5" fmla="*/ 0 h 119"/>
                <a:gd name="T6" fmla="*/ 0 w 406"/>
                <a:gd name="T7" fmla="*/ 0 h 119"/>
                <a:gd name="T8" fmla="*/ 0 w 406"/>
                <a:gd name="T9" fmla="*/ 119 h 119"/>
                <a:gd name="T10" fmla="*/ 203 w 406"/>
                <a:gd name="T11" fmla="*/ 32 h 119"/>
              </a:gdLst>
              <a:ahLst/>
              <a:cxnLst>
                <a:cxn ang="0">
                  <a:pos x="T0" y="T1"/>
                </a:cxn>
                <a:cxn ang="0">
                  <a:pos x="T2" y="T3"/>
                </a:cxn>
                <a:cxn ang="0">
                  <a:pos x="T4" y="T5"/>
                </a:cxn>
                <a:cxn ang="0">
                  <a:pos x="T6" y="T7"/>
                </a:cxn>
                <a:cxn ang="0">
                  <a:pos x="T8" y="T9"/>
                </a:cxn>
                <a:cxn ang="0">
                  <a:pos x="T10" y="T11"/>
                </a:cxn>
              </a:cxnLst>
              <a:rect l="0" t="0" r="r" b="b"/>
              <a:pathLst>
                <a:path w="406" h="119">
                  <a:moveTo>
                    <a:pt x="203" y="32"/>
                  </a:moveTo>
                  <a:cubicBezTo>
                    <a:pt x="287" y="32"/>
                    <a:pt x="362" y="66"/>
                    <a:pt x="406" y="119"/>
                  </a:cubicBezTo>
                  <a:cubicBezTo>
                    <a:pt x="406" y="0"/>
                    <a:pt x="406" y="0"/>
                    <a:pt x="406" y="0"/>
                  </a:cubicBezTo>
                  <a:cubicBezTo>
                    <a:pt x="0" y="0"/>
                    <a:pt x="0" y="0"/>
                    <a:pt x="0" y="0"/>
                  </a:cubicBezTo>
                  <a:cubicBezTo>
                    <a:pt x="0" y="119"/>
                    <a:pt x="0" y="119"/>
                    <a:pt x="0" y="119"/>
                  </a:cubicBezTo>
                  <a:cubicBezTo>
                    <a:pt x="45" y="66"/>
                    <a:pt x="119" y="32"/>
                    <a:pt x="203" y="32"/>
                  </a:cubicBezTo>
                  <a:close/>
                </a:path>
              </a:pathLst>
            </a:custGeom>
            <a:solidFill>
              <a:schemeClr val="accent3"/>
            </a:solidFill>
            <a:ln>
              <a:noFill/>
            </a:ln>
          </p:spPr>
          <p:txBody>
            <a:bodyPr vert="horz" wrap="square" lIns="68571" tIns="34286" rIns="68571" bIns="34286" numCol="1" anchor="t" anchorCtr="0" compatLnSpc="1">
              <a:prstTxWarp prst="textNoShape">
                <a:avLst/>
              </a:prstTxWarp>
            </a:bodyPr>
            <a:lstStyle/>
            <a:p>
              <a:pPr defTabSz="171450"/>
              <a:endParaRPr lang="en-US" sz="1350">
                <a:solidFill>
                  <a:srgbClr val="272E3A"/>
                </a:solidFill>
                <a:latin typeface="Open Sans Light"/>
              </a:endParaRPr>
            </a:p>
          </p:txBody>
        </p:sp>
        <p:sp>
          <p:nvSpPr>
            <p:cNvPr id="21" name="Freeform 5"/>
            <p:cNvSpPr>
              <a:spLocks/>
            </p:cNvSpPr>
            <p:nvPr/>
          </p:nvSpPr>
          <p:spPr bwMode="auto">
            <a:xfrm flipV="1">
              <a:off x="5443538" y="2841625"/>
              <a:ext cx="1304925" cy="390525"/>
            </a:xfrm>
            <a:custGeom>
              <a:avLst/>
              <a:gdLst>
                <a:gd name="T0" fmla="*/ 203 w 406"/>
                <a:gd name="T1" fmla="*/ 32 h 119"/>
                <a:gd name="T2" fmla="*/ 406 w 406"/>
                <a:gd name="T3" fmla="*/ 119 h 119"/>
                <a:gd name="T4" fmla="*/ 406 w 406"/>
                <a:gd name="T5" fmla="*/ 0 h 119"/>
                <a:gd name="T6" fmla="*/ 0 w 406"/>
                <a:gd name="T7" fmla="*/ 0 h 119"/>
                <a:gd name="T8" fmla="*/ 0 w 406"/>
                <a:gd name="T9" fmla="*/ 119 h 119"/>
                <a:gd name="T10" fmla="*/ 203 w 406"/>
                <a:gd name="T11" fmla="*/ 32 h 119"/>
              </a:gdLst>
              <a:ahLst/>
              <a:cxnLst>
                <a:cxn ang="0">
                  <a:pos x="T0" y="T1"/>
                </a:cxn>
                <a:cxn ang="0">
                  <a:pos x="T2" y="T3"/>
                </a:cxn>
                <a:cxn ang="0">
                  <a:pos x="T4" y="T5"/>
                </a:cxn>
                <a:cxn ang="0">
                  <a:pos x="T6" y="T7"/>
                </a:cxn>
                <a:cxn ang="0">
                  <a:pos x="T8" y="T9"/>
                </a:cxn>
                <a:cxn ang="0">
                  <a:pos x="T10" y="T11"/>
                </a:cxn>
              </a:cxnLst>
              <a:rect l="0" t="0" r="r" b="b"/>
              <a:pathLst>
                <a:path w="406" h="119">
                  <a:moveTo>
                    <a:pt x="203" y="32"/>
                  </a:moveTo>
                  <a:cubicBezTo>
                    <a:pt x="287" y="32"/>
                    <a:pt x="362" y="66"/>
                    <a:pt x="406" y="119"/>
                  </a:cubicBezTo>
                  <a:cubicBezTo>
                    <a:pt x="406" y="0"/>
                    <a:pt x="406" y="0"/>
                    <a:pt x="406" y="0"/>
                  </a:cubicBezTo>
                  <a:cubicBezTo>
                    <a:pt x="0" y="0"/>
                    <a:pt x="0" y="0"/>
                    <a:pt x="0" y="0"/>
                  </a:cubicBezTo>
                  <a:cubicBezTo>
                    <a:pt x="0" y="119"/>
                    <a:pt x="0" y="119"/>
                    <a:pt x="0" y="119"/>
                  </a:cubicBezTo>
                  <a:cubicBezTo>
                    <a:pt x="45" y="66"/>
                    <a:pt x="119" y="32"/>
                    <a:pt x="203" y="32"/>
                  </a:cubicBezTo>
                  <a:close/>
                </a:path>
              </a:pathLst>
            </a:custGeom>
            <a:solidFill>
              <a:schemeClr val="accent3">
                <a:lumMod val="75000"/>
              </a:schemeClr>
            </a:solidFill>
            <a:ln>
              <a:noFill/>
            </a:ln>
          </p:spPr>
          <p:txBody>
            <a:bodyPr vert="horz" wrap="square" lIns="68571" tIns="34286" rIns="68571" bIns="34286" numCol="1" anchor="t" anchorCtr="0" compatLnSpc="1">
              <a:prstTxWarp prst="textNoShape">
                <a:avLst/>
              </a:prstTxWarp>
            </a:bodyPr>
            <a:lstStyle/>
            <a:p>
              <a:pPr defTabSz="171450"/>
              <a:endParaRPr lang="en-US" sz="1350">
                <a:solidFill>
                  <a:srgbClr val="272E3A"/>
                </a:solidFill>
                <a:latin typeface="Open Sans Light"/>
              </a:endParaRPr>
            </a:p>
          </p:txBody>
        </p:sp>
      </p:grpSp>
      <p:grpSp>
        <p:nvGrpSpPr>
          <p:cNvPr id="16" name="Group 15"/>
          <p:cNvGrpSpPr/>
          <p:nvPr/>
        </p:nvGrpSpPr>
        <p:grpSpPr>
          <a:xfrm rot="2834014" flipH="1">
            <a:off x="7244358" y="2331846"/>
            <a:ext cx="1503472" cy="1141387"/>
            <a:chOff x="5443538" y="2841625"/>
            <a:chExt cx="1304925" cy="781050"/>
          </a:xfrm>
        </p:grpSpPr>
        <p:sp>
          <p:nvSpPr>
            <p:cNvPr id="17" name="Freeform 5"/>
            <p:cNvSpPr>
              <a:spLocks/>
            </p:cNvSpPr>
            <p:nvPr/>
          </p:nvSpPr>
          <p:spPr bwMode="auto">
            <a:xfrm>
              <a:off x="5443538" y="3232150"/>
              <a:ext cx="1304925" cy="390525"/>
            </a:xfrm>
            <a:custGeom>
              <a:avLst/>
              <a:gdLst>
                <a:gd name="T0" fmla="*/ 203 w 406"/>
                <a:gd name="T1" fmla="*/ 32 h 119"/>
                <a:gd name="T2" fmla="*/ 406 w 406"/>
                <a:gd name="T3" fmla="*/ 119 h 119"/>
                <a:gd name="T4" fmla="*/ 406 w 406"/>
                <a:gd name="T5" fmla="*/ 0 h 119"/>
                <a:gd name="T6" fmla="*/ 0 w 406"/>
                <a:gd name="T7" fmla="*/ 0 h 119"/>
                <a:gd name="T8" fmla="*/ 0 w 406"/>
                <a:gd name="T9" fmla="*/ 119 h 119"/>
                <a:gd name="T10" fmla="*/ 203 w 406"/>
                <a:gd name="T11" fmla="*/ 32 h 119"/>
              </a:gdLst>
              <a:ahLst/>
              <a:cxnLst>
                <a:cxn ang="0">
                  <a:pos x="T0" y="T1"/>
                </a:cxn>
                <a:cxn ang="0">
                  <a:pos x="T2" y="T3"/>
                </a:cxn>
                <a:cxn ang="0">
                  <a:pos x="T4" y="T5"/>
                </a:cxn>
                <a:cxn ang="0">
                  <a:pos x="T6" y="T7"/>
                </a:cxn>
                <a:cxn ang="0">
                  <a:pos x="T8" y="T9"/>
                </a:cxn>
                <a:cxn ang="0">
                  <a:pos x="T10" y="T11"/>
                </a:cxn>
              </a:cxnLst>
              <a:rect l="0" t="0" r="r" b="b"/>
              <a:pathLst>
                <a:path w="406" h="119">
                  <a:moveTo>
                    <a:pt x="203" y="32"/>
                  </a:moveTo>
                  <a:cubicBezTo>
                    <a:pt x="287" y="32"/>
                    <a:pt x="362" y="66"/>
                    <a:pt x="406" y="119"/>
                  </a:cubicBezTo>
                  <a:cubicBezTo>
                    <a:pt x="406" y="0"/>
                    <a:pt x="406" y="0"/>
                    <a:pt x="406" y="0"/>
                  </a:cubicBezTo>
                  <a:cubicBezTo>
                    <a:pt x="0" y="0"/>
                    <a:pt x="0" y="0"/>
                    <a:pt x="0" y="0"/>
                  </a:cubicBezTo>
                  <a:cubicBezTo>
                    <a:pt x="0" y="119"/>
                    <a:pt x="0" y="119"/>
                    <a:pt x="0" y="119"/>
                  </a:cubicBezTo>
                  <a:cubicBezTo>
                    <a:pt x="45" y="66"/>
                    <a:pt x="119" y="32"/>
                    <a:pt x="203" y="32"/>
                  </a:cubicBezTo>
                  <a:close/>
                </a:path>
              </a:pathLst>
            </a:custGeom>
            <a:solidFill>
              <a:schemeClr val="accent1">
                <a:lumMod val="75000"/>
              </a:schemeClr>
            </a:solidFill>
            <a:ln>
              <a:noFill/>
            </a:ln>
          </p:spPr>
          <p:txBody>
            <a:bodyPr vert="horz" wrap="square" lIns="68571" tIns="34286" rIns="68571" bIns="34286" numCol="1" anchor="t" anchorCtr="0" compatLnSpc="1">
              <a:prstTxWarp prst="textNoShape">
                <a:avLst/>
              </a:prstTxWarp>
            </a:bodyPr>
            <a:lstStyle/>
            <a:p>
              <a:pPr defTabSz="171450"/>
              <a:endParaRPr lang="en-US" sz="1350">
                <a:solidFill>
                  <a:srgbClr val="272E3A"/>
                </a:solidFill>
                <a:latin typeface="Open Sans Light"/>
              </a:endParaRPr>
            </a:p>
          </p:txBody>
        </p:sp>
        <p:sp>
          <p:nvSpPr>
            <p:cNvPr id="18" name="Freeform 5"/>
            <p:cNvSpPr>
              <a:spLocks/>
            </p:cNvSpPr>
            <p:nvPr/>
          </p:nvSpPr>
          <p:spPr bwMode="auto">
            <a:xfrm flipV="1">
              <a:off x="5443538" y="2841625"/>
              <a:ext cx="1304925" cy="390525"/>
            </a:xfrm>
            <a:custGeom>
              <a:avLst/>
              <a:gdLst>
                <a:gd name="T0" fmla="*/ 203 w 406"/>
                <a:gd name="T1" fmla="*/ 32 h 119"/>
                <a:gd name="T2" fmla="*/ 406 w 406"/>
                <a:gd name="T3" fmla="*/ 119 h 119"/>
                <a:gd name="T4" fmla="*/ 406 w 406"/>
                <a:gd name="T5" fmla="*/ 0 h 119"/>
                <a:gd name="T6" fmla="*/ 0 w 406"/>
                <a:gd name="T7" fmla="*/ 0 h 119"/>
                <a:gd name="T8" fmla="*/ 0 w 406"/>
                <a:gd name="T9" fmla="*/ 119 h 119"/>
                <a:gd name="T10" fmla="*/ 203 w 406"/>
                <a:gd name="T11" fmla="*/ 32 h 119"/>
              </a:gdLst>
              <a:ahLst/>
              <a:cxnLst>
                <a:cxn ang="0">
                  <a:pos x="T0" y="T1"/>
                </a:cxn>
                <a:cxn ang="0">
                  <a:pos x="T2" y="T3"/>
                </a:cxn>
                <a:cxn ang="0">
                  <a:pos x="T4" y="T5"/>
                </a:cxn>
                <a:cxn ang="0">
                  <a:pos x="T6" y="T7"/>
                </a:cxn>
                <a:cxn ang="0">
                  <a:pos x="T8" y="T9"/>
                </a:cxn>
                <a:cxn ang="0">
                  <a:pos x="T10" y="T11"/>
                </a:cxn>
              </a:cxnLst>
              <a:rect l="0" t="0" r="r" b="b"/>
              <a:pathLst>
                <a:path w="406" h="119">
                  <a:moveTo>
                    <a:pt x="203" y="32"/>
                  </a:moveTo>
                  <a:cubicBezTo>
                    <a:pt x="287" y="32"/>
                    <a:pt x="362" y="66"/>
                    <a:pt x="406" y="119"/>
                  </a:cubicBezTo>
                  <a:cubicBezTo>
                    <a:pt x="406" y="0"/>
                    <a:pt x="406" y="0"/>
                    <a:pt x="406" y="0"/>
                  </a:cubicBezTo>
                  <a:cubicBezTo>
                    <a:pt x="0" y="0"/>
                    <a:pt x="0" y="0"/>
                    <a:pt x="0" y="0"/>
                  </a:cubicBezTo>
                  <a:cubicBezTo>
                    <a:pt x="0" y="119"/>
                    <a:pt x="0" y="119"/>
                    <a:pt x="0" y="119"/>
                  </a:cubicBezTo>
                  <a:cubicBezTo>
                    <a:pt x="45" y="66"/>
                    <a:pt x="119" y="32"/>
                    <a:pt x="203" y="32"/>
                  </a:cubicBezTo>
                  <a:close/>
                </a:path>
              </a:pathLst>
            </a:custGeom>
            <a:solidFill>
              <a:schemeClr val="accent1"/>
            </a:solidFill>
            <a:ln>
              <a:noFill/>
            </a:ln>
          </p:spPr>
          <p:txBody>
            <a:bodyPr vert="horz" wrap="square" lIns="68571" tIns="34286" rIns="68571" bIns="34286" numCol="1" anchor="t" anchorCtr="0" compatLnSpc="1">
              <a:prstTxWarp prst="textNoShape">
                <a:avLst/>
              </a:prstTxWarp>
            </a:bodyPr>
            <a:lstStyle/>
            <a:p>
              <a:pPr defTabSz="171450"/>
              <a:endParaRPr lang="en-US" sz="1350">
                <a:solidFill>
                  <a:srgbClr val="272E3A"/>
                </a:solidFill>
                <a:latin typeface="Open Sans Light"/>
              </a:endParaRPr>
            </a:p>
          </p:txBody>
        </p:sp>
      </p:grpSp>
      <p:grpSp>
        <p:nvGrpSpPr>
          <p:cNvPr id="12" name="Group 11"/>
          <p:cNvGrpSpPr/>
          <p:nvPr/>
        </p:nvGrpSpPr>
        <p:grpSpPr>
          <a:xfrm flipH="1">
            <a:off x="6821560" y="3329804"/>
            <a:ext cx="1503472" cy="1141387"/>
            <a:chOff x="5443538" y="2841625"/>
            <a:chExt cx="1304925" cy="781050"/>
          </a:xfrm>
        </p:grpSpPr>
        <p:sp>
          <p:nvSpPr>
            <p:cNvPr id="9" name="Freeform 5"/>
            <p:cNvSpPr>
              <a:spLocks/>
            </p:cNvSpPr>
            <p:nvPr/>
          </p:nvSpPr>
          <p:spPr bwMode="auto">
            <a:xfrm>
              <a:off x="5443538" y="3232150"/>
              <a:ext cx="1304925" cy="390525"/>
            </a:xfrm>
            <a:custGeom>
              <a:avLst/>
              <a:gdLst>
                <a:gd name="T0" fmla="*/ 203 w 406"/>
                <a:gd name="T1" fmla="*/ 32 h 119"/>
                <a:gd name="T2" fmla="*/ 406 w 406"/>
                <a:gd name="T3" fmla="*/ 119 h 119"/>
                <a:gd name="T4" fmla="*/ 406 w 406"/>
                <a:gd name="T5" fmla="*/ 0 h 119"/>
                <a:gd name="T6" fmla="*/ 0 w 406"/>
                <a:gd name="T7" fmla="*/ 0 h 119"/>
                <a:gd name="T8" fmla="*/ 0 w 406"/>
                <a:gd name="T9" fmla="*/ 119 h 119"/>
                <a:gd name="T10" fmla="*/ 203 w 406"/>
                <a:gd name="T11" fmla="*/ 32 h 119"/>
              </a:gdLst>
              <a:ahLst/>
              <a:cxnLst>
                <a:cxn ang="0">
                  <a:pos x="T0" y="T1"/>
                </a:cxn>
                <a:cxn ang="0">
                  <a:pos x="T2" y="T3"/>
                </a:cxn>
                <a:cxn ang="0">
                  <a:pos x="T4" y="T5"/>
                </a:cxn>
                <a:cxn ang="0">
                  <a:pos x="T6" y="T7"/>
                </a:cxn>
                <a:cxn ang="0">
                  <a:pos x="T8" y="T9"/>
                </a:cxn>
                <a:cxn ang="0">
                  <a:pos x="T10" y="T11"/>
                </a:cxn>
              </a:cxnLst>
              <a:rect l="0" t="0" r="r" b="b"/>
              <a:pathLst>
                <a:path w="406" h="119">
                  <a:moveTo>
                    <a:pt x="203" y="32"/>
                  </a:moveTo>
                  <a:cubicBezTo>
                    <a:pt x="287" y="32"/>
                    <a:pt x="362" y="66"/>
                    <a:pt x="406" y="119"/>
                  </a:cubicBezTo>
                  <a:cubicBezTo>
                    <a:pt x="406" y="0"/>
                    <a:pt x="406" y="0"/>
                    <a:pt x="406" y="0"/>
                  </a:cubicBezTo>
                  <a:cubicBezTo>
                    <a:pt x="0" y="0"/>
                    <a:pt x="0" y="0"/>
                    <a:pt x="0" y="0"/>
                  </a:cubicBezTo>
                  <a:cubicBezTo>
                    <a:pt x="0" y="119"/>
                    <a:pt x="0" y="119"/>
                    <a:pt x="0" y="119"/>
                  </a:cubicBezTo>
                  <a:cubicBezTo>
                    <a:pt x="45" y="66"/>
                    <a:pt x="119" y="32"/>
                    <a:pt x="203" y="32"/>
                  </a:cubicBezTo>
                  <a:close/>
                </a:path>
              </a:pathLst>
            </a:custGeom>
            <a:solidFill>
              <a:schemeClr val="accent2">
                <a:lumMod val="75000"/>
              </a:schemeClr>
            </a:solidFill>
            <a:ln>
              <a:noFill/>
            </a:ln>
          </p:spPr>
          <p:txBody>
            <a:bodyPr vert="horz" wrap="square" lIns="68571" tIns="34286" rIns="68571" bIns="34286" numCol="1" anchor="t" anchorCtr="0" compatLnSpc="1">
              <a:prstTxWarp prst="textNoShape">
                <a:avLst/>
              </a:prstTxWarp>
            </a:bodyPr>
            <a:lstStyle/>
            <a:p>
              <a:pPr defTabSz="171450"/>
              <a:endParaRPr lang="en-US" sz="1350">
                <a:solidFill>
                  <a:srgbClr val="272E3A"/>
                </a:solidFill>
                <a:latin typeface="Open Sans Light"/>
              </a:endParaRPr>
            </a:p>
          </p:txBody>
        </p:sp>
        <p:sp>
          <p:nvSpPr>
            <p:cNvPr id="10" name="Freeform 5"/>
            <p:cNvSpPr>
              <a:spLocks/>
            </p:cNvSpPr>
            <p:nvPr/>
          </p:nvSpPr>
          <p:spPr bwMode="auto">
            <a:xfrm flipV="1">
              <a:off x="5443538" y="2841625"/>
              <a:ext cx="1304925" cy="390525"/>
            </a:xfrm>
            <a:custGeom>
              <a:avLst/>
              <a:gdLst>
                <a:gd name="T0" fmla="*/ 203 w 406"/>
                <a:gd name="T1" fmla="*/ 32 h 119"/>
                <a:gd name="T2" fmla="*/ 406 w 406"/>
                <a:gd name="T3" fmla="*/ 119 h 119"/>
                <a:gd name="T4" fmla="*/ 406 w 406"/>
                <a:gd name="T5" fmla="*/ 0 h 119"/>
                <a:gd name="T6" fmla="*/ 0 w 406"/>
                <a:gd name="T7" fmla="*/ 0 h 119"/>
                <a:gd name="T8" fmla="*/ 0 w 406"/>
                <a:gd name="T9" fmla="*/ 119 h 119"/>
                <a:gd name="T10" fmla="*/ 203 w 406"/>
                <a:gd name="T11" fmla="*/ 32 h 119"/>
              </a:gdLst>
              <a:ahLst/>
              <a:cxnLst>
                <a:cxn ang="0">
                  <a:pos x="T0" y="T1"/>
                </a:cxn>
                <a:cxn ang="0">
                  <a:pos x="T2" y="T3"/>
                </a:cxn>
                <a:cxn ang="0">
                  <a:pos x="T4" y="T5"/>
                </a:cxn>
                <a:cxn ang="0">
                  <a:pos x="T6" y="T7"/>
                </a:cxn>
                <a:cxn ang="0">
                  <a:pos x="T8" y="T9"/>
                </a:cxn>
                <a:cxn ang="0">
                  <a:pos x="T10" y="T11"/>
                </a:cxn>
              </a:cxnLst>
              <a:rect l="0" t="0" r="r" b="b"/>
              <a:pathLst>
                <a:path w="406" h="119">
                  <a:moveTo>
                    <a:pt x="203" y="32"/>
                  </a:moveTo>
                  <a:cubicBezTo>
                    <a:pt x="287" y="32"/>
                    <a:pt x="362" y="66"/>
                    <a:pt x="406" y="119"/>
                  </a:cubicBezTo>
                  <a:cubicBezTo>
                    <a:pt x="406" y="0"/>
                    <a:pt x="406" y="0"/>
                    <a:pt x="406" y="0"/>
                  </a:cubicBezTo>
                  <a:cubicBezTo>
                    <a:pt x="0" y="0"/>
                    <a:pt x="0" y="0"/>
                    <a:pt x="0" y="0"/>
                  </a:cubicBezTo>
                  <a:cubicBezTo>
                    <a:pt x="0" y="119"/>
                    <a:pt x="0" y="119"/>
                    <a:pt x="0" y="119"/>
                  </a:cubicBezTo>
                  <a:cubicBezTo>
                    <a:pt x="45" y="66"/>
                    <a:pt x="119" y="32"/>
                    <a:pt x="203" y="32"/>
                  </a:cubicBezTo>
                  <a:close/>
                </a:path>
              </a:pathLst>
            </a:custGeom>
            <a:solidFill>
              <a:schemeClr val="accent2"/>
            </a:solidFill>
            <a:ln>
              <a:noFill/>
            </a:ln>
          </p:spPr>
          <p:txBody>
            <a:bodyPr vert="horz" wrap="square" lIns="68571" tIns="34286" rIns="68571" bIns="34286" numCol="1" anchor="t" anchorCtr="0" compatLnSpc="1">
              <a:prstTxWarp prst="textNoShape">
                <a:avLst/>
              </a:prstTxWarp>
            </a:bodyPr>
            <a:lstStyle/>
            <a:p>
              <a:pPr defTabSz="171450"/>
              <a:endParaRPr lang="en-US" sz="1350">
                <a:solidFill>
                  <a:srgbClr val="272E3A"/>
                </a:solidFill>
                <a:latin typeface="Open Sans Light"/>
              </a:endParaRPr>
            </a:p>
          </p:txBody>
        </p:sp>
      </p:grpSp>
      <p:sp>
        <p:nvSpPr>
          <p:cNvPr id="11" name="Oval 10"/>
          <p:cNvSpPr/>
          <p:nvPr/>
        </p:nvSpPr>
        <p:spPr>
          <a:xfrm flipH="1">
            <a:off x="8142083" y="2786865"/>
            <a:ext cx="2227261" cy="2227261"/>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2100">
              <a:solidFill>
                <a:srgbClr val="FFFFFF"/>
              </a:solidFill>
              <a:latin typeface="dt-line-business-01" panose="02000509000000000000" pitchFamily="49" charset="0"/>
              <a:cs typeface="Arial" panose="020B0604020202020204" pitchFamily="34" charset="0"/>
            </a:endParaRPr>
          </a:p>
        </p:txBody>
      </p:sp>
      <p:sp>
        <p:nvSpPr>
          <p:cNvPr id="22" name="Oval 21"/>
          <p:cNvSpPr/>
          <p:nvPr/>
        </p:nvSpPr>
        <p:spPr>
          <a:xfrm flipH="1">
            <a:off x="6735042" y="1575655"/>
            <a:ext cx="1257231" cy="1257230"/>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1350">
              <a:solidFill>
                <a:srgbClr val="FFFFFF"/>
              </a:solidFill>
              <a:latin typeface="Open Sans Light"/>
            </a:endParaRPr>
          </a:p>
        </p:txBody>
      </p:sp>
      <p:sp>
        <p:nvSpPr>
          <p:cNvPr id="25" name="Oval 24"/>
          <p:cNvSpPr/>
          <p:nvPr/>
        </p:nvSpPr>
        <p:spPr>
          <a:xfrm flipH="1">
            <a:off x="5969346" y="3271881"/>
            <a:ext cx="1257231" cy="1257230"/>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1350">
              <a:solidFill>
                <a:srgbClr val="FFFFFF"/>
              </a:solidFill>
              <a:latin typeface="Open Sans Light"/>
            </a:endParaRPr>
          </a:p>
        </p:txBody>
      </p:sp>
      <p:sp>
        <p:nvSpPr>
          <p:cNvPr id="26" name="Oval 25"/>
          <p:cNvSpPr/>
          <p:nvPr/>
        </p:nvSpPr>
        <p:spPr>
          <a:xfrm flipH="1">
            <a:off x="6857039" y="4968107"/>
            <a:ext cx="1257231" cy="1257230"/>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1350">
              <a:solidFill>
                <a:srgbClr val="FFFFFF"/>
              </a:solidFill>
              <a:latin typeface="Open Sans Light"/>
            </a:endParaRPr>
          </a:p>
        </p:txBody>
      </p:sp>
      <p:sp>
        <p:nvSpPr>
          <p:cNvPr id="28" name="Oval 27"/>
          <p:cNvSpPr/>
          <p:nvPr/>
        </p:nvSpPr>
        <p:spPr>
          <a:xfrm flipH="1">
            <a:off x="6843571" y="1684830"/>
            <a:ext cx="1039034" cy="10390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1350">
              <a:solidFill>
                <a:srgbClr val="FFFFFF"/>
              </a:solidFill>
              <a:latin typeface="Open Sans Light"/>
            </a:endParaRPr>
          </a:p>
        </p:txBody>
      </p:sp>
      <p:sp>
        <p:nvSpPr>
          <p:cNvPr id="29" name="Oval 28"/>
          <p:cNvSpPr/>
          <p:nvPr/>
        </p:nvSpPr>
        <p:spPr>
          <a:xfrm flipH="1">
            <a:off x="6082137" y="3380326"/>
            <a:ext cx="1039034" cy="10390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1350">
              <a:solidFill>
                <a:srgbClr val="FFFFFF"/>
              </a:solidFill>
              <a:latin typeface="Open Sans Light"/>
            </a:endParaRPr>
          </a:p>
        </p:txBody>
      </p:sp>
      <p:sp>
        <p:nvSpPr>
          <p:cNvPr id="30" name="Oval 29"/>
          <p:cNvSpPr/>
          <p:nvPr/>
        </p:nvSpPr>
        <p:spPr>
          <a:xfrm flipH="1">
            <a:off x="6966139" y="5077204"/>
            <a:ext cx="1039034" cy="10390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endParaRPr lang="en-US" sz="1350">
              <a:solidFill>
                <a:srgbClr val="FFFFFF"/>
              </a:solidFill>
              <a:latin typeface="Open Sans Light"/>
            </a:endParaRPr>
          </a:p>
        </p:txBody>
      </p:sp>
      <p:sp>
        <p:nvSpPr>
          <p:cNvPr id="31" name="TextBox 30"/>
          <p:cNvSpPr txBox="1"/>
          <p:nvPr/>
        </p:nvSpPr>
        <p:spPr>
          <a:xfrm flipH="1">
            <a:off x="6877749" y="1908533"/>
            <a:ext cx="971244" cy="600164"/>
          </a:xfrm>
          <a:prstGeom prst="rect">
            <a:avLst/>
          </a:prstGeom>
          <a:noFill/>
        </p:spPr>
        <p:txBody>
          <a:bodyPr wrap="square" rtlCol="0">
            <a:spAutoFit/>
          </a:bodyPr>
          <a:lstStyle/>
          <a:p>
            <a:pPr algn="ctr" defTabSz="171450"/>
            <a:r>
              <a:rPr lang="en-US" sz="3300" b="1" dirty="0">
                <a:solidFill>
                  <a:srgbClr val="FBFBFB"/>
                </a:solidFill>
                <a:latin typeface="Open Sans Light"/>
              </a:rPr>
              <a:t>1</a:t>
            </a:r>
            <a:endParaRPr lang="en-US" sz="1350" b="1" dirty="0">
              <a:solidFill>
                <a:srgbClr val="FBFBFB"/>
              </a:solidFill>
              <a:latin typeface="Open Sans Light"/>
            </a:endParaRPr>
          </a:p>
        </p:txBody>
      </p:sp>
      <p:sp>
        <p:nvSpPr>
          <p:cNvPr id="32" name="TextBox 31"/>
          <p:cNvSpPr txBox="1"/>
          <p:nvPr/>
        </p:nvSpPr>
        <p:spPr>
          <a:xfrm flipH="1">
            <a:off x="6122058" y="3626333"/>
            <a:ext cx="971244" cy="600164"/>
          </a:xfrm>
          <a:prstGeom prst="rect">
            <a:avLst/>
          </a:prstGeom>
          <a:noFill/>
        </p:spPr>
        <p:txBody>
          <a:bodyPr wrap="square" rtlCol="0">
            <a:spAutoFit/>
          </a:bodyPr>
          <a:lstStyle/>
          <a:p>
            <a:pPr algn="ctr" defTabSz="171450"/>
            <a:r>
              <a:rPr lang="en-US" sz="3300" b="1" dirty="0">
                <a:solidFill>
                  <a:srgbClr val="FBFBFB"/>
                </a:solidFill>
                <a:latin typeface="Open Sans Light"/>
              </a:rPr>
              <a:t>2</a:t>
            </a:r>
            <a:endParaRPr lang="en-US" sz="1350" b="1" dirty="0">
              <a:solidFill>
                <a:srgbClr val="FBFBFB"/>
              </a:solidFill>
              <a:latin typeface="Open Sans Light"/>
            </a:endParaRPr>
          </a:p>
        </p:txBody>
      </p:sp>
      <p:sp>
        <p:nvSpPr>
          <p:cNvPr id="33" name="TextBox 32"/>
          <p:cNvSpPr txBox="1"/>
          <p:nvPr/>
        </p:nvSpPr>
        <p:spPr>
          <a:xfrm flipH="1">
            <a:off x="7035174" y="5320915"/>
            <a:ext cx="971244" cy="600164"/>
          </a:xfrm>
          <a:prstGeom prst="rect">
            <a:avLst/>
          </a:prstGeom>
          <a:noFill/>
        </p:spPr>
        <p:txBody>
          <a:bodyPr wrap="square" rtlCol="0">
            <a:spAutoFit/>
          </a:bodyPr>
          <a:lstStyle/>
          <a:p>
            <a:pPr algn="ctr" defTabSz="171450"/>
            <a:r>
              <a:rPr lang="en-US" sz="3300" b="1" dirty="0">
                <a:solidFill>
                  <a:srgbClr val="FBFBFB"/>
                </a:solidFill>
                <a:latin typeface="Open Sans Light"/>
              </a:rPr>
              <a:t>3</a:t>
            </a:r>
            <a:endParaRPr lang="en-US" sz="1350" b="1" dirty="0">
              <a:solidFill>
                <a:srgbClr val="FBFBFB"/>
              </a:solidFill>
              <a:latin typeface="Open Sans Light"/>
            </a:endParaRPr>
          </a:p>
        </p:txBody>
      </p:sp>
      <p:sp>
        <p:nvSpPr>
          <p:cNvPr id="39" name="Rounded Rectangle 38"/>
          <p:cNvSpPr/>
          <p:nvPr/>
        </p:nvSpPr>
        <p:spPr>
          <a:xfrm flipH="1">
            <a:off x="1143000" y="1920336"/>
            <a:ext cx="5376660" cy="365906"/>
          </a:xfrm>
          <a:prstGeom prst="roundRect">
            <a:avLst>
              <a:gd name="adj" fmla="val 351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r>
              <a:rPr lang="en-US" dirty="0"/>
              <a:t>The quantity and quality of inbound linking pages</a:t>
            </a:r>
            <a:endParaRPr lang="en-US" sz="1350" dirty="0">
              <a:solidFill>
                <a:srgbClr val="FFFFFF"/>
              </a:solidFill>
              <a:latin typeface="Open Sans Light"/>
            </a:endParaRPr>
          </a:p>
        </p:txBody>
      </p:sp>
      <p:sp>
        <p:nvSpPr>
          <p:cNvPr id="42" name="Rounded Rectangle 41"/>
          <p:cNvSpPr/>
          <p:nvPr/>
        </p:nvSpPr>
        <p:spPr>
          <a:xfrm flipH="1">
            <a:off x="174173" y="3626333"/>
            <a:ext cx="5638481" cy="414369"/>
          </a:xfrm>
          <a:prstGeom prst="roundRect">
            <a:avLst>
              <a:gd name="adj" fmla="val 351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r>
              <a:rPr lang="en-US" dirty="0"/>
              <a:t>The number of outbound links on each linking page</a:t>
            </a:r>
            <a:endParaRPr lang="en-US" sz="1350" dirty="0">
              <a:solidFill>
                <a:srgbClr val="FFFFFF"/>
              </a:solidFill>
              <a:latin typeface="Open Sans Light"/>
            </a:endParaRPr>
          </a:p>
        </p:txBody>
      </p:sp>
      <p:sp>
        <p:nvSpPr>
          <p:cNvPr id="45" name="Rounded Rectangle 44"/>
          <p:cNvSpPr/>
          <p:nvPr/>
        </p:nvSpPr>
        <p:spPr>
          <a:xfrm flipH="1">
            <a:off x="2873827" y="5380793"/>
            <a:ext cx="3801157" cy="369086"/>
          </a:xfrm>
          <a:prstGeom prst="roundRect">
            <a:avLst>
              <a:gd name="adj" fmla="val 3518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r>
              <a:rPr lang="en-US" dirty="0"/>
              <a:t>The PageRank of each linking page</a:t>
            </a:r>
            <a:endParaRPr lang="en-US" sz="1350" dirty="0">
              <a:solidFill>
                <a:srgbClr val="FFFFFF"/>
              </a:solidFill>
              <a:latin typeface="Open Sans Light"/>
            </a:endParaRPr>
          </a:p>
        </p:txBody>
      </p:sp>
    </p:spTree>
    <p:extLst>
      <p:ext uri="{BB962C8B-B14F-4D97-AF65-F5344CB8AC3E}">
        <p14:creationId xmlns:p14="http://schemas.microsoft.com/office/powerpoint/2010/main" val="286042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childTnLst>
                                </p:cTn>
                              </p:par>
                              <p:par>
                                <p:cTn id="8" presetID="10" presetClass="entr" presetSubtype="0" fill="hold" nodeType="withEffect">
                                  <p:stCondLst>
                                    <p:cond delay="2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nodeType="withEffect">
                                  <p:stCondLst>
                                    <p:cond delay="2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nodeType="withEffect">
                                  <p:stCondLst>
                                    <p:cond delay="2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childTnLst>
                                </p:cTn>
                              </p:par>
                              <p:par>
                                <p:cTn id="35" presetID="10" presetClass="entr" presetSubtype="0" fill="hold" grpId="0" nodeType="withEffect">
                                  <p:stCondLst>
                                    <p:cond delay="20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childTnLst>
                                </p:cTn>
                              </p:par>
                              <p:par>
                                <p:cTn id="38" presetID="10" presetClass="entr" presetSubtype="0" fill="hold" grpId="0" nodeType="withEffect">
                                  <p:stCondLst>
                                    <p:cond delay="20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0"/>
                                        <p:tgtEl>
                                          <p:spTgt spid="32"/>
                                        </p:tgtEl>
                                      </p:cBhvr>
                                    </p:animEffect>
                                  </p:childTnLst>
                                </p:cTn>
                              </p:par>
                              <p:par>
                                <p:cTn id="44" presetID="10" presetClass="entr" presetSubtype="0" fill="hold" grpId="0" nodeType="withEffect">
                                  <p:stCondLst>
                                    <p:cond delay="20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childTnLst>
                                </p:cTn>
                              </p:par>
                              <p:par>
                                <p:cTn id="50" presetID="10" presetClass="entr" presetSubtype="0" fill="hold" grpId="0" nodeType="withEffect">
                                  <p:stCondLst>
                                    <p:cond delay="20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childTnLst>
                                </p:cTn>
                              </p:par>
                              <p:par>
                                <p:cTn id="53" presetID="10" presetClass="entr" presetSubtype="0" fill="hold" grpId="0" nodeType="withEffect">
                                  <p:stCondLst>
                                    <p:cond delay="20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animBg="1"/>
      <p:bldP spid="22" grpId="0" animBg="1"/>
      <p:bldP spid="25" grpId="0" animBg="1"/>
      <p:bldP spid="26" grpId="0" animBg="1"/>
      <p:bldP spid="28" grpId="0" animBg="1"/>
      <p:bldP spid="29" grpId="0" animBg="1"/>
      <p:bldP spid="30" grpId="0" animBg="1"/>
      <p:bldP spid="31" grpId="0"/>
      <p:bldP spid="32" grpId="0"/>
      <p:bldP spid="33" grpId="0"/>
      <p:bldP spid="39" grpId="0" animBg="1"/>
      <p:bldP spid="42"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E891D0B-EBBA-4788-AC49-605C58540166}"/>
              </a:ext>
            </a:extLst>
          </p:cNvPr>
          <p:cNvSpPr txBox="1">
            <a:spLocks/>
          </p:cNvSpPr>
          <p:nvPr/>
        </p:nvSpPr>
        <p:spPr>
          <a:xfrm>
            <a:off x="654597" y="661461"/>
            <a:ext cx="7596774" cy="4669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71450">
              <a:lnSpc>
                <a:spcPct val="100000"/>
              </a:lnSpc>
            </a:pPr>
            <a:r>
              <a:rPr lang="en-US" sz="2400" b="1" dirty="0">
                <a:latin typeface="futura-pt"/>
                <a:ea typeface="+mn-ea"/>
                <a:cs typeface="+mn-cs"/>
              </a:rPr>
              <a:t>Example :</a:t>
            </a:r>
          </a:p>
        </p:txBody>
      </p:sp>
      <p:sp>
        <p:nvSpPr>
          <p:cNvPr id="27" name="Freeform 5">
            <a:extLst>
              <a:ext uri="{FF2B5EF4-FFF2-40B4-BE49-F238E27FC236}">
                <a16:creationId xmlns:a16="http://schemas.microsoft.com/office/drawing/2014/main" id="{C117744F-D695-EE4B-9961-18D762F087E5}"/>
              </a:ext>
            </a:extLst>
          </p:cNvPr>
          <p:cNvSpPr>
            <a:spLocks/>
          </p:cNvSpPr>
          <p:nvPr/>
        </p:nvSpPr>
        <p:spPr bwMode="auto">
          <a:xfrm rot="10800000" flipH="1" flipV="1">
            <a:off x="821489" y="5093209"/>
            <a:ext cx="360000" cy="360000"/>
          </a:xfrm>
          <a:custGeom>
            <a:avLst/>
            <a:gdLst>
              <a:gd name="T0" fmla="*/ 0 w 1058"/>
              <a:gd name="T1" fmla="*/ 1058 h 1058"/>
              <a:gd name="T2" fmla="*/ 0 w 1058"/>
              <a:gd name="T3" fmla="*/ 0 h 1058"/>
              <a:gd name="T4" fmla="*/ 1058 w 1058"/>
              <a:gd name="T5" fmla="*/ 0 h 1058"/>
            </a:gdLst>
            <a:ahLst/>
            <a:cxnLst>
              <a:cxn ang="0">
                <a:pos x="T0" y="T1"/>
              </a:cxn>
              <a:cxn ang="0">
                <a:pos x="T2" y="T3"/>
              </a:cxn>
              <a:cxn ang="0">
                <a:pos x="T4" y="T5"/>
              </a:cxn>
            </a:cxnLst>
            <a:rect l="0" t="0" r="r" b="b"/>
            <a:pathLst>
              <a:path w="1058" h="1058">
                <a:moveTo>
                  <a:pt x="0" y="1058"/>
                </a:moveTo>
                <a:lnTo>
                  <a:pt x="0" y="0"/>
                </a:lnTo>
                <a:lnTo>
                  <a:pt x="1058" y="0"/>
                </a:lnTo>
              </a:path>
            </a:pathLst>
          </a:custGeom>
          <a:noFill/>
          <a:ln w="7778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sp>
        <p:nvSpPr>
          <p:cNvPr id="31" name="Freeform 5">
            <a:extLst>
              <a:ext uri="{FF2B5EF4-FFF2-40B4-BE49-F238E27FC236}">
                <a16:creationId xmlns:a16="http://schemas.microsoft.com/office/drawing/2014/main" id="{98480FEC-0E4A-7D40-8E64-256A7C268D60}"/>
              </a:ext>
            </a:extLst>
          </p:cNvPr>
          <p:cNvSpPr>
            <a:spLocks/>
          </p:cNvSpPr>
          <p:nvPr/>
        </p:nvSpPr>
        <p:spPr bwMode="auto">
          <a:xfrm flipH="1" flipV="1">
            <a:off x="8071371" y="6016539"/>
            <a:ext cx="360000" cy="360000"/>
          </a:xfrm>
          <a:custGeom>
            <a:avLst/>
            <a:gdLst>
              <a:gd name="T0" fmla="*/ 0 w 1058"/>
              <a:gd name="T1" fmla="*/ 1058 h 1058"/>
              <a:gd name="T2" fmla="*/ 0 w 1058"/>
              <a:gd name="T3" fmla="*/ 0 h 1058"/>
              <a:gd name="T4" fmla="*/ 1058 w 1058"/>
              <a:gd name="T5" fmla="*/ 0 h 1058"/>
            </a:gdLst>
            <a:ahLst/>
            <a:cxnLst>
              <a:cxn ang="0">
                <a:pos x="T0" y="T1"/>
              </a:cxn>
              <a:cxn ang="0">
                <a:pos x="T2" y="T3"/>
              </a:cxn>
              <a:cxn ang="0">
                <a:pos x="T4" y="T5"/>
              </a:cxn>
            </a:cxnLst>
            <a:rect l="0" t="0" r="r" b="b"/>
            <a:pathLst>
              <a:path w="1058" h="1058">
                <a:moveTo>
                  <a:pt x="0" y="1058"/>
                </a:moveTo>
                <a:lnTo>
                  <a:pt x="0" y="0"/>
                </a:lnTo>
                <a:lnTo>
                  <a:pt x="1058" y="0"/>
                </a:lnTo>
              </a:path>
            </a:pathLst>
          </a:custGeom>
          <a:noFill/>
          <a:ln w="77788"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pic>
        <p:nvPicPr>
          <p:cNvPr id="2" name="Picture 1">
            <a:extLst>
              <a:ext uri="{FF2B5EF4-FFF2-40B4-BE49-F238E27FC236}">
                <a16:creationId xmlns:a16="http://schemas.microsoft.com/office/drawing/2014/main" id="{2C5C9F47-F4D8-FB4C-B1C1-67031DE79A89}"/>
              </a:ext>
            </a:extLst>
          </p:cNvPr>
          <p:cNvPicPr>
            <a:picLocks noChangeAspect="1"/>
          </p:cNvPicPr>
          <p:nvPr/>
        </p:nvPicPr>
        <p:blipFill>
          <a:blip r:embed="rId2"/>
          <a:stretch>
            <a:fillRect/>
          </a:stretch>
        </p:blipFill>
        <p:spPr>
          <a:xfrm>
            <a:off x="2659326" y="590921"/>
            <a:ext cx="5830077" cy="4376758"/>
          </a:xfrm>
          <a:prstGeom prst="rect">
            <a:avLst/>
          </a:prstGeom>
        </p:spPr>
      </p:pic>
      <p:sp>
        <p:nvSpPr>
          <p:cNvPr id="3" name="Rectangle 2">
            <a:extLst>
              <a:ext uri="{FF2B5EF4-FFF2-40B4-BE49-F238E27FC236}">
                <a16:creationId xmlns:a16="http://schemas.microsoft.com/office/drawing/2014/main" id="{7F6750B4-3669-6948-9D33-77AE51E7C159}"/>
              </a:ext>
            </a:extLst>
          </p:cNvPr>
          <p:cNvSpPr/>
          <p:nvPr/>
        </p:nvSpPr>
        <p:spPr>
          <a:xfrm>
            <a:off x="1224646" y="5273209"/>
            <a:ext cx="7934231" cy="923330"/>
          </a:xfrm>
          <a:prstGeom prst="rect">
            <a:avLst/>
          </a:prstGeom>
        </p:spPr>
        <p:txBody>
          <a:bodyPr wrap="square">
            <a:spAutoFit/>
          </a:bodyPr>
          <a:lstStyle/>
          <a:p>
            <a:r>
              <a:rPr lang="fr" i="1" dirty="0">
                <a:solidFill>
                  <a:srgbClr val="000000"/>
                </a:solidFill>
                <a:latin typeface="Times" pitchFamily="2" charset="0"/>
              </a:rPr>
              <a:t>Formula:		PR(A) = (1-d) + d (PR(T1)/C(T1) + ... + PR(</a:t>
            </a:r>
            <a:r>
              <a:rPr lang="fr" i="1" dirty="0" err="1">
                <a:solidFill>
                  <a:srgbClr val="000000"/>
                </a:solidFill>
                <a:latin typeface="Times" pitchFamily="2" charset="0"/>
              </a:rPr>
              <a:t>Tn</a:t>
            </a:r>
            <a:r>
              <a:rPr lang="fr" i="1" dirty="0">
                <a:solidFill>
                  <a:srgbClr val="000000"/>
                </a:solidFill>
                <a:latin typeface="Times" pitchFamily="2" charset="0"/>
              </a:rPr>
              <a:t>)/C(</a:t>
            </a:r>
            <a:r>
              <a:rPr lang="fr" i="1" dirty="0" err="1">
                <a:solidFill>
                  <a:srgbClr val="000000"/>
                </a:solidFill>
                <a:latin typeface="Times" pitchFamily="2" charset="0"/>
              </a:rPr>
              <a:t>Tn</a:t>
            </a:r>
            <a:r>
              <a:rPr lang="fr" i="1" dirty="0">
                <a:solidFill>
                  <a:srgbClr val="000000"/>
                </a:solidFill>
                <a:latin typeface="Times" pitchFamily="2" charset="0"/>
              </a:rPr>
              <a:t>))</a:t>
            </a:r>
            <a:endParaRPr lang="fr" dirty="0">
              <a:solidFill>
                <a:srgbClr val="000000"/>
              </a:solidFill>
              <a:latin typeface="Times" pitchFamily="2" charset="0"/>
            </a:endParaRPr>
          </a:p>
          <a:p>
            <a:br>
              <a:rPr lang="fr" dirty="0"/>
            </a:br>
            <a:endParaRPr lang="en-US" dirty="0"/>
          </a:p>
        </p:txBody>
      </p:sp>
      <p:sp>
        <p:nvSpPr>
          <p:cNvPr id="8" name="Rectangle 7">
            <a:extLst>
              <a:ext uri="{FF2B5EF4-FFF2-40B4-BE49-F238E27FC236}">
                <a16:creationId xmlns:a16="http://schemas.microsoft.com/office/drawing/2014/main" id="{B947B680-F95D-E74D-BF32-81B759CE68B5}"/>
              </a:ext>
            </a:extLst>
          </p:cNvPr>
          <p:cNvSpPr/>
          <p:nvPr/>
        </p:nvSpPr>
        <p:spPr>
          <a:xfrm>
            <a:off x="1181489" y="5758739"/>
            <a:ext cx="8380547" cy="923330"/>
          </a:xfrm>
          <a:prstGeom prst="rect">
            <a:avLst/>
          </a:prstGeom>
        </p:spPr>
        <p:txBody>
          <a:bodyPr wrap="square">
            <a:spAutoFit/>
          </a:bodyPr>
          <a:lstStyle/>
          <a:p>
            <a:r>
              <a:rPr lang="fr" i="1" dirty="0">
                <a:solidFill>
                  <a:srgbClr val="000000"/>
                </a:solidFill>
                <a:latin typeface="Times" pitchFamily="2" charset="0"/>
              </a:rPr>
              <a:t>Page C PageRank:		PR(C) = (1-0.85) + 0.85 (PR(A)/2) + (PR(A)/4) )</a:t>
            </a:r>
            <a:endParaRPr lang="fr" dirty="0">
              <a:solidFill>
                <a:srgbClr val="000000"/>
              </a:solidFill>
              <a:latin typeface="Times" pitchFamily="2" charset="0"/>
            </a:endParaRPr>
          </a:p>
          <a:p>
            <a:br>
              <a:rPr lang="fr" dirty="0"/>
            </a:br>
            <a:endParaRPr lang="en-US" dirty="0"/>
          </a:p>
        </p:txBody>
      </p:sp>
    </p:spTree>
    <p:extLst>
      <p:ext uri="{BB962C8B-B14F-4D97-AF65-F5344CB8AC3E}">
        <p14:creationId xmlns:p14="http://schemas.microsoft.com/office/powerpoint/2010/main" val="315125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childTnLst>
                                </p:cTn>
                              </p:par>
                              <p:par>
                                <p:cTn id="14" presetID="10" presetClass="entr" presetSubtype="0" fill="hold" nodeType="withEffect">
                                  <p:stCondLst>
                                    <p:cond delay="2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31" grpId="0" animBg="1"/>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E891D0B-EBBA-4788-AC49-605C58540166}"/>
              </a:ext>
            </a:extLst>
          </p:cNvPr>
          <p:cNvSpPr txBox="1">
            <a:spLocks/>
          </p:cNvSpPr>
          <p:nvPr/>
        </p:nvSpPr>
        <p:spPr>
          <a:xfrm>
            <a:off x="654597" y="661461"/>
            <a:ext cx="7596774" cy="4669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71450">
              <a:lnSpc>
                <a:spcPct val="100000"/>
              </a:lnSpc>
            </a:pPr>
            <a:r>
              <a:rPr lang="en-US" sz="2400" b="1" dirty="0">
                <a:latin typeface="futura-pt"/>
                <a:ea typeface="+mn-ea"/>
                <a:cs typeface="+mn-cs"/>
              </a:rPr>
              <a:t>PageRank Died !!</a:t>
            </a:r>
          </a:p>
        </p:txBody>
      </p:sp>
      <p:sp>
        <p:nvSpPr>
          <p:cNvPr id="25" name="TextBox 24">
            <a:extLst>
              <a:ext uri="{FF2B5EF4-FFF2-40B4-BE49-F238E27FC236}">
                <a16:creationId xmlns:a16="http://schemas.microsoft.com/office/drawing/2014/main" id="{437DB55B-3443-A741-85A0-C8E655B6CA08}"/>
              </a:ext>
            </a:extLst>
          </p:cNvPr>
          <p:cNvSpPr txBox="1"/>
          <p:nvPr/>
        </p:nvSpPr>
        <p:spPr>
          <a:xfrm>
            <a:off x="773613" y="1625555"/>
            <a:ext cx="7596774" cy="1520416"/>
          </a:xfrm>
          <a:prstGeom prst="rect">
            <a:avLst/>
          </a:prstGeom>
          <a:noFill/>
        </p:spPr>
        <p:txBody>
          <a:bodyPr wrap="square" rtlCol="0">
            <a:spAutoFit/>
          </a:bodyPr>
          <a:lstStyle/>
          <a:p>
            <a:pPr algn="ctr" fontAlgn="base">
              <a:lnSpc>
                <a:spcPct val="150000"/>
              </a:lnSpc>
            </a:pPr>
            <a:r>
              <a:rPr lang="en-US" sz="2400" i="1" dirty="0">
                <a:latin typeface="Open Sans Light" panose="020B0306030504020204" pitchFamily="34" charset="0"/>
                <a:ea typeface="Open Sans Light" panose="020B0306030504020204" pitchFamily="34" charset="0"/>
                <a:cs typeface="Open Sans Light" panose="020B0306030504020204" pitchFamily="34" charset="0"/>
              </a:rPr>
              <a:t>The last official Google PageRank update was on </a:t>
            </a:r>
          </a:p>
          <a:p>
            <a:pPr algn="ctr" fontAlgn="base">
              <a:lnSpc>
                <a:spcPct val="150000"/>
              </a:lnSpc>
            </a:pPr>
            <a:r>
              <a:rPr lang="en-US" sz="2000" b="1" dirty="0">
                <a:latin typeface="Open Sans" panose="020B0606030504020204" pitchFamily="34" charset="0"/>
                <a:ea typeface="Open Sans" panose="020B0606030504020204" pitchFamily="34" charset="0"/>
                <a:cs typeface="Open Sans" panose="020B0606030504020204" pitchFamily="34" charset="0"/>
              </a:rPr>
              <a:t>December 2013</a:t>
            </a:r>
          </a:p>
          <a:p>
            <a:pPr algn="ctr">
              <a:lnSpc>
                <a:spcPct val="150000"/>
              </a:lnSpc>
            </a:pPr>
            <a:endParaRPr lang="en-US" sz="2000" dirty="0"/>
          </a:p>
        </p:txBody>
      </p:sp>
      <p:sp>
        <p:nvSpPr>
          <p:cNvPr id="6" name="TextBox 5">
            <a:extLst>
              <a:ext uri="{FF2B5EF4-FFF2-40B4-BE49-F238E27FC236}">
                <a16:creationId xmlns:a16="http://schemas.microsoft.com/office/drawing/2014/main" id="{1BDA1219-FA4D-AE43-915D-FE30307E8483}"/>
              </a:ext>
            </a:extLst>
          </p:cNvPr>
          <p:cNvSpPr txBox="1"/>
          <p:nvPr/>
        </p:nvSpPr>
        <p:spPr>
          <a:xfrm>
            <a:off x="544285" y="4292223"/>
            <a:ext cx="6209937" cy="954107"/>
          </a:xfrm>
          <a:prstGeom prst="rect">
            <a:avLst/>
          </a:prstGeom>
          <a:noFill/>
        </p:spPr>
        <p:txBody>
          <a:bodyPr wrap="square" rtlCol="0">
            <a:spAutoFit/>
          </a:bodyPr>
          <a:lstStyle/>
          <a:p>
            <a:pPr fontAlgn="base"/>
            <a:r>
              <a:rPr lang="en-US" sz="2800" b="1" dirty="0">
                <a:latin typeface="Open Sans Extrabold" panose="020B0606030504020204" pitchFamily="34" charset="0"/>
                <a:ea typeface="Open Sans Extrabold" panose="020B0606030504020204" pitchFamily="34" charset="0"/>
                <a:cs typeface="Open Sans Extrabold" panose="020B0606030504020204" pitchFamily="34" charset="0"/>
              </a:rPr>
              <a:t>But …</a:t>
            </a:r>
          </a:p>
          <a:p>
            <a:pPr fontAlgn="base"/>
            <a:r>
              <a:rPr lang="en-US" sz="2800" b="1" dirty="0">
                <a:latin typeface="Open Sans Extrabold" panose="020B0606030504020204" pitchFamily="34" charset="0"/>
                <a:ea typeface="Open Sans Extrabold" panose="020B0606030504020204" pitchFamily="34" charset="0"/>
                <a:cs typeface="Open Sans Extrabold" panose="020B0606030504020204" pitchFamily="34" charset="0"/>
              </a:rPr>
              <a:t>Is PageRank Dead Really  ?? </a:t>
            </a:r>
            <a:endParaRPr lang="en-US" sz="24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5" name="Picture 4">
            <a:extLst>
              <a:ext uri="{FF2B5EF4-FFF2-40B4-BE49-F238E27FC236}">
                <a16:creationId xmlns:a16="http://schemas.microsoft.com/office/drawing/2014/main" id="{443E24ED-DBE0-9E47-9A79-8E02178CFDED}"/>
              </a:ext>
            </a:extLst>
          </p:cNvPr>
          <p:cNvPicPr>
            <a:picLocks noChangeAspect="1"/>
          </p:cNvPicPr>
          <p:nvPr/>
        </p:nvPicPr>
        <p:blipFill>
          <a:blip r:embed="rId2"/>
          <a:stretch>
            <a:fillRect/>
          </a:stretch>
        </p:blipFill>
        <p:spPr>
          <a:xfrm>
            <a:off x="5660572" y="2771807"/>
            <a:ext cx="3200399" cy="3821893"/>
          </a:xfrm>
          <a:prstGeom prst="rect">
            <a:avLst/>
          </a:prstGeom>
        </p:spPr>
      </p:pic>
      <p:sp>
        <p:nvSpPr>
          <p:cNvPr id="7" name="Rectangle 6">
            <a:extLst>
              <a:ext uri="{FF2B5EF4-FFF2-40B4-BE49-F238E27FC236}">
                <a16:creationId xmlns:a16="http://schemas.microsoft.com/office/drawing/2014/main" id="{29E5D0E0-2B19-2B4E-A5D4-7E26F55663A0}"/>
              </a:ext>
            </a:extLst>
          </p:cNvPr>
          <p:cNvSpPr/>
          <p:nvPr/>
        </p:nvSpPr>
        <p:spPr>
          <a:xfrm>
            <a:off x="435793" y="2852332"/>
            <a:ext cx="5040085" cy="587277"/>
          </a:xfrm>
          <a:prstGeom prst="rect">
            <a:avLst/>
          </a:prstGeom>
        </p:spPr>
        <p:txBody>
          <a:bodyPr wrap="square">
            <a:spAutoFit/>
          </a:bodyPr>
          <a:lstStyle/>
          <a:p>
            <a:pPr algn="ctr" fontAlgn="base">
              <a:lnSpc>
                <a:spcPct val="150000"/>
              </a:lnSpc>
            </a:pPr>
            <a:r>
              <a:rPr lang="en-US" sz="2400" i="1" dirty="0">
                <a:latin typeface="Open Sans Light" panose="020B0306030504020204" pitchFamily="34" charset="0"/>
                <a:ea typeface="Open Sans Light" panose="020B0306030504020204" pitchFamily="34" charset="0"/>
                <a:cs typeface="Open Sans Light" panose="020B0306030504020204" pitchFamily="34" charset="0"/>
              </a:rPr>
              <a:t>PageRank on toolbars went to 0</a:t>
            </a:r>
          </a:p>
        </p:txBody>
      </p:sp>
    </p:spTree>
    <p:extLst>
      <p:ext uri="{BB962C8B-B14F-4D97-AF65-F5344CB8AC3E}">
        <p14:creationId xmlns:p14="http://schemas.microsoft.com/office/powerpoint/2010/main" val="20390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par>
                                <p:cTn id="11" presetID="10" presetClass="entr" presetSubtype="0" fill="hold" nodeType="withEffect">
                                  <p:stCondLst>
                                    <p:cond delay="2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6" grpId="0"/>
      <p:bldP spid="7" grpId="0"/>
    </p:bldLst>
  </p:timing>
</p:sld>
</file>

<file path=ppt/theme/theme1.xml><?xml version="1.0" encoding="utf-8"?>
<a:theme xmlns:a="http://schemas.openxmlformats.org/drawingml/2006/main" name="1_Office Theme">
  <a:themeElements>
    <a:clrScheme name="Model X">
      <a:dk1>
        <a:srgbClr val="272E3A"/>
      </a:dk1>
      <a:lt1>
        <a:srgbClr val="FFFFFF"/>
      </a:lt1>
      <a:dk2>
        <a:srgbClr val="8358E8"/>
      </a:dk2>
      <a:lt2>
        <a:srgbClr val="8E54E9"/>
      </a:lt2>
      <a:accent1>
        <a:srgbClr val="4776E6"/>
      </a:accent1>
      <a:accent2>
        <a:srgbClr val="5171E6"/>
      </a:accent2>
      <a:accent3>
        <a:srgbClr val="5B6CE6"/>
      </a:accent3>
      <a:accent4>
        <a:srgbClr val="6567E7"/>
      </a:accent4>
      <a:accent5>
        <a:srgbClr val="6F62E7"/>
      </a:accent5>
      <a:accent6>
        <a:srgbClr val="795DE8"/>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Model X">
      <a:dk1>
        <a:srgbClr val="272E3A"/>
      </a:dk1>
      <a:lt1>
        <a:srgbClr val="FFFFFF"/>
      </a:lt1>
      <a:dk2>
        <a:srgbClr val="8358E8"/>
      </a:dk2>
      <a:lt2>
        <a:srgbClr val="8E54E9"/>
      </a:lt2>
      <a:accent1>
        <a:srgbClr val="4776E6"/>
      </a:accent1>
      <a:accent2>
        <a:srgbClr val="5171E6"/>
      </a:accent2>
      <a:accent3>
        <a:srgbClr val="5B6CE6"/>
      </a:accent3>
      <a:accent4>
        <a:srgbClr val="6567E7"/>
      </a:accent4>
      <a:accent5>
        <a:srgbClr val="6F62E7"/>
      </a:accent5>
      <a:accent6>
        <a:srgbClr val="795DE8"/>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Model X">
      <a:dk1>
        <a:srgbClr val="272E3A"/>
      </a:dk1>
      <a:lt1>
        <a:srgbClr val="FFFFFF"/>
      </a:lt1>
      <a:dk2>
        <a:srgbClr val="8358E8"/>
      </a:dk2>
      <a:lt2>
        <a:srgbClr val="8E54E9"/>
      </a:lt2>
      <a:accent1>
        <a:srgbClr val="4776E6"/>
      </a:accent1>
      <a:accent2>
        <a:srgbClr val="5171E6"/>
      </a:accent2>
      <a:accent3>
        <a:srgbClr val="5B6CE6"/>
      </a:accent3>
      <a:accent4>
        <a:srgbClr val="6567E7"/>
      </a:accent4>
      <a:accent5>
        <a:srgbClr val="6F62E7"/>
      </a:accent5>
      <a:accent6>
        <a:srgbClr val="795DE8"/>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Model X">
      <a:dk1>
        <a:srgbClr val="272E3A"/>
      </a:dk1>
      <a:lt1>
        <a:srgbClr val="FFFFFF"/>
      </a:lt1>
      <a:dk2>
        <a:srgbClr val="8358E8"/>
      </a:dk2>
      <a:lt2>
        <a:srgbClr val="8E54E9"/>
      </a:lt2>
      <a:accent1>
        <a:srgbClr val="4776E6"/>
      </a:accent1>
      <a:accent2>
        <a:srgbClr val="5171E6"/>
      </a:accent2>
      <a:accent3>
        <a:srgbClr val="5B6CE6"/>
      </a:accent3>
      <a:accent4>
        <a:srgbClr val="6567E7"/>
      </a:accent4>
      <a:accent5>
        <a:srgbClr val="6F62E7"/>
      </a:accent5>
      <a:accent6>
        <a:srgbClr val="795DE8"/>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Model X">
      <a:dk1>
        <a:srgbClr val="272E3A"/>
      </a:dk1>
      <a:lt1>
        <a:srgbClr val="FFFFFF"/>
      </a:lt1>
      <a:dk2>
        <a:srgbClr val="8358E8"/>
      </a:dk2>
      <a:lt2>
        <a:srgbClr val="8E54E9"/>
      </a:lt2>
      <a:accent1>
        <a:srgbClr val="4776E6"/>
      </a:accent1>
      <a:accent2>
        <a:srgbClr val="5171E6"/>
      </a:accent2>
      <a:accent3>
        <a:srgbClr val="5B6CE6"/>
      </a:accent3>
      <a:accent4>
        <a:srgbClr val="6567E7"/>
      </a:accent4>
      <a:accent5>
        <a:srgbClr val="6F62E7"/>
      </a:accent5>
      <a:accent6>
        <a:srgbClr val="795DE8"/>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Model X">
      <a:dk1>
        <a:srgbClr val="272E3A"/>
      </a:dk1>
      <a:lt1>
        <a:srgbClr val="FFFFFF"/>
      </a:lt1>
      <a:dk2>
        <a:srgbClr val="8358E8"/>
      </a:dk2>
      <a:lt2>
        <a:srgbClr val="8E54E9"/>
      </a:lt2>
      <a:accent1>
        <a:srgbClr val="4776E6"/>
      </a:accent1>
      <a:accent2>
        <a:srgbClr val="5171E6"/>
      </a:accent2>
      <a:accent3>
        <a:srgbClr val="5B6CE6"/>
      </a:accent3>
      <a:accent4>
        <a:srgbClr val="6567E7"/>
      </a:accent4>
      <a:accent5>
        <a:srgbClr val="6F62E7"/>
      </a:accent5>
      <a:accent6>
        <a:srgbClr val="795DE8"/>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Model X">
      <a:dk1>
        <a:srgbClr val="272E3A"/>
      </a:dk1>
      <a:lt1>
        <a:srgbClr val="FFFFFF"/>
      </a:lt1>
      <a:dk2>
        <a:srgbClr val="8358E8"/>
      </a:dk2>
      <a:lt2>
        <a:srgbClr val="8E54E9"/>
      </a:lt2>
      <a:accent1>
        <a:srgbClr val="4776E6"/>
      </a:accent1>
      <a:accent2>
        <a:srgbClr val="5171E6"/>
      </a:accent2>
      <a:accent3>
        <a:srgbClr val="5B6CE6"/>
      </a:accent3>
      <a:accent4>
        <a:srgbClr val="6567E7"/>
      </a:accent4>
      <a:accent5>
        <a:srgbClr val="6F62E7"/>
      </a:accent5>
      <a:accent6>
        <a:srgbClr val="795DE8"/>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3182</TotalTime>
  <Words>1271</Words>
  <Application>Microsoft Macintosh PowerPoint</Application>
  <PresentationFormat>On-screen Show (4:3)</PresentationFormat>
  <Paragraphs>240</Paragraphs>
  <Slides>38</Slides>
  <Notes>0</Notes>
  <HiddenSlides>0</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38</vt:i4>
      </vt:variant>
    </vt:vector>
  </HeadingPairs>
  <TitlesOfParts>
    <vt:vector size="61" baseType="lpstr">
      <vt:lpstr>Arial</vt:lpstr>
      <vt:lpstr>dt-business-01</vt:lpstr>
      <vt:lpstr>dt-business-03</vt:lpstr>
      <vt:lpstr>dt-business-06</vt:lpstr>
      <vt:lpstr>dt-business-08</vt:lpstr>
      <vt:lpstr>dt-line-business-01</vt:lpstr>
      <vt:lpstr>dt-line-technology-01</vt:lpstr>
      <vt:lpstr>dt-line-transportation-01</vt:lpstr>
      <vt:lpstr>futura-pt</vt:lpstr>
      <vt:lpstr>Open Sans</vt:lpstr>
      <vt:lpstr>Open Sans Bold</vt:lpstr>
      <vt:lpstr>Open Sans Extrabold</vt:lpstr>
      <vt:lpstr>Open Sans Light</vt:lpstr>
      <vt:lpstr>Open Sans Semibold</vt:lpstr>
      <vt:lpstr>Source Sans Pro</vt:lpstr>
      <vt:lpstr>Times</vt:lpstr>
      <vt:lpstr>1_Office Theme</vt:lpstr>
      <vt:lpstr>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115</cp:revision>
  <cp:lastPrinted>2019-03-13T12:08:34Z</cp:lastPrinted>
  <dcterms:created xsi:type="dcterms:W3CDTF">2019-03-11T10:07:17Z</dcterms:created>
  <dcterms:modified xsi:type="dcterms:W3CDTF">2019-03-13T15:34:18Z</dcterms:modified>
</cp:coreProperties>
</file>