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4" r:id="rId3"/>
    <p:sldId id="257" r:id="rId4"/>
    <p:sldId id="279" r:id="rId5"/>
    <p:sldId id="283" r:id="rId6"/>
    <p:sldId id="284" r:id="rId7"/>
    <p:sldId id="280" r:id="rId8"/>
    <p:sldId id="281" r:id="rId9"/>
    <p:sldId id="282" r:id="rId10"/>
    <p:sldId id="285" r:id="rId11"/>
    <p:sldId id="292" r:id="rId12"/>
    <p:sldId id="287" r:id="rId13"/>
    <p:sldId id="294" r:id="rId14"/>
    <p:sldId id="286" r:id="rId15"/>
    <p:sldId id="293" r:id="rId16"/>
    <p:sldId id="288" r:id="rId17"/>
    <p:sldId id="295" r:id="rId18"/>
    <p:sldId id="289" r:id="rId19"/>
    <p:sldId id="296" r:id="rId20"/>
    <p:sldId id="290" r:id="rId21"/>
    <p:sldId id="303" r:id="rId22"/>
    <p:sldId id="297" r:id="rId23"/>
    <p:sldId id="291" r:id="rId24"/>
    <p:sldId id="300" r:id="rId25"/>
    <p:sldId id="298" r:id="rId26"/>
    <p:sldId id="299" r:id="rId27"/>
    <p:sldId id="301" r:id="rId28"/>
    <p:sldId id="302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7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A34A-3524-4BFB-9421-412D0E5BBDCB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8760-DBF7-4236-A0B3-D024E9E0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1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5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0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A8760-DBF7-4236-A0B3-D024E9E0BB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صفحات</a:t>
            </a:r>
            <a:r>
              <a:rPr lang="fa-IR" baseline="0" dirty="0" smtClean="0"/>
              <a:t> کم حجم</a:t>
            </a:r>
          </a:p>
          <a:p>
            <a:r>
              <a:rPr lang="fa-IR" baseline="0" dirty="0" smtClean="0"/>
              <a:t>صفحات با محتوای تکراری و نزدیک به هم</a:t>
            </a:r>
          </a:p>
          <a:p>
            <a:r>
              <a:rPr lang="fa-IR" baseline="0" dirty="0" smtClean="0"/>
              <a:t>منو بندی نامناسب در سایت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2A85-706C-4B89-95F1-4135638D29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CC81-3012-4D37-AE30-9D6E39FE3B6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7601"/>
          </a:xfrm>
        </p:spPr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بررسی </a:t>
            </a:r>
            <a:r>
              <a:rPr lang="en-US" dirty="0" smtClean="0">
                <a:cs typeface="B Nazanin" panose="00000400000000000000" pitchFamily="2" charset="-78"/>
              </a:rPr>
              <a:t>10</a:t>
            </a:r>
            <a:r>
              <a:rPr lang="fa-IR" smtClean="0">
                <a:cs typeface="B Nazanin" panose="00000400000000000000" pitchFamily="2" charset="-78"/>
              </a:rPr>
              <a:t> </a:t>
            </a:r>
            <a:r>
              <a:rPr lang="fa-IR" smtClean="0">
                <a:cs typeface="B Nazanin" panose="00000400000000000000" pitchFamily="2" charset="-78"/>
              </a:rPr>
              <a:t>آزمایش چالشی در </a:t>
            </a:r>
            <a:r>
              <a:rPr lang="fa-IR" dirty="0" smtClean="0">
                <a:cs typeface="B Nazanin" panose="00000400000000000000" pitchFamily="2" charset="-78"/>
              </a:rPr>
              <a:t>سئو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fa-IR" dirty="0" smtClean="0">
                <a:cs typeface="B Nazanin" panose="00000400000000000000" pitchFamily="2" charset="-78"/>
              </a:rPr>
              <a:t>رضا شیرازی مفرد</a:t>
            </a:r>
          </a:p>
          <a:p>
            <a:r>
              <a:rPr lang="en-US" dirty="0" smtClean="0"/>
              <a:t>www.rezashirazi.com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محتوای کپی باعث جریمه شدن مطلب می شود؟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نحوه برخورد گوگل با محتوای کپی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15576"/>
              </p:ext>
            </p:extLst>
          </p:nvPr>
        </p:nvGraphicFramePr>
        <p:xfrm>
          <a:off x="440315" y="1648690"/>
          <a:ext cx="5725609" cy="425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r:id="rId5" imgW="9929880" imgH="7364880" progId="">
                  <p:embed/>
                </p:oleObj>
              </mc:Choice>
              <mc:Fallback>
                <p:oleObj r:id="rId5" imgW="9929880" imgH="736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315" y="1648690"/>
                        <a:ext cx="5725609" cy="425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5924" y="196417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کل محتوا کپی شده است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محتوای کپی شده در بخشی از متن وجود دارد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وجود لینک منبع؟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حجم محتوای بیشتر برای سئو خوب است؟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8" y="758032"/>
            <a:ext cx="11414414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حجم محتوای بیشتر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21382" y="1964171"/>
            <a:ext cx="68580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تکنیک آسمان خراش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مقاله: دیجیتال مارکتینگ چیست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گوگل: صرفا حجم محتوا کیفیت آن را مشخص نمی کند!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15959"/>
              </p:ext>
            </p:extLst>
          </p:nvPr>
        </p:nvGraphicFramePr>
        <p:xfrm>
          <a:off x="300463" y="1565563"/>
          <a:ext cx="4978119" cy="315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5" imgW="9523800" imgH="5536440" progId="">
                  <p:embed/>
                </p:oleObj>
              </mc:Choice>
              <mc:Fallback>
                <p:oleObj r:id="rId5" imgW="9523800" imgH="55364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463" y="1565563"/>
                        <a:ext cx="4978119" cy="315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99" y="3796290"/>
            <a:ext cx="4976413" cy="2680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وجود لینک خروجی در سایت بد است؟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5" y="5743575"/>
            <a:ext cx="1387619" cy="8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لینک های خروجی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5924" y="196417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خصوصیت های لینک:</a:t>
            </a:r>
          </a:p>
          <a:p>
            <a:pPr lvl="1" algn="l"/>
            <a:r>
              <a:rPr lang="en-US" dirty="0" err="1" smtClean="0">
                <a:cs typeface="B Nazanin" panose="00000400000000000000" pitchFamily="2" charset="-78"/>
              </a:rPr>
              <a:t>Nofollow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l"/>
            <a:r>
              <a:rPr lang="en-US" dirty="0" err="1" smtClean="0">
                <a:cs typeface="B Nazanin" panose="00000400000000000000" pitchFamily="2" charset="-78"/>
              </a:rPr>
              <a:t>Noopener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l"/>
            <a:r>
              <a:rPr lang="en-US" dirty="0" err="1" smtClean="0">
                <a:cs typeface="B Nazanin" panose="00000400000000000000" pitchFamily="2" charset="-78"/>
              </a:rPr>
              <a:t>Norefferer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سطل سوراخ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51987"/>
              </p:ext>
            </p:extLst>
          </p:nvPr>
        </p:nvGraphicFramePr>
        <p:xfrm>
          <a:off x="300463" y="1565563"/>
          <a:ext cx="6298637" cy="399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r:id="rId5" imgW="9523800" imgH="5536440" progId="">
                  <p:embed/>
                </p:oleObj>
              </mc:Choice>
              <mc:Fallback>
                <p:oleObj r:id="rId5" imgW="9523800" imgH="5536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463" y="1565563"/>
                        <a:ext cx="6298637" cy="399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افرادی که مطالب ما را کپی می کنند، به سایت ما ضربه می زنند؟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51700"/>
              </p:ext>
            </p:extLst>
          </p:nvPr>
        </p:nvGraphicFramePr>
        <p:xfrm>
          <a:off x="300463" y="1565563"/>
          <a:ext cx="6298637" cy="399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r:id="rId4" imgW="9523800" imgH="5536440" progId="">
                  <p:embed/>
                </p:oleObj>
              </mc:Choice>
              <mc:Fallback>
                <p:oleObj r:id="rId4" imgW="9523800" imgH="55364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463" y="1565563"/>
                        <a:ext cx="6298637" cy="399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کپی شدن محتوا توسط دیگران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5924" y="196417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چرا گوگل به بک لینک ها اهمیت می دهد؟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مفهوم </a:t>
            </a:r>
            <a:r>
              <a:rPr lang="en-US" dirty="0" smtClean="0">
                <a:cs typeface="B Nazanin" panose="00000400000000000000" pitchFamily="2" charset="-78"/>
              </a:rPr>
              <a:t>link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inversion</a:t>
            </a:r>
            <a:r>
              <a:rPr lang="fa-IR" dirty="0" smtClean="0">
                <a:cs typeface="B Nazanin" panose="00000400000000000000" pitchFamily="2" charset="-78"/>
              </a:rPr>
              <a:t> چیست؟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گوگل سایت اصلی را چگونه تشخیص می دهد؟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وجود چند نتیجه در گوگل؟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7" y="5724525"/>
            <a:ext cx="1420587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چند نتیجه از یک سایت در گوگل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5924" y="176276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آیا حالتی بهتر از رتبه اول گوگل هم داریم؟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مفهوم </a:t>
            </a:r>
            <a:r>
              <a:rPr lang="en-US" dirty="0" err="1" smtClean="0">
                <a:cs typeface="B Nazanin" panose="00000400000000000000" pitchFamily="2" charset="-78"/>
              </a:rPr>
              <a:t>canibalization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چگونه می توانیم چند نتیجه در صفحه اول گوگل داشته باشیم؟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46435"/>
              </p:ext>
            </p:extLst>
          </p:nvPr>
        </p:nvGraphicFramePr>
        <p:xfrm>
          <a:off x="0" y="0"/>
          <a:ext cx="6124575" cy="63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5" imgW="8101440" imgH="8330040" progId="">
                  <p:embed/>
                </p:oleObj>
              </mc:Choice>
              <mc:Fallback>
                <p:oleObj r:id="rId5" imgW="8101440" imgH="8330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124575" cy="631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6" y="2177256"/>
            <a:ext cx="8751289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تعداد دفعاتی که در زندگی گفته ایم...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</a:t>
            </a:r>
            <a:r>
              <a:rPr lang="en-US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CTR</a:t>
            </a:r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 یک فاکتور تاثیر گذار در رتبه بندی گوگل است؟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4968" y="1762760"/>
          <a:ext cx="8468851" cy="431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4" imgW="11656800" imgH="5942520" progId="">
                  <p:embed/>
                </p:oleObj>
              </mc:Choice>
              <mc:Fallback>
                <p:oleObj r:id="rId4" imgW="11656800" imgH="5942520" progId="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968" y="1762760"/>
                        <a:ext cx="8468851" cy="431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تاثیر </a:t>
            </a:r>
            <a:r>
              <a:rPr lang="en-US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CTR</a:t>
            </a:r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 و </a:t>
            </a:r>
            <a:r>
              <a:rPr lang="en-US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Dwell-time</a:t>
            </a:r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 در رتبه بندی گوگل!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65924" y="1762761"/>
            <a:ext cx="5513458" cy="14947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فاکتورهایی مانند </a:t>
            </a:r>
            <a:r>
              <a:rPr lang="en-US" dirty="0" smtClean="0">
                <a:cs typeface="B Nazanin" panose="00000400000000000000" pitchFamily="2" charset="-78"/>
              </a:rPr>
              <a:t>CTR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err="1" smtClean="0">
                <a:cs typeface="B Nazanin" panose="00000400000000000000" pitchFamily="2" charset="-78"/>
              </a:rPr>
              <a:t>Dwelltime</a:t>
            </a:r>
            <a:r>
              <a:rPr lang="fa-IR" dirty="0" smtClean="0">
                <a:cs typeface="B Nazanin" panose="00000400000000000000" pitchFamily="2" charset="-78"/>
              </a:rPr>
              <a:t> و تئوری هایی که رنک فیشکین مدیر سایت ماز اعلام کرده است، افسانه و چرندیات است!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2" y="758032"/>
            <a:ext cx="8229600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تاثیر </a:t>
            </a:r>
            <a:r>
              <a:rPr lang="en-US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CTR</a:t>
            </a:r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 در رتبه بندی گوگل!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66369"/>
              </p:ext>
            </p:extLst>
          </p:nvPr>
        </p:nvGraphicFramePr>
        <p:xfrm>
          <a:off x="410009" y="1838129"/>
          <a:ext cx="7819592" cy="407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r:id="rId5" imgW="13384080" imgH="6958440" progId="">
                  <p:embed/>
                </p:oleObj>
              </mc:Choice>
              <mc:Fallback>
                <p:oleObj r:id="rId5" imgW="13384080" imgH="6958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009" y="1838129"/>
                        <a:ext cx="7819592" cy="4075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65924" y="176276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فروش ورودی گوگل!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روباتهای افزایش بازدید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باید لینک های اسپم را بی اثر کنیم؟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4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904010"/>
            <a:ext cx="6530194" cy="5144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72" y="758032"/>
            <a:ext cx="5818909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نحوه استفاده از </a:t>
            </a:r>
            <a:r>
              <a:rPr lang="en-US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Disavow links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65924" y="1762761"/>
            <a:ext cx="5513458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گوگل پنگوئن و تاثیر آن در سئو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سئو منفی چیست؟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ابزار </a:t>
            </a:r>
            <a:r>
              <a:rPr lang="en-US" dirty="0" smtClean="0">
                <a:cs typeface="B Nazanin" panose="00000400000000000000" pitchFamily="2" charset="-78"/>
              </a:rPr>
              <a:t>Disavow links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758032"/>
            <a:ext cx="11831782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بهبود سرعت سایت در سئو تاثیر دارد؟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5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44545"/>
              </p:ext>
            </p:extLst>
          </p:nvPr>
        </p:nvGraphicFramePr>
        <p:xfrm>
          <a:off x="3992491" y="3458039"/>
          <a:ext cx="5578618" cy="320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r:id="rId4" imgW="6348960" imgH="3644280" progId="">
                  <p:embed/>
                </p:oleObj>
              </mc:Choice>
              <mc:Fallback>
                <p:oleObj r:id="rId4" imgW="6348960" imgH="3644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2491" y="3458039"/>
                        <a:ext cx="5578618" cy="320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72" y="758032"/>
            <a:ext cx="5818909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تاثیر سرعت سایت در سئو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2963" y="1762761"/>
            <a:ext cx="10836419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افزایش سرعت سایت تاثیر مستقیم در سئو دارد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حال حاضر گوگل از </a:t>
            </a:r>
            <a:r>
              <a:rPr lang="en-US" dirty="0" smtClean="0">
                <a:cs typeface="B Nazanin" panose="00000400000000000000" pitchFamily="2" charset="-78"/>
              </a:rPr>
              <a:t>lighthouse</a:t>
            </a:r>
            <a:r>
              <a:rPr lang="fa-IR" dirty="0" smtClean="0">
                <a:cs typeface="B Nazanin" panose="00000400000000000000" pitchFamily="2" charset="-78"/>
              </a:rPr>
              <a:t> به عنوان فاکتور </a:t>
            </a:r>
            <a:r>
              <a:rPr lang="en-US" dirty="0" err="1" smtClean="0">
                <a:cs typeface="B Nazanin" panose="00000400000000000000" pitchFamily="2" charset="-78"/>
              </a:rPr>
              <a:t>pagespeed</a:t>
            </a:r>
            <a:r>
              <a:rPr lang="fa-IR" dirty="0" smtClean="0">
                <a:cs typeface="B Nazanin" panose="00000400000000000000" pitchFamily="2" charset="-78"/>
              </a:rPr>
              <a:t> استفاده می کند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طراحی سایت باکیفیت و ساختار مناسب باعث بهبود </a:t>
            </a:r>
            <a:r>
              <a:rPr lang="en-US" dirty="0" smtClean="0">
                <a:cs typeface="B Nazanin" panose="00000400000000000000" pitchFamily="2" charset="-78"/>
              </a:rPr>
              <a:t>Avg. Position</a:t>
            </a:r>
            <a:r>
              <a:rPr lang="fa-IR" dirty="0" smtClean="0">
                <a:cs typeface="B Nazanin" panose="00000400000000000000" pitchFamily="2" charset="-78"/>
              </a:rPr>
              <a:t> سایت می شود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223000"/>
            <a:ext cx="987570" cy="4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758032"/>
            <a:ext cx="11831782" cy="67056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باید دسترسی روبات گوگل به فایلهای جاوا اسکریپت و استایل را محدود کرد؟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8" y="758032"/>
            <a:ext cx="11414413" cy="67056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نتیجه محدود کردن دسترسی روبات گوگل به فایلهای جاوا اسکریپت و استایل ها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2963" y="1762761"/>
            <a:ext cx="10836419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گوگل نمی تواند صفحات سایت را رندر کند و بازدید سایت به شدت افت خواهد </a:t>
            </a:r>
            <a:r>
              <a:rPr lang="fa-IR" dirty="0" smtClean="0">
                <a:cs typeface="B Nazanin" panose="00000400000000000000" pitchFamily="2" charset="-78"/>
              </a:rPr>
              <a:t>کرد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نحوه برخورد گوگل با </a:t>
            </a:r>
            <a:r>
              <a:rPr lang="en-US" dirty="0" smtClean="0">
                <a:cs typeface="B Nazanin" panose="00000400000000000000" pitchFamily="2" charset="-78"/>
              </a:rPr>
              <a:t>AngularJS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smtClean="0">
                <a:cs typeface="B Nazanin" panose="00000400000000000000" pitchFamily="2" charset="-78"/>
              </a:rPr>
              <a:t>React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2" y="2978715"/>
            <a:ext cx="7088283" cy="3879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ittmanproperties.com/thank-you-clothesline-752x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6355"/>
            <a:ext cx="10515600" cy="41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62400"/>
            <a:ext cx="108966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2000" dirty="0" smtClean="0">
                <a:cs typeface="B Nazanin" pitchFamily="2" charset="-78"/>
              </a:rPr>
              <a:t>با تشکر و سپاس از همراهی شما</a:t>
            </a:r>
          </a:p>
          <a:p>
            <a:pPr algn="ctr">
              <a:buNone/>
            </a:pPr>
            <a:r>
              <a:rPr lang="fa-IR" sz="2000" dirty="0" smtClean="0">
                <a:cs typeface="B Nazanin" pitchFamily="2" charset="-78"/>
              </a:rPr>
              <a:t>رضا شیرازی مفرد</a:t>
            </a:r>
          </a:p>
          <a:p>
            <a:pPr algn="ctr">
              <a:buNone/>
            </a:pPr>
            <a:endParaRPr lang="fa-IR" sz="2000" dirty="0">
              <a:cs typeface="B Nazanin" pitchFamily="2" charset="-78"/>
            </a:endParaRPr>
          </a:p>
          <a:p>
            <a:pPr algn="ctr">
              <a:buNone/>
            </a:pPr>
            <a:r>
              <a:rPr lang="en-US" sz="2000" dirty="0" smtClean="0">
                <a:cs typeface="B Nazanin" pitchFamily="2" charset="-78"/>
              </a:rPr>
              <a:t>www.rezashirazi.com</a:t>
            </a:r>
            <a:endParaRPr lang="fa-IR" sz="2000" dirty="0" smtClean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3075"/>
            <a:ext cx="57150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چرا باید آزمایش کنیم؟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گوگل همه چیز را به ما نمی گوید!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محیط پویا و متغیر: الگوریتم ها تغییر می کنند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تعداد متغیرهای تاثیر گذار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محیط ناشناخته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تصورات و مطالب نادرست و متناقض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فاکتورهای وابسته در سئو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0" y="1825625"/>
            <a:ext cx="4980709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نرخ پرش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زمان ماندگاری کاربر در سایت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تعداد سایت بر روی سرور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لینک های نوفالو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3075"/>
            <a:ext cx="5715000" cy="430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چگونه آزمایش کنیم؟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ایجاد فضای ایزوله و مناسب آزمایش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گیداریس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سیرادیگ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راپی تاتیتا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تراپسانو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3075"/>
            <a:ext cx="5715000" cy="430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26596"/>
            <a:ext cx="11831782" cy="515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آیا تعداد مطالب بیشتر در سایت برای سئو خوب است؟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5743575"/>
            <a:ext cx="1619250" cy="809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593407" y="2171701"/>
            <a:ext cx="2085975" cy="1700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3" y="5743575"/>
            <a:ext cx="1387929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7" y="758032"/>
            <a:ext cx="11131045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chemeClr val="tx2"/>
                </a:solidFill>
                <a:cs typeface="B Nazanin" panose="00000400000000000000" pitchFamily="2" charset="-78"/>
              </a:rPr>
              <a:t>برطرف کردن آشفتگی ها در سئو</a:t>
            </a:r>
            <a:endParaRPr lang="fa-IR" dirty="0">
              <a:cs typeface="B Nazanin" panose="00000400000000000000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8337" y="2057400"/>
          <a:ext cx="11218724" cy="42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r:id="rId4" imgW="13790160" imgH="3809520" progId="">
                  <p:embed/>
                </p:oleObj>
              </mc:Choice>
              <mc:Fallback>
                <p:oleObj r:id="rId4" imgW="13790160" imgH="380952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37" y="2057400"/>
                        <a:ext cx="11218724" cy="423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21" y="758032"/>
            <a:ext cx="11223561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chemeClr val="tx2"/>
                </a:solidFill>
                <a:cs typeface="B Nazanin" panose="00000400000000000000" pitchFamily="2" charset="-78"/>
              </a:rPr>
              <a:t>برطرف کردن آشفتگی ها در سئو</a:t>
            </a:r>
            <a:endParaRPr lang="fa-IR" dirty="0">
              <a:cs typeface="B Nazanin" panose="00000400000000000000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55821" y="1805781"/>
          <a:ext cx="11112724" cy="425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r:id="rId4" imgW="13790160" imgH="3809520" progId="">
                  <p:embed/>
                </p:oleObj>
              </mc:Choice>
              <mc:Fallback>
                <p:oleObj r:id="rId4" imgW="13790160" imgH="380952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821" y="1805781"/>
                        <a:ext cx="11112724" cy="425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202146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758032"/>
            <a:ext cx="11208327" cy="67056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chemeClr val="tx2"/>
                </a:solidFill>
                <a:cs typeface="B Nazanin" panose="00000400000000000000" pitchFamily="2" charset="-78"/>
              </a:rPr>
              <a:t>برطرف کردن آشفتگی ها در </a:t>
            </a:r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سئو (چگالی کلمات)</a:t>
            </a:r>
            <a:endParaRPr lang="fa-IR" dirty="0">
              <a:cs typeface="B Nazanin" panose="00000400000000000000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3755" y="1805782"/>
          <a:ext cx="10964790" cy="4226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r:id="rId4" imgW="13840920" imgH="6133320" progId="">
                  <p:embed/>
                </p:oleObj>
              </mc:Choice>
              <mc:Fallback>
                <p:oleObj r:id="rId4" imgW="13840920" imgH="613332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755" y="1805782"/>
                        <a:ext cx="10964790" cy="4226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6048375"/>
            <a:ext cx="161925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6169024"/>
            <a:ext cx="974272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13880</TotalTime>
  <Words>540</Words>
  <Application>Microsoft Office PowerPoint</Application>
  <PresentationFormat>Widescreen</PresentationFormat>
  <Paragraphs>115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 Nazanin</vt:lpstr>
      <vt:lpstr>Calibri</vt:lpstr>
      <vt:lpstr>Calibri Light</vt:lpstr>
      <vt:lpstr>Office Theme</vt:lpstr>
      <vt:lpstr>بررسی 10 آزمایش چالشی در سئو</vt:lpstr>
      <vt:lpstr>تعداد دفعاتی که در زندگی گفته ایم... </vt:lpstr>
      <vt:lpstr>چرا باید آزمایش کنیم؟</vt:lpstr>
      <vt:lpstr>فاکتورهای وابسته در سئو</vt:lpstr>
      <vt:lpstr>چگونه آزمایش کنیم؟</vt:lpstr>
      <vt:lpstr>آیا تعداد مطالب بیشتر در سایت برای سئو خوب است؟</vt:lpstr>
      <vt:lpstr>برطرف کردن آشفتگی ها در سئو</vt:lpstr>
      <vt:lpstr>برطرف کردن آشفتگی ها در سئو</vt:lpstr>
      <vt:lpstr>برطرف کردن آشفتگی ها در سئو (چگالی کلمات)</vt:lpstr>
      <vt:lpstr>آیا محتوای کپی باعث جریمه شدن مطلب می شود؟</vt:lpstr>
      <vt:lpstr>نحوه برخورد گوگل با محتوای کپی</vt:lpstr>
      <vt:lpstr>آیا حجم محتوای بیشتر برای سئو خوب است؟</vt:lpstr>
      <vt:lpstr>حجم محتوای بیشتر</vt:lpstr>
      <vt:lpstr>آیا وجود لینک خروجی در سایت بد است؟</vt:lpstr>
      <vt:lpstr>لینک های خروجی</vt:lpstr>
      <vt:lpstr>آیا افرادی که مطالب ما را کپی می کنند، به سایت ما ضربه می زنند؟</vt:lpstr>
      <vt:lpstr>کپی شدن محتوا توسط دیگران</vt:lpstr>
      <vt:lpstr>وجود چند نتیجه در گوگل؟</vt:lpstr>
      <vt:lpstr>چند نتیجه از یک سایت در گوگل</vt:lpstr>
      <vt:lpstr>آیا CTR یک فاکتور تاثیر گذار در رتبه بندی گوگل است؟</vt:lpstr>
      <vt:lpstr>تاثیر CTR و Dwell-time در رتبه بندی گوگل!</vt:lpstr>
      <vt:lpstr>تاثیر CTR در رتبه بندی گوگل!</vt:lpstr>
      <vt:lpstr>آیا باید لینک های اسپم را بی اثر کنیم؟</vt:lpstr>
      <vt:lpstr>نحوه استفاده از Disavow links</vt:lpstr>
      <vt:lpstr>بهبود سرعت سایت در سئو تاثیر دارد؟</vt:lpstr>
      <vt:lpstr>تاثیر سرعت سایت در سئو</vt:lpstr>
      <vt:lpstr>آیا باید دسترسی روبات گوگل به فایلهای جاوا اسکریپت و استایل را محدود کرد؟</vt:lpstr>
      <vt:lpstr>نتیجه محدود کردن دسترسی روبات گوگل به فایلهای جاوا اسکریپت و استایل ها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 های سئو</dc:title>
  <dc:creator>Moorche</dc:creator>
  <cp:lastModifiedBy>Moorche</cp:lastModifiedBy>
  <cp:revision>93</cp:revision>
  <dcterms:created xsi:type="dcterms:W3CDTF">2018-08-14T06:38:49Z</dcterms:created>
  <dcterms:modified xsi:type="dcterms:W3CDTF">2019-03-11T06:29:15Z</dcterms:modified>
</cp:coreProperties>
</file>