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7" r:id="rId2"/>
    <p:sldId id="269" r:id="rId3"/>
    <p:sldId id="261" r:id="rId4"/>
    <p:sldId id="262" r:id="rId5"/>
    <p:sldId id="283" r:id="rId6"/>
    <p:sldId id="263" r:id="rId7"/>
    <p:sldId id="266" r:id="rId8"/>
    <p:sldId id="264" r:id="rId9"/>
    <p:sldId id="256" r:id="rId10"/>
    <p:sldId id="259" r:id="rId11"/>
    <p:sldId id="258" r:id="rId12"/>
    <p:sldId id="279" r:id="rId13"/>
    <p:sldId id="260" r:id="rId14"/>
    <p:sldId id="265" r:id="rId15"/>
    <p:sldId id="267" r:id="rId16"/>
    <p:sldId id="268" r:id="rId17"/>
    <p:sldId id="270" r:id="rId18"/>
    <p:sldId id="273" r:id="rId19"/>
    <p:sldId id="271" r:id="rId20"/>
    <p:sldId id="272" r:id="rId21"/>
    <p:sldId id="275" r:id="rId22"/>
    <p:sldId id="280" r:id="rId23"/>
    <p:sldId id="282" r:id="rId24"/>
    <p:sldId id="281" r:id="rId25"/>
    <p:sldId id="274" r:id="rId26"/>
    <p:sldId id="284" r:id="rId27"/>
    <p:sldId id="285" r:id="rId28"/>
    <p:sldId id="277" r:id="rId29"/>
    <p:sldId id="287" r:id="rId30"/>
    <p:sldId id="286" r:id="rId31"/>
    <p:sldId id="276" r:id="rId32"/>
    <p:sldId id="278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A4F"/>
    <a:srgbClr val="00233E"/>
    <a:srgbClr val="001A2E"/>
    <a:srgbClr val="002E50"/>
    <a:srgbClr val="002B4C"/>
    <a:srgbClr val="00325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7/7/2019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7/7/2019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7/7/2019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7/7/2019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7/7/2019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7/7/2019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7/7/2019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7/7/2019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7/7/2019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7/7/2019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7/7/2019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E36636D-D922-432D-A958-524484B5923D}" type="datetimeFigureOut">
              <a:rPr lang="en-US" dirty="0"/>
              <a:pPr/>
              <a:t>7/7/2019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2" r:id="rId10"/>
    <p:sldLayoutId id="2147483853" r:id="rId11"/>
    <p:sldLayoutId id="2147483854" r:id="rId12"/>
    <p:sldLayoutId id="2147483855" r:id="rId13"/>
    <p:sldLayoutId id="2147483858" r:id="rId14"/>
    <p:sldLayoutId id="2147483859" r:id="rId15"/>
    <p:sldLayoutId id="2147483850" r:id="rId16"/>
    <p:sldLayoutId id="214748385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hab.ir/" TargetMode="External"/><Relationship Id="rId3" Type="http://schemas.microsoft.com/office/2007/relationships/hdphoto" Target="../media/hdphoto1.wdp"/><Relationship Id="rId7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bama.ir/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openxmlformats.org/officeDocument/2006/relationships/hyperlink" Target="http://namasha.com/" TargetMode="External"/><Relationship Id="rId4" Type="http://schemas.openxmlformats.org/officeDocument/2006/relationships/hyperlink" Target="https://www.bamilo.com/" TargetMode="External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ww.seroundtable.com/google-search-algorithm-update-on-june-27-27808.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in/shaahin-nesahat-17545517a/" TargetMode="External"/><Relationship Id="rId3" Type="http://schemas.openxmlformats.org/officeDocument/2006/relationships/image" Target="../media/image39.png"/><Relationship Id="rId7" Type="http://schemas.openxmlformats.org/officeDocument/2006/relationships/hyperlink" Target="https://www.linkedin.com/in/keyvan-barikani/" TargetMode="External"/><Relationship Id="rId2" Type="http://schemas.openxmlformats.org/officeDocument/2006/relationships/hyperlink" Target="https://www.linkedin.com/in/shayan-davoodi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linkedin.com/in/amin-esmaeili/" TargetMode="External"/><Relationship Id="rId5" Type="http://schemas.openxmlformats.org/officeDocument/2006/relationships/hyperlink" Target="https://websima.academy/" TargetMode="External"/><Relationship Id="rId4" Type="http://schemas.openxmlformats.org/officeDocument/2006/relationships/image" Target="../media/image40.png"/><Relationship Id="rId9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3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mg.pngio.com/an-angry-kid-upset-student-png-1680_111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8249" y="409576"/>
            <a:ext cx="9721970" cy="1131228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0 Aseman Italic" panose="00000400000000000000" pitchFamily="2" charset="-78"/>
              </a:rPr>
              <a:t>     in an unhappy mood</a:t>
            </a:r>
            <a:endParaRPr lang="en-US" sz="6000" dirty="0">
              <a:solidFill>
                <a:schemeClr val="tx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cs typeface="0 Aseman Italic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576" y="2527609"/>
            <a:ext cx="12042476" cy="1758665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Everything about organic traffic loss in different situations</a:t>
            </a:r>
          </a:p>
        </p:txBody>
      </p:sp>
      <p:pic>
        <p:nvPicPr>
          <p:cNvPr id="4" name="Picture 3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351" y="5523029"/>
            <a:ext cx="584973" cy="584973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872487" y="4682965"/>
            <a:ext cx="2447026" cy="74081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 by Shayan Davoodi</a:t>
            </a:r>
            <a:endParaRPr lang="en-US" sz="1400" b="1" dirty="0" smtClean="0"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  <a:p>
            <a:r>
              <a:rPr lang="en-US" sz="15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SEO at:</a:t>
            </a:r>
          </a:p>
        </p:txBody>
      </p:sp>
      <p:pic>
        <p:nvPicPr>
          <p:cNvPr id="1030" name="Picture 6" descr="https://scontent-cdt1-1.xx.fbcdn.net/v/t1.0-1/p200x200/11700812_1031149533564622_2847940623983713999_n.jpg?_nc_cat=106&amp;_nc_ht=scontent-cdt1-1.xx&amp;oh=386c72cb691e74d9e2a29c295d3f755f&amp;oe=5DC59C8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011" y="5523030"/>
            <a:ext cx="584972" cy="58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5275" y="6204372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                                                                    </a:t>
            </a:r>
            <a:r>
              <a:rPr lang="en-US" sz="1600" b="1" dirty="0" err="1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Namasha</a:t>
            </a:r>
            <a:r>
              <a:rPr lang="en-US" sz="1600" b="1" dirty="0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          </a:t>
            </a:r>
            <a:r>
              <a:rPr lang="en-US" sz="1600" b="1" dirty="0" err="1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Bamilo</a:t>
            </a:r>
            <a:r>
              <a:rPr lang="en-US" sz="1600" b="1" dirty="0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              </a:t>
            </a:r>
            <a:r>
              <a:rPr lang="en-US" sz="1600" b="1" dirty="0" err="1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Shab</a:t>
            </a:r>
            <a:r>
              <a:rPr lang="en-US" sz="1600" b="1" dirty="0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              Bama</a:t>
            </a:r>
            <a:endParaRPr lang="en-US" sz="1600" b="1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3074" name="Picture 2" descr="https://www.shab.ir/img/landing_page/logo_white.pn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853" y="5520147"/>
            <a:ext cx="401629" cy="59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Namasha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994" y="5419517"/>
            <a:ext cx="691368" cy="69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 rot="20635928">
            <a:off x="1466779" y="454760"/>
            <a:ext cx="18815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light" panose="020B0400000000000000" pitchFamily="34" charset="-128"/>
                <a:ea typeface="Yu Gothic UI Semilight" panose="020B0400000000000000" pitchFamily="34" charset="-128"/>
                <a:cs typeface="0 Aseman Italic" panose="00000400000000000000" pitchFamily="2" charset="-78"/>
              </a:rPr>
              <a:t>SEO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Lightning Bolt 9"/>
          <p:cNvSpPr/>
          <p:nvPr/>
        </p:nvSpPr>
        <p:spPr>
          <a:xfrm rot="9967960">
            <a:off x="1203288" y="417982"/>
            <a:ext cx="316523" cy="514171"/>
          </a:xfrm>
          <a:prstGeom prst="lightningBol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ightning Bolt 15"/>
          <p:cNvSpPr/>
          <p:nvPr/>
        </p:nvSpPr>
        <p:spPr>
          <a:xfrm rot="12480316">
            <a:off x="2701810" y="51131"/>
            <a:ext cx="316523" cy="514171"/>
          </a:xfrm>
          <a:prstGeom prst="lightningBol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ightning Bolt 16"/>
          <p:cNvSpPr/>
          <p:nvPr/>
        </p:nvSpPr>
        <p:spPr>
          <a:xfrm rot="10953565">
            <a:off x="1823039" y="53597"/>
            <a:ext cx="316523" cy="514171"/>
          </a:xfrm>
          <a:prstGeom prst="lightningBol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950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3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266825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Specific vs. broad algorithm change</a:t>
            </a:r>
            <a:endParaRPr lang="en-US" sz="48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801304"/>
            <a:ext cx="12192000" cy="5125708"/>
          </a:xfrm>
        </p:spPr>
        <p:txBody>
          <a:bodyPr>
            <a:noAutofit/>
          </a:bodyPr>
          <a:lstStyle/>
          <a:p>
            <a:pPr lvl="1" algn="l"/>
            <a:r>
              <a:rPr lang="en-US" sz="2600" b="1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A single component of Google ranking algorithm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Google </a:t>
            </a:r>
            <a:r>
              <a:rPr lang="en-US" sz="24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Penguin 1.1: </a:t>
            </a:r>
            <a:r>
              <a:rPr lang="en-US" sz="24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March, 2012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Google Penguin 1.2: </a:t>
            </a:r>
            <a:r>
              <a:rPr lang="en-US" sz="24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October, 2012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a-DK" sz="24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Google Penguin 4.0: </a:t>
            </a:r>
            <a:r>
              <a:rPr lang="da-DK" sz="24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September, 2016</a:t>
            </a:r>
            <a:endParaRPr lang="en-US" sz="2400" dirty="0" smtClean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pPr lvl="1" algn="l"/>
            <a:endParaRPr lang="en-US" sz="2800" b="1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pPr lvl="1" algn="l"/>
            <a:r>
              <a:rPr lang="en-US" sz="2600" b="1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A non-specific</a:t>
            </a:r>
            <a:r>
              <a:rPr lang="en-US" sz="26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change that makes a huge </a:t>
            </a:r>
            <a:r>
              <a:rPr lang="en-US" sz="2600" b="1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impact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Medic algorithm update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Florida 2.0 algorithm update</a:t>
            </a:r>
            <a:endParaRPr lang="en-US" sz="2400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pic>
        <p:nvPicPr>
          <p:cNvPr id="2050" name="Picture 2" descr="Ø§ÙÚ¯ÙØ±ÛØªÙ Ù¾ÙÚ¯ÙØ¦Ù Ú¯ÙÚ¯Ù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636" y="2392406"/>
            <a:ext cx="3450565" cy="197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8961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3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266825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How to discover a Google </a:t>
            </a:r>
            <a:r>
              <a:rPr lang="en-US" sz="4400" b="1" dirty="0" err="1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algo</a:t>
            </a:r>
            <a:r>
              <a:rPr lang="en-US" sz="44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. Update?</a:t>
            </a:r>
            <a:endParaRPr lang="en-US" sz="44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466491"/>
            <a:ext cx="12192000" cy="5262113"/>
          </a:xfrm>
        </p:spPr>
        <p:txBody>
          <a:bodyPr>
            <a:normAutofit fontScale="92500" lnSpcReduction="10000"/>
          </a:bodyPr>
          <a:lstStyle/>
          <a:p>
            <a:pPr lvl="1" algn="l"/>
            <a:r>
              <a:rPr lang="en-US" sz="2800" b="1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Right ways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Community chatters like Twitter.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Ranking changes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Google official announcements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Authoritative sources </a:t>
            </a:r>
            <a:r>
              <a:rPr lang="en-US" sz="26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(</a:t>
            </a:r>
            <a:r>
              <a:rPr lang="en-US" sz="26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SEL, SEJ, SEW, … )</a:t>
            </a:r>
            <a:endParaRPr lang="en-US" sz="2000" dirty="0" smtClean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pPr lvl="1" algn="l"/>
            <a:r>
              <a:rPr lang="en-US" i="1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Community or super-authoritative based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sz="2000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pPr lvl="1" algn="l"/>
            <a:r>
              <a:rPr lang="en-US" sz="3000" b="1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Not always right ways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Rumors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Ranking changes (A few queries and websites )</a:t>
            </a:r>
            <a:endParaRPr lang="en-US" sz="2600" i="1" dirty="0" smtClean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pPr lvl="1" algn="l"/>
            <a:r>
              <a:rPr lang="en-US" sz="1900" i="1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Non-community based</a:t>
            </a:r>
          </a:p>
        </p:txBody>
      </p:sp>
      <p:pic>
        <p:nvPicPr>
          <p:cNvPr id="1028" name="Picture 4" descr="Ø§ÙØªØ®Ø§Ø¨ Ø´Ø±Ú©Øª Ø³Ø¦Ù ÙØ§Ø¨Ù Ø§Ø¹ØªÙØ§Ø¯ Ù Ø­Ø±ÙÙ Ø§Û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299" y="4397502"/>
            <a:ext cx="3202810" cy="2131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campustechnology.com/~/media/EDU/CampusTechnology/Images/2017/07/20170705onlinecommun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853" y="1714500"/>
            <a:ext cx="4093256" cy="190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2701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3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266825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How to prevent rank loss by </a:t>
            </a:r>
            <a:r>
              <a:rPr lang="en-US" sz="4000" b="1" dirty="0" err="1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algo</a:t>
            </a:r>
            <a:r>
              <a:rPr lang="en-US" sz="4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. update?</a:t>
            </a:r>
            <a:endParaRPr lang="en-US" sz="40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15661" y="1912532"/>
            <a:ext cx="12192000" cy="4642629"/>
          </a:xfrm>
        </p:spPr>
        <p:txBody>
          <a:bodyPr>
            <a:normAutofit/>
          </a:bodyPr>
          <a:lstStyle/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Keep your hat as white as possible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sz="3000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Do according to the guidelines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sz="3000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Do NOT invent tricky dangerous things.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0602" y="1896545"/>
            <a:ext cx="4535737" cy="221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2509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3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pset bo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827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45763" y="516691"/>
            <a:ext cx="11458574" cy="126682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4000" dirty="0" smtClean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And sometimes it happens…</a:t>
            </a:r>
            <a:endParaRPr lang="en-US" sz="4000" dirty="0">
              <a:solidFill>
                <a:schemeClr val="bg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101899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3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1266825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Organic traffic drop: </a:t>
            </a:r>
            <a:r>
              <a:rPr lang="en-US" dirty="0" err="1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algo</a:t>
            </a:r>
            <a:r>
              <a:rPr lang="en-US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. change</a:t>
            </a:r>
            <a:endParaRPr 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628775"/>
            <a:ext cx="12192000" cy="5022191"/>
          </a:xfrm>
        </p:spPr>
        <p:txBody>
          <a:bodyPr>
            <a:normAutofit/>
          </a:bodyPr>
          <a:lstStyle/>
          <a:p>
            <a:pPr lvl="1" algn="l"/>
            <a:r>
              <a:rPr lang="en-US" sz="32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Occurs </a:t>
            </a:r>
            <a:r>
              <a:rPr lang="en-US" sz="3200" b="1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before</a:t>
            </a:r>
            <a:r>
              <a:rPr lang="en-US" sz="32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, </a:t>
            </a:r>
            <a:r>
              <a:rPr lang="en-US" sz="3200" b="1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during</a:t>
            </a:r>
            <a:r>
              <a:rPr lang="en-US" sz="32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and/or </a:t>
            </a:r>
            <a:r>
              <a:rPr lang="en-US" sz="3200" b="1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after</a:t>
            </a:r>
            <a:r>
              <a:rPr lang="en-US" sz="32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an algorithm change.</a:t>
            </a:r>
          </a:p>
          <a:p>
            <a:pPr lvl="1" algn="l"/>
            <a:r>
              <a:rPr lang="en-US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/>
            </a:r>
            <a:br>
              <a:rPr lang="en-US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</a:br>
            <a:endParaRPr lang="en-US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pPr lvl="1" algn="l"/>
            <a:r>
              <a:rPr lang="en-US" sz="3600" b="1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How to figure it out?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Signs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Not trendy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Clicks </a:t>
            </a:r>
            <a:r>
              <a:rPr lang="en-US" sz="24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are dropped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4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Impressions are dropped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Avg</a:t>
            </a:r>
            <a:r>
              <a:rPr lang="en-US" sz="24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. position </a:t>
            </a:r>
            <a:r>
              <a:rPr lang="en-US" sz="2400" b="1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of most of keywords remains the same.</a:t>
            </a:r>
            <a:endParaRPr lang="en-US" sz="2400" dirty="0" smtClean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785567"/>
            <a:ext cx="5698905" cy="270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4020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3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59822"/>
            <a:ext cx="12192000" cy="1266825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Possible scenarios</a:t>
            </a:r>
            <a:endParaRPr lang="en-US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068730"/>
            <a:ext cx="9894498" cy="4642629"/>
          </a:xfrm>
        </p:spPr>
        <p:txBody>
          <a:bodyPr>
            <a:normAutofit/>
          </a:bodyPr>
          <a:lstStyle/>
          <a:p>
            <a:pPr lvl="1" algn="l"/>
            <a:r>
              <a:rPr lang="en-US" sz="32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Total impressions</a:t>
            </a:r>
          </a:p>
          <a:p>
            <a:pPr lvl="1" algn="l"/>
            <a:endParaRPr lang="en-US" sz="3200" dirty="0" smtClean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pPr lvl="1" algn="l"/>
            <a:r>
              <a:rPr lang="en-US" sz="32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Avg. position</a:t>
            </a:r>
          </a:p>
          <a:p>
            <a:pPr lvl="1" algn="l"/>
            <a:endParaRPr lang="en-US" sz="3200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pPr lvl="1" algn="l"/>
            <a:r>
              <a:rPr lang="en-US" sz="32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Total clicks</a:t>
            </a:r>
            <a:endParaRPr lang="en-US" sz="3200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5383202" y="3504016"/>
            <a:ext cx="207034" cy="43994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Up Arrow 5"/>
          <p:cNvSpPr/>
          <p:nvPr/>
        </p:nvSpPr>
        <p:spPr>
          <a:xfrm>
            <a:off x="7049193" y="3488231"/>
            <a:ext cx="198407" cy="43994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277618" y="2398916"/>
            <a:ext cx="409575" cy="4571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4506373" y="2178942"/>
            <a:ext cx="207034" cy="43994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64379" y="3662484"/>
            <a:ext cx="409575" cy="4571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6300457" y="3488231"/>
            <a:ext cx="207034" cy="43994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6284947" y="2190800"/>
            <a:ext cx="207034" cy="43994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7040566" y="2178943"/>
            <a:ext cx="207034" cy="43994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5378888" y="4823450"/>
            <a:ext cx="207034" cy="43994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4461335" y="4812448"/>
            <a:ext cx="207034" cy="43994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6296143" y="4812450"/>
            <a:ext cx="207034" cy="43994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7040566" y="4859545"/>
            <a:ext cx="207034" cy="43994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2052" name="Picture 4" descr="Image result for question mark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4830" y="4596151"/>
            <a:ext cx="1471020" cy="147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38900" y="6128683"/>
            <a:ext cx="13828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Tricky question</a:t>
            </a:r>
            <a:endParaRPr lang="en-US" sz="1400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730" y="2178942"/>
            <a:ext cx="400812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4732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3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0551" y="0"/>
            <a:ext cx="11576649" cy="1266825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How to deal with it?</a:t>
            </a:r>
            <a:endParaRPr lang="en-US" sz="48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0550" y="1644950"/>
            <a:ext cx="11455879" cy="4642629"/>
          </a:xfrm>
        </p:spPr>
        <p:txBody>
          <a:bodyPr>
            <a:normAutofit/>
          </a:bodyPr>
          <a:lstStyle/>
          <a:p>
            <a:pPr marL="800100" lvl="1" indent="-342900" algn="l">
              <a:buFont typeface="+mj-lt"/>
              <a:buAutoNum type="arabicPeriod"/>
            </a:pPr>
            <a:r>
              <a:rPr lang="en-US" sz="24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Relax and take a couple of days off!</a:t>
            </a:r>
          </a:p>
          <a:p>
            <a:pPr marL="800100" lvl="1" indent="-342900" algn="l">
              <a:buFont typeface="+mj-lt"/>
              <a:buAutoNum type="arabicPeriod"/>
            </a:pPr>
            <a:r>
              <a:rPr lang="en-US" sz="24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Wait for a while until everything is stable. There are </a:t>
            </a:r>
            <a:r>
              <a:rPr lang="en-US" sz="24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rolling out </a:t>
            </a:r>
            <a:r>
              <a:rPr lang="en-US" sz="24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and </a:t>
            </a:r>
            <a:r>
              <a:rPr lang="en-US" sz="24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tweaking fixes</a:t>
            </a:r>
            <a:r>
              <a:rPr lang="en-US" sz="24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.</a:t>
            </a:r>
            <a:endParaRPr lang="en-US" sz="2400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878" y="3147295"/>
            <a:ext cx="5513747" cy="35198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365" y="3580858"/>
            <a:ext cx="5470510" cy="15560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365" y="5212594"/>
            <a:ext cx="5470510" cy="132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490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3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50166" y="1115683"/>
            <a:ext cx="12192000" cy="6047117"/>
          </a:xfrm>
        </p:spPr>
        <p:txBody>
          <a:bodyPr>
            <a:noAutofit/>
          </a:bodyPr>
          <a:lstStyle/>
          <a:p>
            <a:pPr marL="971550" lvl="1" indent="-514350" algn="l">
              <a:buFont typeface="+mj-lt"/>
              <a:buAutoNum type="arabicPeriod" startAt="3"/>
            </a:pPr>
            <a:r>
              <a:rPr lang="en-US" sz="32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Stay </a:t>
            </a:r>
            <a:r>
              <a:rPr lang="en-US" sz="32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up-to-date with the authoritative </a:t>
            </a:r>
            <a:r>
              <a:rPr lang="en-US" sz="32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sources and chatters.</a:t>
            </a:r>
            <a:br>
              <a:rPr lang="en-US" sz="32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</a:br>
            <a:r>
              <a:rPr lang="en-US" sz="32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/>
            </a:r>
            <a:br>
              <a:rPr lang="en-US" sz="32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</a:br>
            <a:endParaRPr lang="en-US" sz="3200" dirty="0" smtClean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pPr marL="971550" lvl="1" indent="-514350" algn="l">
              <a:buFont typeface="+mj-lt"/>
              <a:buAutoNum type="arabicPeriod" startAt="3"/>
            </a:pPr>
            <a:r>
              <a:rPr lang="en-US" sz="32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Keep spying on the competitors.</a:t>
            </a:r>
            <a:br>
              <a:rPr lang="en-US" sz="32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</a:br>
            <a:r>
              <a:rPr lang="en-US" sz="32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/>
            </a:r>
            <a:br>
              <a:rPr lang="en-US" sz="32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</a:br>
            <a:endParaRPr lang="en-US" sz="3200" dirty="0" smtClean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pPr marL="971550" lvl="1" indent="-514350" algn="l">
              <a:buFont typeface="+mj-lt"/>
              <a:buAutoNum type="arabicPeriod" startAt="3"/>
            </a:pPr>
            <a:r>
              <a:rPr lang="en-US" sz="32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Try, find </a:t>
            </a:r>
            <a:r>
              <a:rPr lang="en-US" sz="32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issues/opportunities to fix/improve </a:t>
            </a:r>
            <a:r>
              <a:rPr lang="en-US" sz="32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them, move on</a:t>
            </a:r>
            <a:r>
              <a:rPr lang="en-US" sz="32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10834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3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093086"/>
            <a:ext cx="12192000" cy="4642629"/>
          </a:xfrm>
        </p:spPr>
        <p:txBody>
          <a:bodyPr>
            <a:noAutofit/>
          </a:bodyPr>
          <a:lstStyle/>
          <a:p>
            <a:pPr marL="914400" lvl="1" indent="-457200" algn="l">
              <a:buFont typeface="+mj-lt"/>
              <a:buAutoNum type="arabicPeriod" startAt="6"/>
            </a:pPr>
            <a:r>
              <a:rPr lang="en-US" sz="32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Keep up the good </a:t>
            </a:r>
            <a:r>
              <a:rPr lang="en-US" sz="32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work</a:t>
            </a:r>
          </a:p>
          <a:p>
            <a:pPr marL="914400" lvl="1" indent="-457200" algn="l">
              <a:buFont typeface="+mj-lt"/>
              <a:buAutoNum type="arabicPeriod" startAt="6"/>
            </a:pPr>
            <a:r>
              <a:rPr lang="en-US" sz="32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Note </a:t>
            </a:r>
            <a:r>
              <a:rPr lang="en-US" sz="32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that it may take </a:t>
            </a:r>
            <a:r>
              <a:rPr lang="en-US" sz="3200" b="1" u="sng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quite a while</a:t>
            </a:r>
            <a:r>
              <a:rPr lang="en-US" sz="32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until it gets fixed.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669" y="3167477"/>
            <a:ext cx="7327133" cy="16622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41608" y="4942019"/>
            <a:ext cx="1647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28-7-2018</a:t>
            </a:r>
            <a:endParaRPr lang="en-US" sz="2400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97412" y="4942018"/>
            <a:ext cx="1647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20-9-2018</a:t>
            </a:r>
            <a:endParaRPr lang="en-US" sz="2400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53216" y="4942018"/>
            <a:ext cx="1647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01-11-2018</a:t>
            </a:r>
            <a:endParaRPr lang="en-US" sz="2400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cxnSp>
        <p:nvCxnSpPr>
          <p:cNvPr id="9" name="Curved Connector 8"/>
          <p:cNvCxnSpPr>
            <a:stCxn id="5" idx="2"/>
            <a:endCxn id="6" idx="2"/>
          </p:cNvCxnSpPr>
          <p:nvPr/>
        </p:nvCxnSpPr>
        <p:spPr>
          <a:xfrm rot="5400000" flipH="1" flipV="1">
            <a:off x="4893332" y="4275782"/>
            <a:ext cx="1" cy="2255804"/>
          </a:xfrm>
          <a:prstGeom prst="curvedConnector3">
            <a:avLst>
              <a:gd name="adj1" fmla="val -228600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>
          <a:xfrm rot="5400000" flipH="1" flipV="1">
            <a:off x="7149137" y="4275779"/>
            <a:ext cx="1" cy="2255804"/>
          </a:xfrm>
          <a:prstGeom prst="curvedConnector3">
            <a:avLst>
              <a:gd name="adj1" fmla="val -228600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258210" y="5666402"/>
            <a:ext cx="1270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54 days</a:t>
            </a:r>
            <a:endParaRPr lang="en-US" sz="2400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16891" y="5666402"/>
            <a:ext cx="1264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42 days</a:t>
            </a:r>
            <a:endParaRPr lang="en-US" sz="2400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pic>
        <p:nvPicPr>
          <p:cNvPr id="13" name="Picture 4" descr="Image result for question mark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4830" y="4596151"/>
            <a:ext cx="1471020" cy="147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0438900" y="6239363"/>
            <a:ext cx="13828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Tricky question</a:t>
            </a:r>
            <a:endParaRPr lang="en-US" sz="1400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034952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3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266825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Some of possible traffic drop reasons</a:t>
            </a:r>
            <a:endParaRPr lang="en-US" sz="48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646028"/>
            <a:ext cx="9894498" cy="4642629"/>
          </a:xfrm>
        </p:spPr>
        <p:txBody>
          <a:bodyPr>
            <a:normAutofit/>
          </a:bodyPr>
          <a:lstStyle/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en-US" sz="3600" b="1" dirty="0" smtClean="0">
                <a:solidFill>
                  <a:srgbClr val="00B05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Trendy drop/leap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en-US" sz="3600" b="1" dirty="0" smtClean="0">
                <a:solidFill>
                  <a:srgbClr val="00B05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Algorithm change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sz="3600" b="1" dirty="0" smtClean="0">
                <a:solidFill>
                  <a:srgbClr val="FFC00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Google penalty/sandbox</a:t>
            </a:r>
          </a:p>
          <a:p>
            <a:pPr marL="1028700" lvl="1" indent="-571500" algn="l">
              <a:buFont typeface="Wingdings" panose="05000000000000000000" pitchFamily="2" charset="2"/>
              <a:buChar char="§"/>
            </a:pPr>
            <a:r>
              <a:rPr lang="en-US" sz="3600" b="1" dirty="0">
                <a:solidFill>
                  <a:schemeClr val="tx1">
                    <a:lumMod val="6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?</a:t>
            </a:r>
            <a:endParaRPr lang="en-US" sz="3600" b="1" dirty="0" smtClean="0">
              <a:solidFill>
                <a:srgbClr val="FFC000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226781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3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626" y="0"/>
            <a:ext cx="11458574" cy="1266825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When are we, the SEOs, stressed?</a:t>
            </a:r>
            <a:endParaRPr lang="en-US" sz="48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611522"/>
            <a:ext cx="9894498" cy="5246478"/>
          </a:xfrm>
        </p:spPr>
        <p:txBody>
          <a:bodyPr>
            <a:normAutofit/>
          </a:bodyPr>
          <a:lstStyle/>
          <a:p>
            <a:pPr lvl="1" algn="l"/>
            <a:r>
              <a:rPr lang="en-US" sz="2400" b="1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All the times</a:t>
            </a:r>
            <a:endParaRPr lang="en-US" sz="2400" dirty="0" smtClean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Competitors' evil actions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Competitors doing better</a:t>
            </a:r>
            <a:endParaRPr lang="en-US" sz="2400" b="1" dirty="0" smtClean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pPr lvl="1" algn="l"/>
            <a:r>
              <a:rPr lang="en-US" sz="2400" b="1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Specially in ranking fluctuations,</a:t>
            </a:r>
            <a:br>
              <a:rPr lang="en-US" sz="2400" b="1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</a:br>
            <a:r>
              <a:rPr lang="en-US" sz="2400" b="1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WHY?</a:t>
            </a:r>
            <a:endParaRPr lang="en-US" sz="2400" b="1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pPr lvl="1" algn="l"/>
            <a:r>
              <a:rPr lang="en-US" sz="3600" b="1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Consequences</a:t>
            </a:r>
            <a:endParaRPr lang="en-US" sz="2800" b="1" dirty="0" smtClean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Afraid to be questioned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Unhappy and depressed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Creativity and performance</a:t>
            </a:r>
          </a:p>
        </p:txBody>
      </p:sp>
      <p:pic>
        <p:nvPicPr>
          <p:cNvPr id="4" name="Picture 2" descr="Image result for mad against compu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828" y="1772009"/>
            <a:ext cx="4715670" cy="461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2668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3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626" y="0"/>
            <a:ext cx="11458574" cy="126682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What is a Google penalty?</a:t>
            </a:r>
            <a:endParaRPr 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526876"/>
            <a:ext cx="12192000" cy="4528868"/>
          </a:xfrm>
        </p:spPr>
        <p:txBody>
          <a:bodyPr>
            <a:normAutofit lnSpcReduction="10000"/>
          </a:bodyPr>
          <a:lstStyle/>
          <a:p>
            <a:pPr lvl="1" algn="l"/>
            <a:r>
              <a:rPr lang="en-US" sz="2800" i="1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A Google penalty is the negative impact on a website’s search ranking based on </a:t>
            </a:r>
            <a:r>
              <a:rPr lang="en-US" sz="2800" b="1" i="1" u="sng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Google algorithms</a:t>
            </a:r>
            <a:r>
              <a:rPr lang="en-US" sz="2800" b="1" i="1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or </a:t>
            </a:r>
            <a:r>
              <a:rPr lang="en-US" sz="2800" b="1" i="1" u="sng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manual review</a:t>
            </a:r>
            <a:r>
              <a:rPr lang="en-US" sz="2800" i="1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.</a:t>
            </a:r>
          </a:p>
          <a:p>
            <a:pPr lvl="1" algn="l"/>
            <a:endParaRPr lang="en-US" sz="2400" i="1" dirty="0" smtClean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pPr lvl="1" algn="l"/>
            <a:r>
              <a:rPr lang="en-US" sz="3200" b="1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Penalty levels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Keyword level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Page level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Hostname level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Site-wide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De-indexing</a:t>
            </a:r>
          </a:p>
        </p:txBody>
      </p:sp>
      <p:pic>
        <p:nvPicPr>
          <p:cNvPr id="4" name="Picture 2" descr="Ø´ÙØ§Ø³Ø§ÛÛØ Ø¯ÙØ§ÛÙ Ù Ø±Ø§Ù ÙØ§Û Ø¬ÙÙÚ¯ÛØ±Û Ù Ø®Ø§Ø±Ø¬ Ø´Ø¯Ù Ø§Ø² Ù¾ÙØ§ÙØªÛ Ú¯ÙÚ¯Ù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639" y="3521199"/>
            <a:ext cx="5184176" cy="291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770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3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blood tes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67419"/>
            <a:ext cx="12191999" cy="1266825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How to discover traffic drop due to Google penalty</a:t>
            </a:r>
            <a:endParaRPr lang="en-US" sz="36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1781175"/>
            <a:ext cx="12191999" cy="507682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Not trendy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Not caused by algorithm update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Not sandbox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Same pattern as Google algorithm update</a:t>
            </a:r>
            <a:br>
              <a:rPr lang="en-US" sz="32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</a:br>
            <a:r>
              <a:rPr lang="en-US" sz="32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For specific </a:t>
            </a:r>
            <a:r>
              <a:rPr lang="en-US" sz="3200" dirty="0" err="1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kws</a:t>
            </a:r>
            <a:r>
              <a:rPr lang="en-US" sz="32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. / pages / …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It is only you losing rankings</a:t>
            </a:r>
          </a:p>
        </p:txBody>
      </p:sp>
    </p:spTree>
    <p:extLst>
      <p:ext uri="{BB962C8B-B14F-4D97-AF65-F5344CB8AC3E}">
        <p14:creationId xmlns:p14="http://schemas.microsoft.com/office/powerpoint/2010/main" val="2268969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3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washingtonpost.com/resizer/2anaU5GEGUKcn4-As_vgQJoo8Fo=/1484x0/arc-anglerfish-washpost-prod-washpost.s3.amazonaws.com/public/2VE7DKSW7AI6TKUDKBHQQ27V2Y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6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60385"/>
            <a:ext cx="12191999" cy="1266825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How to deal with it?</a:t>
            </a:r>
            <a:endParaRPr 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" y="1378585"/>
            <a:ext cx="12191999" cy="507682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STAY CALM! Remember even biggest websites have been penalized.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Check the Google search console (GSC ) manual actions section.</a:t>
            </a:r>
          </a:p>
        </p:txBody>
      </p:sp>
    </p:spTree>
    <p:extLst>
      <p:ext uri="{BB962C8B-B14F-4D97-AF65-F5344CB8AC3E}">
        <p14:creationId xmlns:p14="http://schemas.microsoft.com/office/powerpoint/2010/main" val="29126572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3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washingtonpost.com/resizer/2anaU5GEGUKcn4-As_vgQJoo8Fo=/1484x0/arc-anglerfish-washpost-prod-washpost.s3.amazonaws.com/public/2VE7DKSW7AI6TKUDKBHQQ27V2Y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6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" y="450215"/>
            <a:ext cx="12191999" cy="507682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36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Understand the penalty level.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36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Review the actions you did on the website.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36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Take a look at link profile.</a:t>
            </a:r>
          </a:p>
        </p:txBody>
      </p:sp>
    </p:spTree>
    <p:extLst>
      <p:ext uri="{BB962C8B-B14F-4D97-AF65-F5344CB8AC3E}">
        <p14:creationId xmlns:p14="http://schemas.microsoft.com/office/powerpoint/2010/main" val="38473744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3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washingtonpost.com/resizer/2anaU5GEGUKcn4-As_vgQJoo8Fo=/1484x0/arc-anglerfish-washpost-prod-washpost.s3.amazonaws.com/public/2VE7DKSW7AI6TKUDKBHQQ27V2Y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6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" y="0"/>
            <a:ext cx="121920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60385"/>
            <a:ext cx="12191999" cy="1266825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How NOT to deal with it?</a:t>
            </a:r>
            <a:endParaRPr 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-1" y="1628775"/>
            <a:ext cx="12191999" cy="507682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Give up the domain unless it is banned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Buy more links to cover up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Add more text to your pages</a:t>
            </a:r>
          </a:p>
        </p:txBody>
      </p:sp>
    </p:spTree>
    <p:extLst>
      <p:ext uri="{BB962C8B-B14F-4D97-AF65-F5344CB8AC3E}">
        <p14:creationId xmlns:p14="http://schemas.microsoft.com/office/powerpoint/2010/main" val="11468623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3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" y="601662"/>
            <a:ext cx="11763375" cy="1266825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Things that most probably </a:t>
            </a:r>
            <a:r>
              <a:rPr lang="en-US" sz="4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WON’T</a:t>
            </a:r>
            <a:r>
              <a:rPr lang="en-US" sz="40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cause a Google penalty</a:t>
            </a:r>
            <a:endParaRPr lang="en-US" sz="40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05050"/>
            <a:ext cx="12192000" cy="4451350"/>
          </a:xfrm>
        </p:spPr>
        <p:txBody>
          <a:bodyPr>
            <a:normAutofit/>
          </a:bodyPr>
          <a:lstStyle/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Useful internal or inbound links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Text content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Old lost links</a:t>
            </a:r>
          </a:p>
        </p:txBody>
      </p:sp>
      <p:pic>
        <p:nvPicPr>
          <p:cNvPr id="1028" name="Picture 4" descr="Image result for googleb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966" y="3178175"/>
            <a:ext cx="3421909" cy="344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8733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3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31057"/>
            <a:ext cx="12192000" cy="666750"/>
          </a:xfrm>
        </p:spPr>
        <p:txBody>
          <a:bodyPr>
            <a:noAutofit/>
          </a:bodyPr>
          <a:lstStyle/>
          <a:p>
            <a:r>
              <a:rPr lang="en-US" sz="4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Things that may cause a Google penalty</a:t>
            </a:r>
            <a:endParaRPr lang="en-US" sz="44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057400"/>
            <a:ext cx="12192000" cy="4451350"/>
          </a:xfrm>
        </p:spPr>
        <p:txBody>
          <a:bodyPr>
            <a:normAutofit/>
          </a:bodyPr>
          <a:lstStyle/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Massive link building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Fake </a:t>
            </a:r>
            <a:r>
              <a:rPr lang="en-US" sz="3200" dirty="0" err="1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imperssions</a:t>
            </a:r>
            <a:endParaRPr lang="en-US" sz="3200" dirty="0" smtClean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sz="3200" dirty="0" smtClean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sz="3200" dirty="0" smtClean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pic>
        <p:nvPicPr>
          <p:cNvPr id="1026" name="Picture 2" descr="http://www.thesempost.com/wp-content/uploads/2015/04/scared-googlebo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0" y="3176587"/>
            <a:ext cx="3444875" cy="344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7282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3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626" y="0"/>
            <a:ext cx="11458574" cy="1266825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What is Google Sandbox effect?</a:t>
            </a:r>
            <a:endParaRPr lang="en-US" sz="48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483743"/>
            <a:ext cx="12192000" cy="5193102"/>
          </a:xfrm>
        </p:spPr>
        <p:txBody>
          <a:bodyPr>
            <a:normAutofit/>
          </a:bodyPr>
          <a:lstStyle/>
          <a:p>
            <a:pPr lvl="1" algn="l"/>
            <a:r>
              <a:rPr lang="en-US" sz="28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Links will be devalued (Not as effective 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Active age of domain (In certain field 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Competitive keywords</a:t>
            </a:r>
          </a:p>
          <a:p>
            <a:pPr lvl="1" algn="l"/>
            <a:r>
              <a:rPr lang="en-US" sz="24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/>
            </a:r>
            <a:br>
              <a:rPr lang="en-US" sz="24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</a:br>
            <a:r>
              <a:rPr lang="en-US" sz="28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How to prevent?</a:t>
            </a:r>
          </a:p>
          <a:p>
            <a:pPr lvl="1" algn="l"/>
            <a:r>
              <a:rPr lang="en-US" sz="24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No way!</a:t>
            </a:r>
            <a:endParaRPr lang="en-US" sz="2400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pPr lvl="1" algn="l"/>
            <a:r>
              <a:rPr lang="en-US" sz="24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/>
            </a:r>
            <a:br>
              <a:rPr lang="en-US" sz="24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</a:br>
            <a:r>
              <a:rPr lang="en-US" sz="32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How to lift?</a:t>
            </a:r>
          </a:p>
          <a:p>
            <a:pPr lvl="1" algn="l"/>
            <a:r>
              <a:rPr lang="en-US" sz="24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Keep up the good work and prove that</a:t>
            </a:r>
            <a:br>
              <a:rPr lang="en-US" sz="24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</a:br>
            <a:r>
              <a:rPr lang="en-US" sz="24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you are the best</a:t>
            </a:r>
          </a:p>
          <a:p>
            <a:pPr lvl="1" algn="l"/>
            <a:endParaRPr lang="en-US" sz="2400" dirty="0" smtClean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pic>
        <p:nvPicPr>
          <p:cNvPr id="1026" name="Picture 2" descr="Image result for google sandbo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144" y="3285057"/>
            <a:ext cx="4826779" cy="321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9416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3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626" y="0"/>
            <a:ext cx="11458574" cy="1266825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Some of possible traffic drop reasons</a:t>
            </a:r>
            <a:endParaRPr lang="en-US" sz="44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600200"/>
            <a:ext cx="9894498" cy="4642629"/>
          </a:xfrm>
        </p:spPr>
        <p:txBody>
          <a:bodyPr>
            <a:normAutofit/>
          </a:bodyPr>
          <a:lstStyle/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en-US" sz="3600" b="1" dirty="0" smtClean="0">
                <a:solidFill>
                  <a:srgbClr val="00B05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Trendy drop/leap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en-US" sz="3600" b="1" dirty="0" smtClean="0">
                <a:solidFill>
                  <a:srgbClr val="00B05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Algorithm change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en-US" sz="3600" b="1" dirty="0" smtClean="0">
                <a:solidFill>
                  <a:srgbClr val="00B05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Google penalty/sandbox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sz="3600" b="1" dirty="0" smtClean="0">
                <a:solidFill>
                  <a:srgbClr val="FFC00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Google tests/Temporary fluctuations</a:t>
            </a:r>
          </a:p>
        </p:txBody>
      </p:sp>
    </p:spTree>
    <p:extLst>
      <p:ext uri="{BB962C8B-B14F-4D97-AF65-F5344CB8AC3E}">
        <p14:creationId xmlns:p14="http://schemas.microsoft.com/office/powerpoint/2010/main" val="22802180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3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626" y="0"/>
            <a:ext cx="11458574" cy="12668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EA4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Bonus tip</a:t>
            </a:r>
            <a:r>
              <a:rPr lang="en-US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: </a:t>
            </a:r>
            <a:r>
              <a:rPr lang="en-US" dirty="0" smtClean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Fake impressions</a:t>
            </a:r>
            <a:endParaRPr lang="en-US" dirty="0">
              <a:solidFill>
                <a:schemeClr val="tx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660" y="1600200"/>
            <a:ext cx="11757804" cy="4642629"/>
          </a:xfrm>
        </p:spPr>
        <p:txBody>
          <a:bodyPr>
            <a:normAutofit/>
          </a:bodyPr>
          <a:lstStyle/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tx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What they are?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tx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2 ways to check: CTR and source check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tx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Consequences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tx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Do we need to worry about them?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tx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How to deal with them?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75" y="2921301"/>
            <a:ext cx="10810875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8188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3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266825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Some of possible traffic drop reasons</a:t>
            </a:r>
            <a:endParaRPr lang="en-US" sz="48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766797"/>
            <a:ext cx="9894498" cy="4642629"/>
          </a:xfrm>
        </p:spPr>
        <p:txBody>
          <a:bodyPr>
            <a:normAutofit/>
          </a:bodyPr>
          <a:lstStyle/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sz="3600" b="1" dirty="0" smtClean="0">
                <a:solidFill>
                  <a:srgbClr val="FFC00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Trendy drop/leap</a:t>
            </a:r>
          </a:p>
          <a:p>
            <a:pPr marL="1028700" lvl="1" indent="-571500" algn="l">
              <a:buFont typeface="Wingdings" panose="05000000000000000000" pitchFamily="2" charset="2"/>
              <a:buChar char="§"/>
            </a:pPr>
            <a:r>
              <a:rPr lang="en-US" sz="3600" b="1" dirty="0">
                <a:solidFill>
                  <a:schemeClr val="tx1">
                    <a:lumMod val="6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?</a:t>
            </a:r>
          </a:p>
          <a:p>
            <a:pPr marL="1028700" lvl="1" indent="-571500" algn="l">
              <a:buFont typeface="Wingdings" panose="05000000000000000000" pitchFamily="2" charset="2"/>
              <a:buChar char="§"/>
            </a:pPr>
            <a:r>
              <a:rPr lang="en-US" sz="3600" b="1" dirty="0">
                <a:solidFill>
                  <a:schemeClr val="tx1">
                    <a:lumMod val="6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?</a:t>
            </a:r>
            <a:endParaRPr lang="en-US" sz="3600" b="1" dirty="0" smtClean="0">
              <a:solidFill>
                <a:schemeClr val="tx1">
                  <a:lumMod val="65000"/>
                </a:schemeClr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pPr marL="1028700" lvl="1" indent="-571500" algn="l">
              <a:buFont typeface="Wingdings" panose="05000000000000000000" pitchFamily="2" charset="2"/>
              <a:buChar char="§"/>
            </a:pPr>
            <a:r>
              <a:rPr lang="en-US" sz="3600" b="1" dirty="0" smtClean="0">
                <a:solidFill>
                  <a:schemeClr val="tx1">
                    <a:lumMod val="6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78248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3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626" y="175914"/>
            <a:ext cx="11458574" cy="1007367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Summary</a:t>
            </a:r>
            <a:endParaRPr lang="en-US" sz="44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600200"/>
            <a:ext cx="9894498" cy="4642629"/>
          </a:xfrm>
        </p:spPr>
        <p:txBody>
          <a:bodyPr>
            <a:normAutofit/>
          </a:bodyPr>
          <a:lstStyle/>
          <a:p>
            <a:pPr marL="1028700" lvl="1" indent="-571500" algn="l">
              <a:buFont typeface="Wingdings" panose="05000000000000000000" pitchFamily="2" charset="2"/>
              <a:buChar char="ü"/>
            </a:pPr>
            <a:r>
              <a:rPr lang="en-US" sz="3600" b="1" dirty="0" smtClean="0">
                <a:solidFill>
                  <a:srgbClr val="00B05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Trendy drop/leap</a:t>
            </a:r>
          </a:p>
          <a:p>
            <a:pPr marL="1028700" lvl="1" indent="-571500" algn="l">
              <a:buFont typeface="Wingdings" panose="05000000000000000000" pitchFamily="2" charset="2"/>
              <a:buChar char="ü"/>
            </a:pPr>
            <a:r>
              <a:rPr lang="en-US" sz="3600" b="1" dirty="0" smtClean="0">
                <a:solidFill>
                  <a:srgbClr val="00B05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Algorithm change</a:t>
            </a:r>
          </a:p>
          <a:p>
            <a:pPr marL="1028700" lvl="1" indent="-571500" algn="l">
              <a:buFont typeface="Wingdings" panose="05000000000000000000" pitchFamily="2" charset="2"/>
              <a:buChar char="ü"/>
            </a:pPr>
            <a:r>
              <a:rPr lang="en-US" sz="3600" b="1" dirty="0" smtClean="0">
                <a:solidFill>
                  <a:srgbClr val="00B05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Google penalty/sandbox</a:t>
            </a:r>
          </a:p>
          <a:p>
            <a:pPr marL="1028700" lvl="1" indent="-571500" algn="l">
              <a:buFont typeface="Wingdings" panose="05000000000000000000" pitchFamily="2" charset="2"/>
              <a:buChar char="ü"/>
            </a:pPr>
            <a:r>
              <a:rPr lang="en-US" sz="3600" b="1" dirty="0" smtClean="0">
                <a:solidFill>
                  <a:srgbClr val="00B05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Google tests/Temporary fluctuations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4637806" y="1423207"/>
            <a:ext cx="10038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</a:t>
            </a:r>
            <a:endParaRPr lang="en-U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8807570" y="2533650"/>
            <a:ext cx="793630" cy="1779558"/>
          </a:xfrm>
          <a:prstGeom prst="rightBrac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601200" y="3192596"/>
            <a:ext cx="205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Require time</a:t>
            </a:r>
          </a:p>
        </p:txBody>
      </p:sp>
      <p:sp>
        <p:nvSpPr>
          <p:cNvPr id="10" name="Rectangle 9"/>
          <p:cNvSpPr/>
          <p:nvPr/>
        </p:nvSpPr>
        <p:spPr>
          <a:xfrm>
            <a:off x="8514272" y="3700864"/>
            <a:ext cx="10038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</a:t>
            </a:r>
            <a:endParaRPr lang="en-U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57913" y="2961763"/>
            <a:ext cx="10038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</a:t>
            </a:r>
            <a:endParaRPr lang="en-U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60745" y="2218247"/>
            <a:ext cx="10038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4</a:t>
            </a:r>
            <a:endParaRPr lang="en-U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2492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7" grpId="1" animBg="1"/>
      <p:bldP spid="9" grpId="0"/>
      <p:bldP spid="9" grpId="1"/>
      <p:bldP spid="10" grpId="0"/>
      <p:bldP spid="11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3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earchengineland.com/figz/wp-content/seloads/2019/04/google-bot-collag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0"/>
                    </a14:imgEffect>
                    <a14:imgEffect>
                      <a14:brightnessContrast bright="-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275" y="0"/>
            <a:ext cx="11458574" cy="1266825"/>
          </a:xfrm>
        </p:spPr>
        <p:txBody>
          <a:bodyPr>
            <a:noAutofit/>
          </a:bodyPr>
          <a:lstStyle/>
          <a:p>
            <a:r>
              <a:rPr lang="en-US" sz="60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Keep in mind</a:t>
            </a:r>
            <a:endParaRPr lang="en-US" sz="60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578538"/>
            <a:ext cx="12192000" cy="4642629"/>
          </a:xfrm>
        </p:spPr>
        <p:txBody>
          <a:bodyPr>
            <a:noAutofit/>
          </a:bodyPr>
          <a:lstStyle/>
          <a:p>
            <a:pPr lvl="1" algn="l"/>
            <a:r>
              <a:rPr lang="en-US" sz="28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Google needs best experience for searchers.</a:t>
            </a:r>
          </a:p>
          <a:p>
            <a:pPr lvl="1" algn="l"/>
            <a:endParaRPr lang="en-US" sz="2800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pPr lvl="1" algn="l"/>
            <a:r>
              <a:rPr lang="en-US" sz="3200" b="1" u="sng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Google tests</a:t>
            </a:r>
            <a:r>
              <a:rPr lang="en-US" sz="2800" b="1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,</a:t>
            </a:r>
            <a:r>
              <a:rPr lang="en-US" sz="28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prevent zero-time ranking manipulations.</a:t>
            </a:r>
            <a:br>
              <a:rPr lang="en-US" sz="28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</a:br>
            <a:endParaRPr lang="en-US" sz="2800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pPr lvl="1" algn="l"/>
            <a:r>
              <a:rPr lang="en-US" sz="3200" b="1" u="sng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Google algorithms</a:t>
            </a:r>
            <a:r>
              <a:rPr lang="en-US" sz="28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help us to rank better if we are better.</a:t>
            </a:r>
            <a:br>
              <a:rPr lang="en-US" sz="28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</a:br>
            <a:endParaRPr lang="en-US" sz="2800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pPr lvl="1" algn="l"/>
            <a:r>
              <a:rPr lang="en-US" sz="3200" b="1" u="sng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Google penalty/sandbox</a:t>
            </a:r>
            <a:r>
              <a:rPr lang="en-US" sz="28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helps us to stay ahead of the evils.</a:t>
            </a:r>
          </a:p>
        </p:txBody>
      </p:sp>
    </p:spTree>
    <p:extLst>
      <p:ext uri="{BB962C8B-B14F-4D97-AF65-F5344CB8AC3E}">
        <p14:creationId xmlns:p14="http://schemas.microsoft.com/office/powerpoint/2010/main" val="31258888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3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275" y="94890"/>
            <a:ext cx="11458574" cy="1611523"/>
          </a:xfrm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Thank you</a:t>
            </a:r>
            <a:endParaRPr lang="en-US" sz="8000" dirty="0">
              <a:solidFill>
                <a:schemeClr val="tx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7313" y="1853062"/>
            <a:ext cx="9894498" cy="4642629"/>
          </a:xfrm>
        </p:spPr>
        <p:txBody>
          <a:bodyPr>
            <a:noAutofit/>
          </a:bodyPr>
          <a:lstStyle/>
          <a:p>
            <a:pPr lvl="1"/>
            <a:r>
              <a:rPr lang="en-US" sz="2800" dirty="0" smtClean="0">
                <a:solidFill>
                  <a:schemeClr val="tx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Proudly presented to you by Shayan Davoodi</a:t>
            </a:r>
            <a:endParaRPr lang="en-US" sz="2400" dirty="0" smtClean="0">
              <a:solidFill>
                <a:schemeClr val="tx1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13" y="3540212"/>
            <a:ext cx="488584" cy="4885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13" y="4229342"/>
            <a:ext cx="488584" cy="4885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51394" y="3599003"/>
            <a:ext cx="4829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  <a:hlinkClick r:id="rId2"/>
              </a:rPr>
              <a:t>https://www.linkedin.com/in/shayan-davoodi</a:t>
            </a:r>
            <a:endParaRPr lang="en-US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51394" y="4288133"/>
            <a:ext cx="2312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live:shayan-davoodi</a:t>
            </a:r>
            <a:endParaRPr lang="en-US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275" y="5832735"/>
            <a:ext cx="11458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Sources</a:t>
            </a:r>
            <a:r>
              <a:rPr lang="en-US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: </a:t>
            </a:r>
            <a:r>
              <a:rPr lang="en-US" sz="16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seroundtable.com , Google webmaster central , Webmasters office-hours hangouts by John Mueller, Wikipedia.org, </a:t>
            </a:r>
            <a:r>
              <a:rPr lang="en-US" sz="1600" dirty="0" err="1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Ahrefs</a:t>
            </a:r>
            <a:r>
              <a:rPr lang="en-US" sz="16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blog, Search engine watch</a:t>
            </a:r>
            <a:endParaRPr lang="en-US" sz="1600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7313" y="5262113"/>
            <a:ext cx="9894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Special thanks to: </a:t>
            </a:r>
            <a:r>
              <a:rPr lang="en-US" dirty="0" err="1" smtClean="0">
                <a:latin typeface="Microsoft JhengHei Light" panose="020B0304030504040204" pitchFamily="34" charset="-120"/>
                <a:ea typeface="Microsoft JhengHei Light" panose="020B0304030504040204" pitchFamily="34" charset="-120"/>
                <a:hlinkClick r:id="rId5"/>
              </a:rPr>
              <a:t>Websima</a:t>
            </a:r>
            <a:r>
              <a:rPr lang="en-US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  <a:hlinkClick r:id="rId5"/>
              </a:rPr>
              <a:t> academy</a:t>
            </a:r>
            <a:r>
              <a:rPr lang="en-US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, </a:t>
            </a:r>
            <a:r>
              <a:rPr lang="en-US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  <a:hlinkClick r:id="rId6"/>
              </a:rPr>
              <a:t>Amin </a:t>
            </a:r>
            <a:r>
              <a:rPr lang="en-US" dirty="0" err="1" smtClean="0">
                <a:latin typeface="Microsoft JhengHei Light" panose="020B0304030504040204" pitchFamily="34" charset="-120"/>
                <a:ea typeface="Microsoft JhengHei Light" panose="020B0304030504040204" pitchFamily="34" charset="-120"/>
                <a:hlinkClick r:id="rId6"/>
              </a:rPr>
              <a:t>Esmaeili</a:t>
            </a:r>
            <a:r>
              <a:rPr lang="en-US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, </a:t>
            </a:r>
            <a:r>
              <a:rPr lang="en-US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  <a:hlinkClick r:id="rId7"/>
              </a:rPr>
              <a:t>Keyvan Barikani</a:t>
            </a:r>
            <a:r>
              <a:rPr lang="en-US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, </a:t>
            </a:r>
            <a:r>
              <a:rPr lang="en-US" dirty="0" err="1" smtClean="0">
                <a:latin typeface="Microsoft JhengHei Light" panose="020B0304030504040204" pitchFamily="34" charset="-120"/>
                <a:ea typeface="Microsoft JhengHei Light" panose="020B0304030504040204" pitchFamily="34" charset="-120"/>
                <a:hlinkClick r:id="rId8"/>
              </a:rPr>
              <a:t>Shahin</a:t>
            </a:r>
            <a:r>
              <a:rPr lang="en-US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  <a:hlinkClick r:id="rId8"/>
              </a:rPr>
              <a:t> </a:t>
            </a:r>
            <a:r>
              <a:rPr lang="en-US" dirty="0" err="1" smtClean="0">
                <a:latin typeface="Microsoft JhengHei Light" panose="020B0304030504040204" pitchFamily="34" charset="-120"/>
                <a:ea typeface="Microsoft JhengHei Light" panose="020B0304030504040204" pitchFamily="34" charset="-120"/>
                <a:hlinkClick r:id="rId8"/>
              </a:rPr>
              <a:t>Nesahat</a:t>
            </a:r>
            <a:r>
              <a:rPr lang="en-US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</a:t>
            </a:r>
            <a:endParaRPr lang="en-US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946" y="2854970"/>
            <a:ext cx="483951" cy="48395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51394" y="2967785"/>
            <a:ext cx="3452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shayan-davoodi@outlook.com</a:t>
            </a:r>
            <a:endParaRPr lang="en-US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551009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3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266825"/>
          </a:xfrm>
        </p:spPr>
        <p:txBody>
          <a:bodyPr>
            <a:noAutofit/>
          </a:bodyPr>
          <a:lstStyle/>
          <a:p>
            <a:r>
              <a:rPr lang="en-US" sz="4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Organic traffic drop/leap due to trends</a:t>
            </a:r>
            <a:endParaRPr lang="en-US" sz="44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482483"/>
            <a:ext cx="9894498" cy="5375517"/>
          </a:xfrm>
        </p:spPr>
        <p:txBody>
          <a:bodyPr>
            <a:noAutofit/>
          </a:bodyPr>
          <a:lstStyle/>
          <a:p>
            <a:pPr lvl="1" algn="l"/>
            <a:r>
              <a:rPr lang="en-US" sz="2800" b="1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Seasonal drop/leaps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New year</a:t>
            </a:r>
            <a:endParaRPr lang="en-US" sz="2400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Black Friday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Yalda</a:t>
            </a:r>
            <a:r>
              <a:rPr lang="en-US" sz="24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night</a:t>
            </a:r>
            <a:endParaRPr lang="en-US" sz="2400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pPr lvl="1" algn="l"/>
            <a:r>
              <a:rPr lang="en-US" sz="2800" b="1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/>
            </a:r>
            <a:br>
              <a:rPr lang="en-US" sz="2800" b="1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</a:br>
            <a:r>
              <a:rPr lang="en-US" sz="2800" b="1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Trendy/event-based drop/leaps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Someone important dies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A disease is discussed on TV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Something becomes fashionable.</a:t>
            </a:r>
          </a:p>
        </p:txBody>
      </p:sp>
      <p:pic>
        <p:nvPicPr>
          <p:cNvPr id="4" name="Picture 2" descr="Image result for fidget spinner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464" y="4170241"/>
            <a:ext cx="2951732" cy="295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172" y="1482483"/>
            <a:ext cx="3246317" cy="278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2489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3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266825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Organic traffic drop due to trends</a:t>
            </a:r>
            <a:endParaRPr lang="en-US" sz="48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234" y="1398372"/>
            <a:ext cx="10137531" cy="5357404"/>
          </a:xfrm>
          <a:prstGeom prst="rect">
            <a:avLst/>
          </a:prstGeom>
        </p:spPr>
      </p:pic>
      <p:pic>
        <p:nvPicPr>
          <p:cNvPr id="4" name="Picture 2" descr="Image result for fidget spinner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733" y="3146331"/>
            <a:ext cx="2951732" cy="295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1891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3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266825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Example: Nowruz</a:t>
            </a:r>
            <a:endParaRPr lang="en-US" sz="60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577016"/>
            <a:ext cx="9894498" cy="4642629"/>
          </a:xfrm>
        </p:spPr>
        <p:txBody>
          <a:bodyPr>
            <a:noAutofit/>
          </a:bodyPr>
          <a:lstStyle/>
          <a:p>
            <a:pPr lvl="1" algn="l"/>
            <a:r>
              <a:rPr lang="en-US" sz="3600" b="1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How to figure out?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Impressions are </a:t>
            </a:r>
            <a:r>
              <a:rPr lang="en-US" sz="28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dropped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Clicks are dropped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Avg. position remains the same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Avg. position for the most of </a:t>
            </a:r>
            <a:r>
              <a:rPr lang="en-US" sz="2800" b="1" dirty="0" err="1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kws</a:t>
            </a:r>
            <a:r>
              <a:rPr lang="en-US" sz="2800" b="1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.</a:t>
            </a:r>
            <a:br>
              <a:rPr lang="en-US" sz="2800" b="1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</a:br>
            <a:r>
              <a:rPr lang="en-US" sz="2800" b="1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remain the same</a:t>
            </a:r>
            <a:endParaRPr lang="en-US" sz="3600" b="1" dirty="0" smtClean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528" y="4878292"/>
            <a:ext cx="7447472" cy="19797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8901" y="1577016"/>
            <a:ext cx="6257925" cy="1485900"/>
          </a:xfrm>
          <a:prstGeom prst="rect">
            <a:avLst/>
          </a:prstGeom>
        </p:spPr>
      </p:pic>
      <p:pic>
        <p:nvPicPr>
          <p:cNvPr id="7" name="Picture 4" descr="Image result for question mark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908" y="204409"/>
            <a:ext cx="849918" cy="84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056908" y="1120236"/>
            <a:ext cx="1026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Instruction</a:t>
            </a:r>
            <a:endParaRPr lang="en-US" sz="1200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138809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3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626" y="0"/>
            <a:ext cx="11458574" cy="1266825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How to deal with it?</a:t>
            </a:r>
            <a:endParaRPr 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559763"/>
            <a:ext cx="12192000" cy="4642629"/>
          </a:xfrm>
        </p:spPr>
        <p:txBody>
          <a:bodyPr>
            <a:normAutofit/>
          </a:bodyPr>
          <a:lstStyle/>
          <a:p>
            <a:pPr lvl="1"/>
            <a:r>
              <a:rPr lang="en-US" sz="40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Sit back and relax</a:t>
            </a:r>
            <a:endParaRPr lang="en-US" sz="2400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pic>
        <p:nvPicPr>
          <p:cNvPr id="1026" name="Picture 2" descr="Image result for seat back and rela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91" y="2548883"/>
            <a:ext cx="6138892" cy="266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395" y="5290422"/>
            <a:ext cx="625602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4852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3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266825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Some of possible traffic drop reasons</a:t>
            </a:r>
            <a:endParaRPr lang="en-US" sz="48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654654"/>
            <a:ext cx="9894498" cy="4642629"/>
          </a:xfrm>
        </p:spPr>
        <p:txBody>
          <a:bodyPr>
            <a:normAutofit/>
          </a:bodyPr>
          <a:lstStyle/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en-US" sz="3600" b="1" dirty="0" smtClean="0">
                <a:solidFill>
                  <a:schemeClr val="accent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Trendy drop/leap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sz="3600" b="1" dirty="0" smtClean="0">
                <a:solidFill>
                  <a:srgbClr val="FFC00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Algorithm change</a:t>
            </a:r>
          </a:p>
          <a:p>
            <a:pPr marL="1028700" lvl="1" indent="-571500" algn="l">
              <a:buFont typeface="Wingdings" panose="05000000000000000000" pitchFamily="2" charset="2"/>
              <a:buChar char="§"/>
            </a:pPr>
            <a:r>
              <a:rPr lang="en-US" sz="3600" b="1" dirty="0" smtClean="0">
                <a:solidFill>
                  <a:schemeClr val="tx1">
                    <a:lumMod val="6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?</a:t>
            </a:r>
          </a:p>
          <a:p>
            <a:pPr marL="1028700" lvl="1" indent="-571500" algn="l">
              <a:buFont typeface="Wingdings" panose="05000000000000000000" pitchFamily="2" charset="2"/>
              <a:buChar char="§"/>
            </a:pPr>
            <a:r>
              <a:rPr lang="en-US" sz="3600" b="1" dirty="0">
                <a:solidFill>
                  <a:schemeClr val="tx1">
                    <a:lumMod val="6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?</a:t>
            </a:r>
            <a:endParaRPr lang="en-US" sz="3600" b="1" dirty="0" smtClean="0">
              <a:solidFill>
                <a:srgbClr val="FFC000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421918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3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266825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What is a Google algorithm?</a:t>
            </a:r>
            <a:endParaRPr lang="en-US" sz="60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466492"/>
            <a:ext cx="12192000" cy="5263235"/>
          </a:xfrm>
        </p:spPr>
        <p:txBody>
          <a:bodyPr>
            <a:normAutofit fontScale="92500" lnSpcReduction="10000"/>
          </a:bodyPr>
          <a:lstStyle/>
          <a:p>
            <a:pPr lvl="1" algn="l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Google algorithm(s) is the way that Google selects and sorts the results for a given search query.</a:t>
            </a:r>
            <a:b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</a:b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/>
            </a:r>
            <a:b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</a:b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pPr lvl="1" algn="l"/>
            <a:r>
              <a:rPr lang="en-US" sz="2400" b="1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Core algorithms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Panda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Penguin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Page rank</a:t>
            </a:r>
            <a:r>
              <a:rPr lang="en-US" sz="22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/>
            </a:r>
            <a:br>
              <a:rPr lang="en-US" sz="22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</a:br>
            <a:endParaRPr lang="en-US" sz="2200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pPr lvl="1" algn="l"/>
            <a:r>
              <a:rPr lang="en-US" sz="2400" b="1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Algorithm Changes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Medic (August 1</a:t>
            </a:r>
            <a:r>
              <a:rPr lang="en-US" sz="2400" baseline="300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st</a:t>
            </a:r>
            <a:r>
              <a:rPr lang="en-US" sz="24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2018)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Fred (March 2017)</a:t>
            </a:r>
          </a:p>
        </p:txBody>
      </p:sp>
      <p:pic>
        <p:nvPicPr>
          <p:cNvPr id="1026" name="Picture 2" descr="https://searchengineland.com/figz/wp-content/seloads/2016/03/google-code-seo-algorithm8-ss-19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9663">
            <a:off x="6603857" y="3449444"/>
            <a:ext cx="5326050" cy="299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5607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43372978-11FE-4814-AC26-BC300187D8C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6438</TotalTime>
  <Words>730</Words>
  <Application>Microsoft Office PowerPoint</Application>
  <PresentationFormat>Widescreen</PresentationFormat>
  <Paragraphs>190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Microsoft JhengHei</vt:lpstr>
      <vt:lpstr>Microsoft JhengHei Light</vt:lpstr>
      <vt:lpstr>Microsoft JhengHei UI</vt:lpstr>
      <vt:lpstr>Yu Gothic UI Semilight</vt:lpstr>
      <vt:lpstr>0 Aseman Italic</vt:lpstr>
      <vt:lpstr>Arial</vt:lpstr>
      <vt:lpstr>Calisto MT</vt:lpstr>
      <vt:lpstr>Trebuchet MS</vt:lpstr>
      <vt:lpstr>Wingdings</vt:lpstr>
      <vt:lpstr>Wingdings 2</vt:lpstr>
      <vt:lpstr>Slate</vt:lpstr>
      <vt:lpstr>     in an unhappy mood</vt:lpstr>
      <vt:lpstr>When are we, the SEOs, stressed?</vt:lpstr>
      <vt:lpstr>Some of possible traffic drop reasons</vt:lpstr>
      <vt:lpstr>Organic traffic drop/leap due to trends</vt:lpstr>
      <vt:lpstr>Organic traffic drop due to trends</vt:lpstr>
      <vt:lpstr>Example: Nowruz</vt:lpstr>
      <vt:lpstr>How to deal with it?</vt:lpstr>
      <vt:lpstr>Some of possible traffic drop reasons</vt:lpstr>
      <vt:lpstr>What is a Google algorithm?</vt:lpstr>
      <vt:lpstr>Specific vs. broad algorithm change</vt:lpstr>
      <vt:lpstr>How to discover a Google algo. Update?</vt:lpstr>
      <vt:lpstr>How to prevent rank loss by algo. update?</vt:lpstr>
      <vt:lpstr>PowerPoint Presentation</vt:lpstr>
      <vt:lpstr>Organic traffic drop: algo. change</vt:lpstr>
      <vt:lpstr>Possible scenarios</vt:lpstr>
      <vt:lpstr>How to deal with it?</vt:lpstr>
      <vt:lpstr>PowerPoint Presentation</vt:lpstr>
      <vt:lpstr>PowerPoint Presentation</vt:lpstr>
      <vt:lpstr>Some of possible traffic drop reasons</vt:lpstr>
      <vt:lpstr>What is a Google penalty?</vt:lpstr>
      <vt:lpstr>How to discover traffic drop due to Google penalty</vt:lpstr>
      <vt:lpstr>How to deal with it?</vt:lpstr>
      <vt:lpstr>PowerPoint Presentation</vt:lpstr>
      <vt:lpstr>How NOT to deal with it?</vt:lpstr>
      <vt:lpstr>Things that most probably WON’T cause a Google penalty</vt:lpstr>
      <vt:lpstr>Things that may cause a Google penalty</vt:lpstr>
      <vt:lpstr>What is Google Sandbox effect?</vt:lpstr>
      <vt:lpstr>Some of possible traffic drop reasons</vt:lpstr>
      <vt:lpstr>Bonus tip: Fake impressions</vt:lpstr>
      <vt:lpstr>Summary</vt:lpstr>
      <vt:lpstr>Keep in mind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SEO in an emergency</dc:title>
  <dc:creator>Shayan Davoodi</dc:creator>
  <cp:lastModifiedBy>Shayan Davoodi</cp:lastModifiedBy>
  <cp:revision>289</cp:revision>
  <dcterms:created xsi:type="dcterms:W3CDTF">2019-06-16T15:43:43Z</dcterms:created>
  <dcterms:modified xsi:type="dcterms:W3CDTF">2019-07-07T09:15:06Z</dcterms:modified>
</cp:coreProperties>
</file>