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522" r:id="rId3"/>
    <p:sldId id="601" r:id="rId4"/>
    <p:sldId id="614" r:id="rId5"/>
    <p:sldId id="602" r:id="rId6"/>
    <p:sldId id="611" r:id="rId7"/>
    <p:sldId id="612" r:id="rId8"/>
    <p:sldId id="603" r:id="rId9"/>
    <p:sldId id="610" r:id="rId10"/>
    <p:sldId id="604" r:id="rId11"/>
    <p:sldId id="613" r:id="rId12"/>
    <p:sldId id="618" r:id="rId13"/>
    <p:sldId id="608" r:id="rId14"/>
    <p:sldId id="609" r:id="rId15"/>
    <p:sldId id="605" r:id="rId16"/>
    <p:sldId id="615" r:id="rId17"/>
    <p:sldId id="606" r:id="rId18"/>
    <p:sldId id="616" r:id="rId19"/>
    <p:sldId id="607" r:id="rId20"/>
    <p:sldId id="617" r:id="rId21"/>
    <p:sldId id="520" r:id="rId22"/>
  </p:sldIdLst>
  <p:sldSz cx="24384000" cy="13716000"/>
  <p:notesSz cx="6858000" cy="9144000"/>
  <p:embeddedFontLst>
    <p:embeddedFont>
      <p:font typeface="Montserrat-Regular" panose="020B0604020202020204" charset="0"/>
      <p:regular r:id="rId24"/>
    </p:embeddedFont>
    <p:embeddedFont>
      <p:font typeface="IRANYekan" panose="020B0506030804020204" pitchFamily="34" charset="-78"/>
      <p:regular r:id="rId25"/>
      <p:bold r:id="rId26"/>
    </p:embeddedFont>
    <p:embeddedFont>
      <p:font typeface="IRANYekan(FaNum) Light" panose="020B0604020202020204" charset="-78"/>
      <p:regular r:id="rId2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1pPr>
    <a:lvl2pPr marL="0" marR="0" indent="228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2pPr>
    <a:lvl3pPr marL="0" marR="0" indent="457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3pPr>
    <a:lvl4pPr marL="0" marR="0" indent="685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4pPr>
    <a:lvl5pPr marL="0" marR="0" indent="9144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5pPr>
    <a:lvl6pPr marL="0" marR="0" indent="11430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6pPr>
    <a:lvl7pPr marL="0" marR="0" indent="1371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7pPr>
    <a:lvl8pPr marL="0" marR="0" indent="1600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8pPr>
    <a:lvl9pPr marL="0" marR="0" indent="1828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9pPr>
  </p:defaultTextStyle>
  <p:extLst>
    <p:ext uri="{521415D9-36F7-43E2-AB2F-B90AF26B5E84}">
      <p14:sectionLst xmlns:p14="http://schemas.microsoft.com/office/powerpoint/2010/main">
        <p14:section name="SEO 2018" id="{0D7FA76D-7CE6-4629-B015-27A45837CDAE}">
          <p14:sldIdLst>
            <p14:sldId id="256"/>
            <p14:sldId id="522"/>
            <p14:sldId id="601"/>
            <p14:sldId id="614"/>
            <p14:sldId id="602"/>
            <p14:sldId id="611"/>
            <p14:sldId id="612"/>
            <p14:sldId id="603"/>
            <p14:sldId id="610"/>
            <p14:sldId id="604"/>
            <p14:sldId id="613"/>
            <p14:sldId id="618"/>
            <p14:sldId id="608"/>
            <p14:sldId id="609"/>
            <p14:sldId id="605"/>
            <p14:sldId id="615"/>
            <p14:sldId id="606"/>
            <p14:sldId id="616"/>
            <p14:sldId id="607"/>
            <p14:sldId id="617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che" initials="M" lastIdx="2" clrIdx="0">
    <p:extLst>
      <p:ext uri="{19B8F6BF-5375-455C-9EA6-DF929625EA0E}">
        <p15:presenceInfo xmlns:p15="http://schemas.microsoft.com/office/powerpoint/2012/main" userId="Moor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94E"/>
    <a:srgbClr val="01AAEA"/>
    <a:srgbClr val="FFFFFF"/>
    <a:srgbClr val="00B050"/>
    <a:srgbClr val="024C90"/>
    <a:srgbClr val="FA2E2E"/>
    <a:srgbClr val="5CB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9" autoAdjust="0"/>
    <p:restoredTop sz="95833"/>
  </p:normalViewPr>
  <p:slideViewPr>
    <p:cSldViewPr snapToGrid="0" snapToObjects="1">
      <p:cViewPr>
        <p:scale>
          <a:sx n="40" d="100"/>
          <a:sy n="40" d="100"/>
        </p:scale>
        <p:origin x="-134" y="101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2356" y="1278356"/>
            <a:ext cx="11159288" cy="11159288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 about u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738528" y="8889753"/>
            <a:ext cx="2906943" cy="2906945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57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e_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6367" y="8503278"/>
            <a:ext cx="4000501" cy="821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89361" y="9529471"/>
            <a:ext cx="2819081" cy="4186529"/>
          </a:xfrm>
          <a:custGeom>
            <a:avLst/>
            <a:gdLst>
              <a:gd name="connsiteX0" fmla="*/ 0 w 2817405"/>
              <a:gd name="connsiteY0" fmla="*/ 0 h 4186529"/>
              <a:gd name="connsiteX1" fmla="*/ 281740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76182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5162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081" h="4186529">
                <a:moveTo>
                  <a:pt x="0" y="0"/>
                </a:moveTo>
                <a:lnTo>
                  <a:pt x="2787425" y="0"/>
                </a:lnTo>
                <a:cubicBezTo>
                  <a:pt x="2787672" y="153824"/>
                  <a:pt x="2769183" y="408832"/>
                  <a:pt x="2818150" y="420250"/>
                </a:cubicBezTo>
                <a:cubicBezTo>
                  <a:pt x="2821649" y="1676925"/>
                  <a:pt x="2813906" y="2929854"/>
                  <a:pt x="2817405" y="4186529"/>
                </a:cubicBezTo>
                <a:lnTo>
                  <a:pt x="0" y="4186529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4827157" y="1461921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3136900"/>
            <a:ext cx="14729686" cy="1803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</a:t>
            </a:r>
            <a:r>
              <a:rPr dirty="0" smtClean="0"/>
              <a:t>Three</a:t>
            </a:r>
            <a:endParaRPr dirty="0"/>
          </a:p>
        </p:txBody>
      </p:sp>
      <p:pic>
        <p:nvPicPr>
          <p:cNvPr id="9" name="Phone_4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480829" y="6420631"/>
            <a:ext cx="4597401" cy="94410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87002" y="7576864"/>
            <a:ext cx="3985053" cy="613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hone_3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802584" y="7306137"/>
            <a:ext cx="4597401" cy="94410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08758" y="8456404"/>
            <a:ext cx="3986438" cy="52595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2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4827157" y="9720096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11395075"/>
            <a:ext cx="14729686" cy="5641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9" name="Tablet_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659498" y="2696709"/>
            <a:ext cx="3898901" cy="54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Notebook_2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648450" y="1790454"/>
            <a:ext cx="11087100" cy="639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hone_4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238001" y="4333700"/>
            <a:ext cx="1968501" cy="404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523"/>
          <p:cNvSpPr>
            <a:spLocks noGrp="1"/>
          </p:cNvSpPr>
          <p:nvPr>
            <p:ph type="pic" sz="quarter" idx="13"/>
          </p:nvPr>
        </p:nvSpPr>
        <p:spPr>
          <a:xfrm>
            <a:off x="8027232" y="2269456"/>
            <a:ext cx="8336011" cy="5209433"/>
          </a:xfrm>
          <a:custGeom>
            <a:avLst/>
            <a:gdLst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0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1152994 w 8327268"/>
              <a:gd name="connsiteY4" fmla="*/ 3224439 h 5209433"/>
              <a:gd name="connsiteX5" fmla="*/ 0 w 8327268"/>
              <a:gd name="connsiteY5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0 w 8336011"/>
              <a:gd name="connsiteY5" fmla="*/ 2062701 h 5209433"/>
              <a:gd name="connsiteX6" fmla="*/ 8743 w 8336011"/>
              <a:gd name="connsiteY6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6011" h="5209433">
                <a:moveTo>
                  <a:pt x="8743" y="0"/>
                </a:moveTo>
                <a:lnTo>
                  <a:pt x="8336011" y="0"/>
                </a:lnTo>
                <a:lnTo>
                  <a:pt x="8336011" y="5209433"/>
                </a:lnTo>
                <a:lnTo>
                  <a:pt x="1162985" y="5209433"/>
                </a:lnTo>
                <a:cubicBezTo>
                  <a:pt x="1140084" y="4505296"/>
                  <a:pt x="1177143" y="3891101"/>
                  <a:pt x="1161737" y="3224439"/>
                </a:cubicBezTo>
                <a:cubicBezTo>
                  <a:pt x="1099070" y="2826151"/>
                  <a:pt x="1272914" y="2383740"/>
                  <a:pt x="1056806" y="2115167"/>
                </a:cubicBezTo>
                <a:cubicBezTo>
                  <a:pt x="750757" y="2041465"/>
                  <a:pt x="347065" y="2060460"/>
                  <a:pt x="0" y="2062701"/>
                </a:cubicBezTo>
                <a:cubicBezTo>
                  <a:pt x="2914" y="1375134"/>
                  <a:pt x="5829" y="687567"/>
                  <a:pt x="8743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" name="Shape 523"/>
          <p:cNvSpPr>
            <a:spLocks noGrp="1"/>
          </p:cNvSpPr>
          <p:nvPr>
            <p:ph type="pic" sz="quarter" idx="14"/>
          </p:nvPr>
        </p:nvSpPr>
        <p:spPr>
          <a:xfrm>
            <a:off x="16720255" y="3158584"/>
            <a:ext cx="1426719" cy="4172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75490" y="4831405"/>
            <a:ext cx="1694081" cy="30220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71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2752197" y="1899501"/>
            <a:ext cx="9916705" cy="9916704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58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113134" y="13081000"/>
            <a:ext cx="2145031" cy="2628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5000">
                <a:solidFill>
                  <a:srgbClr val="F0F2F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0" r:id="rId3"/>
    <p:sldLayoutId id="2147483702" r:id="rId4"/>
    <p:sldLayoutId id="2147483701" r:id="rId5"/>
    <p:sldLayoutId id="2147483697" r:id="rId6"/>
  </p:sldLayoutIdLst>
  <p:transition spd="med"/>
  <p:hf hdr="0" ftr="0" dt="0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9pPr>
    </p:titleStyle>
    <p:bodyStyle>
      <a:lvl1pPr marL="29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1pPr>
      <a:lvl2pPr marL="92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2pPr>
      <a:lvl3pPr marL="156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3pPr>
      <a:lvl4pPr marL="219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4pPr>
      <a:lvl5pPr marL="283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5pPr>
      <a:lvl6pPr marL="346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6pPr>
      <a:lvl7pPr marL="410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7pPr>
      <a:lvl8pPr marL="473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8pPr>
      <a:lvl9pPr marL="537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4383996" cy="13709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10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816" y="1179786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درآمد متوسط ماهانه شما از ارائه خدمات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سئو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31744" y="5941691"/>
            <a:ext cx="3419856" cy="3923202"/>
            <a:chOff x="4828032" y="5232830"/>
            <a:chExt cx="3419856" cy="3923202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6002315"/>
              <a:ext cx="3419856" cy="3153717"/>
              <a:chOff x="4956048" y="6002315"/>
              <a:chExt cx="3419856" cy="315371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3478" y="6002315"/>
                <a:ext cx="1371600" cy="234086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کمتر از 2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25896" y="5232830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28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910390" y="7876724"/>
            <a:ext cx="3419856" cy="1969881"/>
            <a:chOff x="12464288" y="7167863"/>
            <a:chExt cx="3419856" cy="1969881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7907541"/>
              <a:ext cx="3419856" cy="1230203"/>
              <a:chOff x="11966448" y="7907541"/>
              <a:chExt cx="3419856" cy="123020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7907541"/>
                <a:ext cx="1371600" cy="4114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10 تا 20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7167863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703272" y="7916984"/>
            <a:ext cx="3419856" cy="1947909"/>
            <a:chOff x="16282416" y="7189835"/>
            <a:chExt cx="3419856" cy="1947909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7898480"/>
              <a:ext cx="3419856" cy="1239264"/>
              <a:chOff x="16410432" y="7898480"/>
              <a:chExt cx="3419856" cy="12392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56912" y="7898480"/>
                <a:ext cx="1371600" cy="4114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20 تا 50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718983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17508" y="6621118"/>
            <a:ext cx="3419856" cy="3243775"/>
            <a:chOff x="8646160" y="5912257"/>
            <a:chExt cx="3419856" cy="3243775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6664040"/>
              <a:ext cx="3419856" cy="2491992"/>
              <a:chOff x="8375904" y="6664040"/>
              <a:chExt cx="3419856" cy="249199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6664040"/>
                <a:ext cx="1371600" cy="16642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5 تا 10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821164" y="5912257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4626" y="4055187"/>
            <a:ext cx="3419856" cy="5768583"/>
            <a:chOff x="4828032" y="3387449"/>
            <a:chExt cx="3419856" cy="5768583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4136372"/>
              <a:ext cx="3419856" cy="5019660"/>
              <a:chOff x="4956048" y="4136372"/>
              <a:chExt cx="3419856" cy="501966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4136372"/>
                <a:ext cx="1371600" cy="424281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 تا 5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88380" y="3387449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133088" y="9064445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7496155" y="8349351"/>
            <a:ext cx="3419856" cy="1515542"/>
            <a:chOff x="16282416" y="7622202"/>
            <a:chExt cx="3419856" cy="1515542"/>
          </a:xfrm>
        </p:grpSpPr>
        <p:sp>
          <p:nvSpPr>
            <p:cNvPr id="47" name="TextBox 46"/>
            <p:cNvSpPr txBox="1"/>
            <p:nvPr/>
          </p:nvSpPr>
          <p:spPr>
            <a:xfrm>
              <a:off x="16282416" y="8481154"/>
              <a:ext cx="341985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1"/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بیش از 50 م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407127" y="7622202"/>
              <a:ext cx="1170432" cy="748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348754" y="4804110"/>
            <a:ext cx="1371600" cy="4242816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59174" y="6711176"/>
            <a:ext cx="1371600" cy="234086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11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816" y="1179786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درآمد متوسط ماهانه شما از ارائه خدمات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سئو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31744" y="8283017"/>
            <a:ext cx="3419856" cy="1581876"/>
            <a:chOff x="4828032" y="7574156"/>
            <a:chExt cx="3419856" cy="1581876"/>
          </a:xfrm>
        </p:grpSpPr>
        <p:sp>
          <p:nvSpPr>
            <p:cNvPr id="19" name="TextBox 18"/>
            <p:cNvSpPr txBox="1"/>
            <p:nvPr/>
          </p:nvSpPr>
          <p:spPr>
            <a:xfrm>
              <a:off x="4828032" y="8499442"/>
              <a:ext cx="341985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کمتر از 2 م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8463" y="7574156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910390" y="6934117"/>
            <a:ext cx="3419856" cy="2912488"/>
            <a:chOff x="12464288" y="6225256"/>
            <a:chExt cx="3419856" cy="2912488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6964934"/>
              <a:ext cx="3419856" cy="2172810"/>
              <a:chOff x="11966448" y="6964934"/>
              <a:chExt cx="3419856" cy="217281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6964934"/>
                <a:ext cx="1371600" cy="1371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10 تا 20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6225256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703272" y="6050750"/>
            <a:ext cx="3419856" cy="3814143"/>
            <a:chOff x="16282416" y="5323601"/>
            <a:chExt cx="3419856" cy="3814143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6032246"/>
              <a:ext cx="3419856" cy="3105498"/>
              <a:chOff x="16410432" y="6032246"/>
              <a:chExt cx="3419856" cy="310549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56912" y="6032246"/>
                <a:ext cx="1371600" cy="228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20 تا 50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5323601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17508" y="5550412"/>
            <a:ext cx="3419856" cy="4314481"/>
            <a:chOff x="8646160" y="4841551"/>
            <a:chExt cx="3419856" cy="4314481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5593334"/>
              <a:ext cx="3419856" cy="3562698"/>
              <a:chOff x="8375904" y="5593334"/>
              <a:chExt cx="3419856" cy="356269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5593334"/>
                <a:ext cx="1371600" cy="2743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5 تا 10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821164" y="4841551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4626" y="6464649"/>
            <a:ext cx="3419856" cy="3359121"/>
            <a:chOff x="4828032" y="5796911"/>
            <a:chExt cx="3419856" cy="3359121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6545834"/>
              <a:ext cx="3419856" cy="2610198"/>
              <a:chOff x="4956048" y="6545834"/>
              <a:chExt cx="3419856" cy="261019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6545834"/>
                <a:ext cx="1371600" cy="18288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 تا 5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88380" y="5796911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133088" y="9064445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7496155" y="8334571"/>
            <a:ext cx="3419856" cy="1530322"/>
            <a:chOff x="16282416" y="7607422"/>
            <a:chExt cx="3419856" cy="1530322"/>
          </a:xfrm>
        </p:grpSpPr>
        <p:sp>
          <p:nvSpPr>
            <p:cNvPr id="47" name="TextBox 46"/>
            <p:cNvSpPr txBox="1"/>
            <p:nvPr/>
          </p:nvSpPr>
          <p:spPr>
            <a:xfrm>
              <a:off x="16282416" y="8481154"/>
              <a:ext cx="341985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1"/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بیش از 50 م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407127" y="7607422"/>
              <a:ext cx="1170432" cy="748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19276" y="2105724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91928" y="7372901"/>
            <a:ext cx="1371600" cy="166420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4518" y="8616402"/>
            <a:ext cx="1371600" cy="411480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749752" y="8625629"/>
            <a:ext cx="1371600" cy="411480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8375" y="11859090"/>
            <a:ext cx="1385119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defRPr/>
            </a:pPr>
            <a:r>
              <a:rPr lang="fa-IR" sz="2800" b="1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متوسط درآمد ماهانه آنها بیشتر است</a:t>
            </a:r>
            <a:endParaRPr lang="fa-IR" sz="2800" b="1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94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7" grpId="0"/>
      <p:bldP spid="48" grpId="0"/>
      <p:bldP spid="51" grpId="0" animBg="1"/>
      <p:bldP spid="52" grpId="0" animBg="1"/>
      <p:bldP spid="5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12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816" y="1179786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درآمد متوسط ماهانه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براساس سابقه فعالیت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84144" y="8686289"/>
            <a:ext cx="3419856" cy="2341517"/>
            <a:chOff x="4828032" y="6814515"/>
            <a:chExt cx="3419856" cy="2341517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7584000"/>
              <a:ext cx="3419856" cy="1572032"/>
              <a:chOff x="4956048" y="7584000"/>
              <a:chExt cx="3419856" cy="157203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3478" y="7584000"/>
                <a:ext cx="1371600" cy="7680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کمتر از 1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25896" y="6814515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2.1 م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784148" y="7466754"/>
            <a:ext cx="3419856" cy="3542764"/>
            <a:chOff x="12464288" y="5594980"/>
            <a:chExt cx="3419856" cy="3542764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6343904"/>
              <a:ext cx="3419856" cy="2793840"/>
              <a:chOff x="11966448" y="6343904"/>
              <a:chExt cx="3419856" cy="279384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6343904"/>
                <a:ext cx="1371600" cy="20116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3 تا 5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75030" y="5594980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5.8 م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150816" y="3447110"/>
            <a:ext cx="3419856" cy="7580696"/>
            <a:chOff x="16282416" y="1557048"/>
            <a:chExt cx="3419856" cy="7580696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2265693"/>
              <a:ext cx="3419856" cy="6872051"/>
              <a:chOff x="16410432" y="2265693"/>
              <a:chExt cx="3419856" cy="687205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56912" y="2265693"/>
                <a:ext cx="1371600" cy="60350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بیش از 5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1557048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16.8 م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17480" y="8163237"/>
            <a:ext cx="3419856" cy="2864569"/>
            <a:chOff x="8646160" y="6291463"/>
            <a:chExt cx="3419856" cy="2864569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7043246"/>
              <a:ext cx="3419856" cy="2112786"/>
              <a:chOff x="8375904" y="7043246"/>
              <a:chExt cx="3419856" cy="211278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7043246"/>
                <a:ext cx="1371600" cy="128016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 تا 3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821164" y="6291463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 3.5 م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50812" y="8705213"/>
            <a:ext cx="3419856" cy="2281470"/>
            <a:chOff x="4828032" y="6874562"/>
            <a:chExt cx="3419856" cy="2281470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7604441"/>
              <a:ext cx="3419856" cy="1551591"/>
              <a:chOff x="4956048" y="7604441"/>
              <a:chExt cx="3419856" cy="155159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33186" y="7604441"/>
                <a:ext cx="1371600" cy="8046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 تا 2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923280" y="6874562"/>
              <a:ext cx="113538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2.2 م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285488" y="10227358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13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1202459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 چه حوزه هایی از سئو خدمات ارائه میدهید؟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80839" y="3495428"/>
            <a:ext cx="14721077" cy="750996"/>
            <a:chOff x="5262880" y="3412058"/>
            <a:chExt cx="14721077" cy="750996"/>
          </a:xfrm>
        </p:grpSpPr>
        <p:sp>
          <p:nvSpPr>
            <p:cNvPr id="41" name="Rectangle 40"/>
            <p:cNvSpPr/>
            <p:nvPr/>
          </p:nvSpPr>
          <p:spPr>
            <a:xfrm>
              <a:off x="12185649" y="3458650"/>
              <a:ext cx="6958584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سئو تکنیکال یا طراحی سایت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84797" y="3412058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83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83887" y="4787667"/>
            <a:ext cx="14097761" cy="748923"/>
            <a:chOff x="5262880" y="3436390"/>
            <a:chExt cx="14097761" cy="748923"/>
          </a:xfrm>
        </p:grpSpPr>
        <p:sp>
          <p:nvSpPr>
            <p:cNvPr id="45" name="Rectangle 44"/>
            <p:cNvSpPr/>
            <p:nvPr/>
          </p:nvSpPr>
          <p:spPr>
            <a:xfrm>
              <a:off x="12185649" y="3458650"/>
              <a:ext cx="6291072" cy="7044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تولید محتوا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461481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75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83887" y="6077833"/>
            <a:ext cx="15876269" cy="748923"/>
            <a:chOff x="5262880" y="3436390"/>
            <a:chExt cx="15876269" cy="748923"/>
          </a:xfrm>
        </p:grpSpPr>
        <p:sp>
          <p:nvSpPr>
            <p:cNvPr id="49" name="Rectangle 48"/>
            <p:cNvSpPr/>
            <p:nvPr/>
          </p:nvSpPr>
          <p:spPr>
            <a:xfrm>
              <a:off x="12185649" y="3458650"/>
              <a:ext cx="7973568" cy="7044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آنالیز سایت، استراتژی سئو و انتخاب کلمات کلیدی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239989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95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83887" y="7367999"/>
            <a:ext cx="13878305" cy="748923"/>
            <a:chOff x="5262880" y="3436390"/>
            <a:chExt cx="13878305" cy="748923"/>
          </a:xfrm>
        </p:grpSpPr>
        <p:sp>
          <p:nvSpPr>
            <p:cNvPr id="53" name="Rectangle 52"/>
            <p:cNvSpPr/>
            <p:nvPr/>
          </p:nvSpPr>
          <p:spPr>
            <a:xfrm>
              <a:off x="12185649" y="3458650"/>
              <a:ext cx="612648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لینک سازی (بک لینک، رپورتاژ، شبکه اجتماعی)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42025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73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83887" y="8638990"/>
            <a:ext cx="11598401" cy="748923"/>
            <a:chOff x="5262880" y="3439475"/>
            <a:chExt cx="11598401" cy="748923"/>
          </a:xfrm>
        </p:grpSpPr>
        <p:sp>
          <p:nvSpPr>
            <p:cNvPr id="57" name="Rectangle 56"/>
            <p:cNvSpPr/>
            <p:nvPr/>
          </p:nvSpPr>
          <p:spPr>
            <a:xfrm>
              <a:off x="12185649" y="3458650"/>
              <a:ext cx="3776472" cy="704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تدوین استراتژی و مدیریت شبکه های اجتماعی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962121" y="3439475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74488" y="9926071"/>
            <a:ext cx="10485624" cy="749676"/>
            <a:chOff x="5262880" y="3436392"/>
            <a:chExt cx="10485624" cy="749676"/>
          </a:xfrm>
        </p:grpSpPr>
        <p:sp>
          <p:nvSpPr>
            <p:cNvPr id="26" name="Rectangle 25"/>
            <p:cNvSpPr/>
            <p:nvPr/>
          </p:nvSpPr>
          <p:spPr>
            <a:xfrm>
              <a:off x="12185649" y="3458650"/>
              <a:ext cx="2688336" cy="704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تبلیغات در گوگل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20131" y="3436392"/>
              <a:ext cx="928373" cy="749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2185649" y="3084472"/>
            <a:ext cx="0" cy="814388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14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1202459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 چه حوزه هایی از سئو خدمات ارائه میدهید؟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80839" y="3509052"/>
            <a:ext cx="16508729" cy="748923"/>
            <a:chOff x="5262880" y="3425682"/>
            <a:chExt cx="16508729" cy="748923"/>
          </a:xfrm>
        </p:grpSpPr>
        <p:sp>
          <p:nvSpPr>
            <p:cNvPr id="41" name="Rectangle 40"/>
            <p:cNvSpPr/>
            <p:nvPr/>
          </p:nvSpPr>
          <p:spPr>
            <a:xfrm>
              <a:off x="12185649" y="3458650"/>
              <a:ext cx="868680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سئو تکنیکال یا طراحی سایت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2449" y="3425682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83887" y="4765408"/>
            <a:ext cx="14658009" cy="748923"/>
            <a:chOff x="5262880" y="3414131"/>
            <a:chExt cx="14658009" cy="748923"/>
          </a:xfrm>
        </p:grpSpPr>
        <p:sp>
          <p:nvSpPr>
            <p:cNvPr id="45" name="Rectangle 44"/>
            <p:cNvSpPr/>
            <p:nvPr/>
          </p:nvSpPr>
          <p:spPr>
            <a:xfrm>
              <a:off x="12185649" y="3458650"/>
              <a:ext cx="685800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تولید محتوا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021729" y="3414131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83887" y="6100093"/>
            <a:ext cx="16508729" cy="748923"/>
            <a:chOff x="5262880" y="3458650"/>
            <a:chExt cx="16508729" cy="748923"/>
          </a:xfrm>
        </p:grpSpPr>
        <p:sp>
          <p:nvSpPr>
            <p:cNvPr id="49" name="Rectangle 48"/>
            <p:cNvSpPr/>
            <p:nvPr/>
          </p:nvSpPr>
          <p:spPr>
            <a:xfrm>
              <a:off x="12185649" y="3458650"/>
              <a:ext cx="868680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آنالیز سایت، استراتژی سئو و انتخاب کلمات کلیدی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2449" y="345865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83887" y="7367999"/>
            <a:ext cx="16051529" cy="748923"/>
            <a:chOff x="5262880" y="3436390"/>
            <a:chExt cx="16051529" cy="748923"/>
          </a:xfrm>
        </p:grpSpPr>
        <p:sp>
          <p:nvSpPr>
            <p:cNvPr id="53" name="Rectangle 52"/>
            <p:cNvSpPr/>
            <p:nvPr/>
          </p:nvSpPr>
          <p:spPr>
            <a:xfrm>
              <a:off x="12185649" y="3458650"/>
              <a:ext cx="822960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لینک سازی (بک لینک، رپورتاژ، شبکه اجتماعی)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415249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18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83887" y="8638990"/>
            <a:ext cx="12393929" cy="748923"/>
            <a:chOff x="5262880" y="3439475"/>
            <a:chExt cx="12393929" cy="748923"/>
          </a:xfrm>
        </p:grpSpPr>
        <p:sp>
          <p:nvSpPr>
            <p:cNvPr id="57" name="Rectangle 56"/>
            <p:cNvSpPr/>
            <p:nvPr/>
          </p:nvSpPr>
          <p:spPr>
            <a:xfrm>
              <a:off x="12185649" y="3458650"/>
              <a:ext cx="457200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تدوین استراتژی و مدیریت شبکه های اجتماعی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57649" y="3439475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74488" y="9926071"/>
            <a:ext cx="12423142" cy="749676"/>
            <a:chOff x="5262880" y="3436392"/>
            <a:chExt cx="12423142" cy="749676"/>
          </a:xfrm>
        </p:grpSpPr>
        <p:sp>
          <p:nvSpPr>
            <p:cNvPr id="26" name="Rectangle 25"/>
            <p:cNvSpPr/>
            <p:nvPr/>
          </p:nvSpPr>
          <p:spPr>
            <a:xfrm>
              <a:off x="12185649" y="3458650"/>
              <a:ext cx="4572000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تبلیغات در گوگل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57649" y="3436392"/>
              <a:ext cx="928373" cy="749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19276" y="2105724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203608" y="3542020"/>
            <a:ext cx="6958584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206656" y="4809927"/>
            <a:ext cx="6291072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206656" y="6100093"/>
            <a:ext cx="7973568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06656" y="7390259"/>
            <a:ext cx="6126480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206656" y="8658165"/>
            <a:ext cx="3776472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97257" y="9948329"/>
            <a:ext cx="2688336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185649" y="3084472"/>
            <a:ext cx="0" cy="814388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38375" y="11859090"/>
            <a:ext cx="1385119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defRPr/>
            </a:pPr>
            <a:r>
              <a:rPr lang="fa-IR" sz="2800" b="1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خدمات بیشتری به کارفرما میدهند</a:t>
            </a:r>
            <a:endParaRPr lang="fa-IR" sz="2800" b="1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15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1202459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نحوه دریافت هزینه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از کارفرما به چه صورت است؟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62880" y="3715124"/>
            <a:ext cx="8073806" cy="748923"/>
            <a:chOff x="5262880" y="3436390"/>
            <a:chExt cx="8073806" cy="748923"/>
          </a:xfrm>
        </p:grpSpPr>
        <p:sp>
          <p:nvSpPr>
            <p:cNvPr id="41" name="Rectangle 40"/>
            <p:cNvSpPr/>
            <p:nvPr/>
          </p:nvSpPr>
          <p:spPr>
            <a:xfrm>
              <a:off x="12185649" y="3458650"/>
              <a:ext cx="338328" cy="704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کامل پیش از شروع پروژه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37526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62880" y="4947803"/>
            <a:ext cx="10357535" cy="748923"/>
            <a:chOff x="5262880" y="3436390"/>
            <a:chExt cx="10357535" cy="748923"/>
          </a:xfrm>
        </p:grpSpPr>
        <p:sp>
          <p:nvSpPr>
            <p:cNvPr id="45" name="Rectangle 44"/>
            <p:cNvSpPr/>
            <p:nvPr/>
          </p:nvSpPr>
          <p:spPr>
            <a:xfrm>
              <a:off x="12185649" y="3458650"/>
              <a:ext cx="2514600" cy="7044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ماهانه و ابتدای هر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721255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62880" y="6180482"/>
            <a:ext cx="9751313" cy="748923"/>
            <a:chOff x="5262880" y="3436390"/>
            <a:chExt cx="9751313" cy="748923"/>
          </a:xfrm>
        </p:grpSpPr>
        <p:sp>
          <p:nvSpPr>
            <p:cNvPr id="49" name="Rectangle 48"/>
            <p:cNvSpPr/>
            <p:nvPr/>
          </p:nvSpPr>
          <p:spPr>
            <a:xfrm>
              <a:off x="12185649" y="3458650"/>
              <a:ext cx="1929384" cy="7044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ماهانه و انتهای هر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115033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62880" y="7413161"/>
            <a:ext cx="8099042" cy="748923"/>
            <a:chOff x="5262880" y="3436390"/>
            <a:chExt cx="8099042" cy="748923"/>
          </a:xfrm>
        </p:grpSpPr>
        <p:sp>
          <p:nvSpPr>
            <p:cNvPr id="53" name="Rectangle 52"/>
            <p:cNvSpPr/>
            <p:nvPr/>
          </p:nvSpPr>
          <p:spPr>
            <a:xfrm>
              <a:off x="12185649" y="3458650"/>
              <a:ext cx="256032" cy="704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کامل پس از موفقیت پروژه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462762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62880" y="8645840"/>
            <a:ext cx="10418825" cy="748923"/>
            <a:chOff x="5262880" y="3458650"/>
            <a:chExt cx="10418825" cy="748923"/>
          </a:xfrm>
        </p:grpSpPr>
        <p:sp>
          <p:nvSpPr>
            <p:cNvPr id="57" name="Rectangle 56"/>
            <p:cNvSpPr/>
            <p:nvPr/>
          </p:nvSpPr>
          <p:spPr>
            <a:xfrm>
              <a:off x="12185649" y="3458650"/>
              <a:ext cx="2596896" cy="7044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قسطی و در چند پرداخت مجزا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82545" y="345865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62880" y="9878521"/>
            <a:ext cx="9301733" cy="748923"/>
            <a:chOff x="5262880" y="3458650"/>
            <a:chExt cx="9301733" cy="748923"/>
          </a:xfrm>
        </p:grpSpPr>
        <p:sp>
          <p:nvSpPr>
            <p:cNvPr id="26" name="Rectangle 25"/>
            <p:cNvSpPr/>
            <p:nvPr/>
          </p:nvSpPr>
          <p:spPr>
            <a:xfrm>
              <a:off x="12185649" y="3458650"/>
              <a:ext cx="1508760" cy="7044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دو قسطی در ابتدا و انتهای هر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665453" y="345865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18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2164642" y="3414131"/>
            <a:ext cx="0" cy="74150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2185649" y="9878521"/>
            <a:ext cx="1508760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5649" y="6202742"/>
            <a:ext cx="1929384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16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1202459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نحوه دریافت هزینه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از کارفرما به چه صورت است؟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62880" y="3737382"/>
            <a:ext cx="7887461" cy="748923"/>
            <a:chOff x="5262880" y="3458648"/>
            <a:chExt cx="7887461" cy="748923"/>
          </a:xfrm>
        </p:grpSpPr>
        <p:sp>
          <p:nvSpPr>
            <p:cNvPr id="42" name="TextBox 41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کامل پیش از شروع پروژه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251181" y="3458648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62880" y="4947803"/>
            <a:ext cx="11043335" cy="748923"/>
            <a:chOff x="5262880" y="3436390"/>
            <a:chExt cx="11043335" cy="748923"/>
          </a:xfrm>
        </p:grpSpPr>
        <p:sp>
          <p:nvSpPr>
            <p:cNvPr id="45" name="Rectangle 44"/>
            <p:cNvSpPr/>
            <p:nvPr/>
          </p:nvSpPr>
          <p:spPr>
            <a:xfrm>
              <a:off x="12185649" y="3458650"/>
              <a:ext cx="32004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ماهانه و ابتدای هر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407055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7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62880" y="6202742"/>
            <a:ext cx="9656495" cy="749317"/>
            <a:chOff x="5262880" y="3458650"/>
            <a:chExt cx="9656495" cy="749317"/>
          </a:xfrm>
        </p:grpSpPr>
        <p:sp>
          <p:nvSpPr>
            <p:cNvPr id="49" name="Rectangle 48"/>
            <p:cNvSpPr/>
            <p:nvPr/>
          </p:nvSpPr>
          <p:spPr>
            <a:xfrm>
              <a:off x="12185649" y="3458650"/>
              <a:ext cx="9144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ماهانه و انتهای هر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20215" y="3459044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62880" y="7413161"/>
            <a:ext cx="7761134" cy="748923"/>
            <a:chOff x="5262880" y="3436390"/>
            <a:chExt cx="7761134" cy="748923"/>
          </a:xfrm>
        </p:grpSpPr>
        <p:sp>
          <p:nvSpPr>
            <p:cNvPr id="54" name="TextBox 53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کامل پس از موفقیت پروژه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24854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62880" y="8645840"/>
            <a:ext cx="11913284" cy="748923"/>
            <a:chOff x="5262880" y="3458650"/>
            <a:chExt cx="11913284" cy="748923"/>
          </a:xfrm>
        </p:grpSpPr>
        <p:sp>
          <p:nvSpPr>
            <p:cNvPr id="57" name="Rectangle 56"/>
            <p:cNvSpPr/>
            <p:nvPr/>
          </p:nvSpPr>
          <p:spPr>
            <a:xfrm>
              <a:off x="12185649" y="3458650"/>
              <a:ext cx="41148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قسطی و در چند پرداخت مجزا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277004" y="345865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62880" y="9878521"/>
            <a:ext cx="8101707" cy="748923"/>
            <a:chOff x="5262880" y="3458650"/>
            <a:chExt cx="8101707" cy="748923"/>
          </a:xfrm>
        </p:grpSpPr>
        <p:sp>
          <p:nvSpPr>
            <p:cNvPr id="26" name="Rectangle 25"/>
            <p:cNvSpPr/>
            <p:nvPr/>
          </p:nvSpPr>
          <p:spPr>
            <a:xfrm>
              <a:off x="12185649" y="3458650"/>
              <a:ext cx="4572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 صورت دو قسطی در ابتدا و انتهای هر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65427" y="345865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19276" y="2105724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185649" y="3737384"/>
            <a:ext cx="338328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185649" y="4970063"/>
            <a:ext cx="2514600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5649" y="7435421"/>
            <a:ext cx="256032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85649" y="8645840"/>
            <a:ext cx="2596896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164642" y="3414131"/>
            <a:ext cx="0" cy="74150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60252" y="11840340"/>
            <a:ext cx="1385119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defRPr/>
            </a:pPr>
            <a:r>
              <a:rPr lang="fa-IR" sz="2800" b="1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شرایط سخت تری برای پرداخت در نظر میگیرند</a:t>
            </a:r>
            <a:endParaRPr lang="fa-IR" sz="2800" b="1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98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7" grpId="0"/>
      <p:bldP spid="29" grpId="0"/>
      <p:bldP spid="30" grpId="0" animBg="1"/>
      <p:bldP spid="31" grpId="0" animBg="1"/>
      <p:bldP spid="33" grpId="0" animBg="1"/>
      <p:bldP spid="34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17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3387" y="1163434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مهمترین تعهد </a:t>
            </a: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شما به کارفرما در قرارداد چیست؟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3736" y="4257891"/>
            <a:ext cx="12695936" cy="748923"/>
            <a:chOff x="5262880" y="3436390"/>
            <a:chExt cx="12695936" cy="748923"/>
          </a:xfrm>
        </p:grpSpPr>
        <p:sp>
          <p:nvSpPr>
            <p:cNvPr id="41" name="Rectangle 40"/>
            <p:cNvSpPr/>
            <p:nvPr/>
          </p:nvSpPr>
          <p:spPr>
            <a:xfrm>
              <a:off x="12185649" y="3458650"/>
              <a:ext cx="4983480" cy="7044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/>
              <a:r>
                <a:rPr lang="fa-IR" dirty="0">
                  <a:latin typeface="IRANYekan" panose="020B0506030804020204" pitchFamily="34" charset="-78"/>
                  <a:cs typeface="IRANYekan" panose="020B0506030804020204" pitchFamily="34" charset="-78"/>
                </a:rPr>
                <a:t>افزایش تعداد بازدیدکننده سایت از گوگل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69129" y="3436390"/>
              <a:ext cx="78968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a-IR" sz="2800" b="1" i="0" u="none" strike="noStrike" cap="none" spc="0" normalizeH="0" baseline="0" dirty="0" smtClean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rPr>
                <a:t>60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53736" y="5674966"/>
            <a:ext cx="13226033" cy="748923"/>
            <a:chOff x="5262880" y="3436390"/>
            <a:chExt cx="13226033" cy="748923"/>
          </a:xfrm>
        </p:grpSpPr>
        <p:sp>
          <p:nvSpPr>
            <p:cNvPr id="45" name="Rectangle 44"/>
            <p:cNvSpPr/>
            <p:nvPr/>
          </p:nvSpPr>
          <p:spPr>
            <a:xfrm>
              <a:off x="12185649" y="3458650"/>
              <a:ext cx="5404104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/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کسب </a:t>
              </a:r>
              <a:r>
                <a:rPr lang="fa-IR" dirty="0">
                  <a:latin typeface="IRANYekan" panose="020B0506030804020204" pitchFamily="34" charset="-78"/>
                  <a:cs typeface="IRANYekan" panose="020B0506030804020204" pitchFamily="34" charset="-78"/>
                </a:rPr>
                <a:t>جایگاه در عبارات کلیدی مشخص و </a:t>
              </a: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مهم</a:t>
              </a:r>
              <a:endParaRPr lang="en-US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589753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65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53736" y="7092041"/>
            <a:ext cx="10259641" cy="748923"/>
            <a:chOff x="5262880" y="3436390"/>
            <a:chExt cx="10259641" cy="748923"/>
          </a:xfrm>
        </p:grpSpPr>
        <p:sp>
          <p:nvSpPr>
            <p:cNvPr id="49" name="Rectangle 48"/>
            <p:cNvSpPr/>
            <p:nvPr/>
          </p:nvSpPr>
          <p:spPr>
            <a:xfrm>
              <a:off x="12185649" y="3458650"/>
              <a:ext cx="2414016" cy="704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افزایش میزان فروش محصولات و درآمد کلی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89504" y="3436390"/>
              <a:ext cx="103301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53736" y="8531376"/>
            <a:ext cx="13164819" cy="755368"/>
            <a:chOff x="5262880" y="3458650"/>
            <a:chExt cx="13164819" cy="755368"/>
          </a:xfrm>
        </p:grpSpPr>
        <p:sp>
          <p:nvSpPr>
            <p:cNvPr id="53" name="Rectangle 52"/>
            <p:cNvSpPr/>
            <p:nvPr/>
          </p:nvSpPr>
          <p:spPr>
            <a:xfrm>
              <a:off x="12185649" y="3458650"/>
              <a:ext cx="5413248" cy="70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بهبود جایگاه در طیف وسیعی از کلمات کلیدی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650966" y="3465095"/>
              <a:ext cx="776733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65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2137210" y="3788592"/>
            <a:ext cx="0" cy="615049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18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3387" y="1163434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مهمترین تعهد </a:t>
            </a: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شما به کارفرما در قرارداد چیست؟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3736" y="4257891"/>
            <a:ext cx="13187004" cy="748923"/>
            <a:chOff x="5262880" y="3436390"/>
            <a:chExt cx="13187004" cy="748923"/>
          </a:xfrm>
        </p:grpSpPr>
        <p:sp>
          <p:nvSpPr>
            <p:cNvPr id="41" name="Rectangle 40"/>
            <p:cNvSpPr/>
            <p:nvPr/>
          </p:nvSpPr>
          <p:spPr>
            <a:xfrm>
              <a:off x="12185649" y="3458650"/>
              <a:ext cx="54864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/>
              <a:r>
                <a:rPr lang="fa-IR" dirty="0">
                  <a:latin typeface="IRANYekan" panose="020B0506030804020204" pitchFamily="34" charset="-78"/>
                  <a:cs typeface="IRANYekan" panose="020B0506030804020204" pitchFamily="34" charset="-78"/>
                </a:rPr>
                <a:t>افزایش تعداد بازدیدکننده سایت از گوگل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660197" y="3436390"/>
              <a:ext cx="78968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a-IR" sz="2800" b="1" i="0" u="none" strike="noStrike" cap="none" spc="0" normalizeH="0" baseline="0" dirty="0" smtClean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rPr>
                <a:t>12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53736" y="5674966"/>
            <a:ext cx="14222729" cy="748923"/>
            <a:chOff x="5262880" y="3436390"/>
            <a:chExt cx="14222729" cy="748923"/>
          </a:xfrm>
        </p:grpSpPr>
        <p:sp>
          <p:nvSpPr>
            <p:cNvPr id="45" name="Rectangle 44"/>
            <p:cNvSpPr/>
            <p:nvPr/>
          </p:nvSpPr>
          <p:spPr>
            <a:xfrm>
              <a:off x="12185649" y="3458650"/>
              <a:ext cx="64008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/>
              <a:r>
                <a:rPr lang="fa-IR" dirty="0">
                  <a:latin typeface="IRANYekan" panose="020B0506030804020204" pitchFamily="34" charset="-78"/>
                  <a:cs typeface="IRANYekan" panose="020B0506030804020204" pitchFamily="34" charset="-78"/>
                </a:rPr>
                <a:t>کسب جایگاه در عبارات کلیدی مشخص و مهم</a:t>
              </a:r>
              <a:endParaRPr lang="en-US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586449" y="3436390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53736" y="7092041"/>
            <a:ext cx="11613386" cy="748923"/>
            <a:chOff x="5262880" y="3436390"/>
            <a:chExt cx="11613386" cy="748923"/>
          </a:xfrm>
        </p:grpSpPr>
        <p:sp>
          <p:nvSpPr>
            <p:cNvPr id="49" name="Rectangle 48"/>
            <p:cNvSpPr/>
            <p:nvPr/>
          </p:nvSpPr>
          <p:spPr>
            <a:xfrm>
              <a:off x="12185649" y="3458650"/>
              <a:ext cx="36576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افزایش میزان فروش محصولات و درآمد کلی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843249" y="3436390"/>
              <a:ext cx="103301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8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53736" y="8531376"/>
            <a:ext cx="13225196" cy="755368"/>
            <a:chOff x="5262880" y="3458650"/>
            <a:chExt cx="13225196" cy="755368"/>
          </a:xfrm>
        </p:grpSpPr>
        <p:sp>
          <p:nvSpPr>
            <p:cNvPr id="53" name="Rectangle 52"/>
            <p:cNvSpPr/>
            <p:nvPr/>
          </p:nvSpPr>
          <p:spPr>
            <a:xfrm>
              <a:off x="12185649" y="3458650"/>
              <a:ext cx="5486400" cy="704404"/>
            </a:xfrm>
            <a:prstGeom prst="rect">
              <a:avLst/>
            </a:prstGeom>
            <a:solidFill>
              <a:srgbClr val="01AAE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62880" y="3458650"/>
              <a:ext cx="661575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بهبود جایگاه در طیف وسیعی از کلمات کلیدی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711343" y="3465095"/>
              <a:ext cx="776733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19276" y="2105724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6505" y="4280151"/>
            <a:ext cx="4983480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6505" y="5697226"/>
            <a:ext cx="5404104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76505" y="7114301"/>
            <a:ext cx="2414016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505" y="8531376"/>
            <a:ext cx="5413248" cy="7044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137210" y="3788592"/>
            <a:ext cx="0" cy="615049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13955" y="11840340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defRPr/>
            </a:pPr>
            <a:r>
              <a:rPr lang="fa-IR" sz="2800" b="1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تعهدات بیشتری به کارفرما میدهند</a:t>
            </a:r>
            <a:endParaRPr lang="fa-IR" sz="2800" b="1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3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19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6374" y="1179786"/>
            <a:ext cx="1563855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بیشترین تاثیر را در استفاده از کدام تکنیک مشاهده کرده اید؟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828032" y="7328391"/>
            <a:ext cx="3419856" cy="4429712"/>
            <a:chOff x="4828032" y="4726320"/>
            <a:chExt cx="3419856" cy="4429712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5495805"/>
              <a:ext cx="3419856" cy="3660227"/>
              <a:chOff x="4956048" y="5495805"/>
              <a:chExt cx="3419856" cy="366022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3478" y="5495805"/>
                <a:ext cx="1371600" cy="28529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بک لینک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25896" y="4726320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418820" y="6493417"/>
            <a:ext cx="3419856" cy="5246398"/>
            <a:chOff x="12464288" y="3891346"/>
            <a:chExt cx="3419856" cy="5246398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4631024"/>
              <a:ext cx="3419856" cy="4506720"/>
              <a:chOff x="11966448" y="4631024"/>
              <a:chExt cx="3419856" cy="450672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4631024"/>
                <a:ext cx="1371600" cy="36941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رپورتاژ آگهی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3891346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282416" y="6698186"/>
            <a:ext cx="3419856" cy="5041629"/>
            <a:chOff x="16282416" y="4096115"/>
            <a:chExt cx="3419856" cy="5041629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4804760"/>
              <a:ext cx="3419856" cy="4332984"/>
              <a:chOff x="16410432" y="4804760"/>
              <a:chExt cx="3419856" cy="433298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56912" y="4804760"/>
                <a:ext cx="1371600" cy="35204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شبکه های اجتماعی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409611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55224" y="3527800"/>
            <a:ext cx="3419856" cy="8230303"/>
            <a:chOff x="8646160" y="925729"/>
            <a:chExt cx="3419856" cy="8230303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1695800"/>
              <a:ext cx="3419856" cy="7460232"/>
              <a:chOff x="8375904" y="1695800"/>
              <a:chExt cx="3419856" cy="74602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1695800"/>
                <a:ext cx="1371600" cy="6629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بهینه سازی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821164" y="925729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79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91628" y="2438560"/>
            <a:ext cx="3419856" cy="9278420"/>
            <a:chOff x="4828032" y="-122388"/>
            <a:chExt cx="3419856" cy="9278420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-79781"/>
              <a:ext cx="3419856" cy="9235813"/>
              <a:chOff x="4956048" y="-79781"/>
              <a:chExt cx="3419856" cy="923581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-79781"/>
                <a:ext cx="1371600" cy="84764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محتوا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88380" y="-122388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solidFill>
                    <a:srgbClr val="FFFFFF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101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133088" y="10957655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29428"/>
            <a:ext cx="24384000" cy="1729408"/>
          </a:xfrm>
          <a:prstGeom prst="rect">
            <a:avLst/>
          </a:prstGeom>
          <a:solidFill>
            <a:srgbClr val="024C90">
              <a:alpha val="41961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0745" y="11495249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گزارش </a:t>
            </a:r>
            <a:r>
              <a:rPr lang="fa-IR" sz="44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نهایی</a:t>
            </a:r>
            <a:r>
              <a:rPr lang="fa-IR" sz="44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44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از وضعیت پروژه های سئو در ایران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917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715756" y="2481167"/>
            <a:ext cx="1371600" cy="847648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5462" y="8097876"/>
            <a:ext cx="1371600" cy="285292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20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6374" y="588039"/>
            <a:ext cx="1563855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بیشترین تاثیر را در استفاده از کدام تکنیک مشاهده کرده اید؟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828032" y="7444970"/>
            <a:ext cx="3419856" cy="4313133"/>
            <a:chOff x="4828032" y="4842899"/>
            <a:chExt cx="3419856" cy="4313133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5612384"/>
              <a:ext cx="3419856" cy="3543648"/>
              <a:chOff x="4956048" y="5612384"/>
              <a:chExt cx="3419856" cy="354364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3478" y="5612384"/>
                <a:ext cx="1371600" cy="2743200"/>
              </a:xfrm>
              <a:prstGeom prst="rect">
                <a:avLst/>
              </a:prstGeom>
              <a:solidFill>
                <a:srgbClr val="01AAE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بک لینک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25896" y="4842899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418820" y="5645977"/>
            <a:ext cx="3419856" cy="6093838"/>
            <a:chOff x="12464288" y="3043906"/>
            <a:chExt cx="3419856" cy="6093838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3783584"/>
              <a:ext cx="3419856" cy="5354160"/>
              <a:chOff x="11966448" y="3783584"/>
              <a:chExt cx="3419856" cy="535416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3783584"/>
                <a:ext cx="1371600" cy="4572000"/>
              </a:xfrm>
              <a:prstGeom prst="rect">
                <a:avLst/>
              </a:prstGeom>
              <a:solidFill>
                <a:srgbClr val="01AAE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رپورتاژ آگهی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3043906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282416" y="5645977"/>
            <a:ext cx="3419856" cy="6093838"/>
            <a:chOff x="16282416" y="3043906"/>
            <a:chExt cx="3419856" cy="6093838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3771601"/>
              <a:ext cx="3419856" cy="5366143"/>
              <a:chOff x="16410432" y="3771601"/>
              <a:chExt cx="3419856" cy="536614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56912" y="3771601"/>
                <a:ext cx="1371600" cy="4572000"/>
              </a:xfrm>
              <a:prstGeom prst="rect">
                <a:avLst/>
              </a:prstGeom>
              <a:solidFill>
                <a:srgbClr val="01AAE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شبکه های اجتماعی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3043906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55224" y="2842000"/>
            <a:ext cx="3419856" cy="8916103"/>
            <a:chOff x="8646160" y="239929"/>
            <a:chExt cx="3419856" cy="8916103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1010000"/>
              <a:ext cx="3419856" cy="8146032"/>
              <a:chOff x="8375904" y="1010000"/>
              <a:chExt cx="3419856" cy="8146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1010000"/>
                <a:ext cx="1371600" cy="7315200"/>
              </a:xfrm>
              <a:prstGeom prst="rect">
                <a:avLst/>
              </a:prstGeom>
              <a:solidFill>
                <a:srgbClr val="01AAE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بهینه سازی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821164" y="239929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91628" y="2715513"/>
            <a:ext cx="3419856" cy="9001467"/>
            <a:chOff x="4828032" y="154565"/>
            <a:chExt cx="3419856" cy="9001467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197172"/>
              <a:ext cx="3419856" cy="8958860"/>
              <a:chOff x="4956048" y="197172"/>
              <a:chExt cx="3419856" cy="895886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197172"/>
                <a:ext cx="1371600" cy="8229600"/>
              </a:xfrm>
              <a:prstGeom prst="rect">
                <a:avLst/>
              </a:prstGeom>
              <a:solidFill>
                <a:srgbClr val="01AAE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محتوا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88380" y="154565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solidFill>
                    <a:srgbClr val="FFFFFF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18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19276" y="1513977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29644" y="4297871"/>
            <a:ext cx="1371600" cy="6629400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42948" y="7233095"/>
            <a:ext cx="1371600" cy="3694176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328896" y="7406831"/>
            <a:ext cx="1371600" cy="3520440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33088" y="10957655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7" grpId="0"/>
      <p:bldP spid="43" grpId="0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4383996" cy="137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3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1199260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فرم بررسی وضعیت پروژه های سئو در ایران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7261" y="2973207"/>
            <a:ext cx="14756776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 rtl="1">
              <a:defRPr/>
            </a:pPr>
            <a:r>
              <a:rPr lang="fa-IR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این فرم برای مدت 3 هفته به صورت عمومی در دسترس بوده و مجموعا </a:t>
            </a:r>
            <a:r>
              <a:rPr lang="fa-IR" sz="2800" b="1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توسط 110 نفر </a:t>
            </a:r>
            <a:r>
              <a:rPr lang="fa-IR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تکمیل شده است. سوالات مطرح شده در این فرم عبارتند از:</a:t>
            </a:r>
            <a:endParaRPr lang="fa-IR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7261" y="4303435"/>
            <a:ext cx="14756776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 rtl="1">
              <a:lnSpc>
                <a:spcPct val="200000"/>
              </a:lnSpc>
              <a:defRPr/>
            </a:pP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1- در چه حوزه هایی از سئو خدمات ارائه میدهید؟</a:t>
            </a:r>
          </a:p>
          <a:p>
            <a:pPr lvl="0" algn="just" rtl="1">
              <a:lnSpc>
                <a:spcPct val="200000"/>
              </a:lnSpc>
              <a:defRPr/>
            </a:pP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2- چه مدت است که در این زمینه فعالیت میکنید؟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3-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بنظر شما بازه زمانی مناسب برای موفقیت یک پروژه سئو چقدر است؟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4-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حداقل هزینه دریافتی برای پذیرش یک پروژه توسط شما چقدر است؟</a:t>
            </a:r>
            <a:b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</a:b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5-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درآمد متوسط ماهانه شما از ارائه خدمات سئو چقدر است؟</a:t>
            </a:r>
            <a:b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</a:b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6-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مهمترین تعهد شما به کارفرما در قرارداد چیست؟</a:t>
            </a:r>
            <a:b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</a:b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7-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نحوه دریافت هزینه از کارفرما به چه صورت است؟</a:t>
            </a:r>
            <a:b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</a:b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8-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بیشترین تاثیر را در استفاده از کدام تکنیک مشاهده کرده اید؟</a:t>
            </a:r>
            <a:b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</a:b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9- </a:t>
            </a:r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از چه ابزارهایی در اجرای پروژه ها استفاده میکنید</a:t>
            </a:r>
            <a:r>
              <a:rPr lang="fa-IR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؟</a:t>
            </a:r>
            <a:endParaRPr lang="fa-IR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3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4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1199260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چه مدت است که در این زمینه فعالیت میکنید؟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133088" y="7075328"/>
            <a:ext cx="3419856" cy="2232069"/>
            <a:chOff x="4828032" y="6923963"/>
            <a:chExt cx="3419856" cy="2232069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7658007"/>
              <a:ext cx="3419856" cy="1498025"/>
              <a:chOff x="4956048" y="7658007"/>
              <a:chExt cx="3419856" cy="149802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0176" y="7658007"/>
                <a:ext cx="1371600" cy="7498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کمتر از 1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25896" y="6923963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755204" y="6153159"/>
            <a:ext cx="3419856" cy="3135950"/>
            <a:chOff x="12464288" y="6001794"/>
            <a:chExt cx="3419856" cy="3135950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6732968"/>
              <a:ext cx="3419856" cy="2404776"/>
              <a:chOff x="11966448" y="6732968"/>
              <a:chExt cx="3419856" cy="240477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6732968"/>
                <a:ext cx="1371600" cy="166420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3</a:t>
                </a:r>
                <a:r>
                  <a:rPr lang="en-US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 </a:t>
                </a: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 تا 5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6001794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962574" y="6135410"/>
            <a:ext cx="3419856" cy="3171987"/>
            <a:chOff x="16282416" y="5965757"/>
            <a:chExt cx="3419856" cy="3171987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6743907"/>
              <a:ext cx="3419856" cy="2393837"/>
              <a:chOff x="16410432" y="6743907"/>
              <a:chExt cx="3419856" cy="239383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34560" y="6743907"/>
                <a:ext cx="1371600" cy="15819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بیش از 5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5965757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19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47832" y="5094534"/>
            <a:ext cx="3419856" cy="4212863"/>
            <a:chOff x="8646160" y="4943169"/>
            <a:chExt cx="3419856" cy="4212863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5702382"/>
              <a:ext cx="3419856" cy="3453650"/>
              <a:chOff x="8375904" y="5702382"/>
              <a:chExt cx="3419856" cy="345365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00032" y="5702382"/>
                <a:ext cx="1371600" cy="26609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 تا 3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770872" y="4943169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220330" y="8506949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340460" y="5210602"/>
            <a:ext cx="3419856" cy="4129717"/>
            <a:chOff x="8646160" y="5026315"/>
            <a:chExt cx="3419856" cy="4129717"/>
          </a:xfrm>
        </p:grpSpPr>
        <p:grpSp>
          <p:nvGrpSpPr>
            <p:cNvPr id="39" name="Group 38"/>
            <p:cNvGrpSpPr/>
            <p:nvPr/>
          </p:nvGrpSpPr>
          <p:grpSpPr>
            <a:xfrm>
              <a:off x="8646160" y="5827468"/>
              <a:ext cx="3419856" cy="3328564"/>
              <a:chOff x="8375904" y="5827468"/>
              <a:chExt cx="3419856" cy="332856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9400032" y="5827468"/>
                <a:ext cx="1371600" cy="24963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 </a:t>
                </a: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 تا 2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770872" y="502631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5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7664" y="1118381"/>
            <a:ext cx="1447497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rtl="1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بازه </a:t>
            </a: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زمانی مناسب برای موفقیت یک پروژه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سئو چقدر است؟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28032" y="9576385"/>
            <a:ext cx="3419856" cy="1655890"/>
            <a:chOff x="4828032" y="7500142"/>
            <a:chExt cx="3419856" cy="1655890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8234186"/>
              <a:ext cx="3419856" cy="921846"/>
              <a:chOff x="4956048" y="8234186"/>
              <a:chExt cx="3419856" cy="9218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33516" y="8234186"/>
                <a:ext cx="1371600" cy="822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 ماه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79236" y="7500142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418820" y="8349208"/>
            <a:ext cx="3419856" cy="2864779"/>
            <a:chOff x="12464288" y="6272965"/>
            <a:chExt cx="3419856" cy="2864779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7004139"/>
              <a:ext cx="3419856" cy="2133605"/>
              <a:chOff x="11966448" y="7004139"/>
              <a:chExt cx="3419856" cy="213360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7004139"/>
                <a:ext cx="1371600" cy="13258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627296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282416" y="9222558"/>
            <a:ext cx="3419856" cy="1991429"/>
            <a:chOff x="16282416" y="7146315"/>
            <a:chExt cx="3419856" cy="1991429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7848636"/>
              <a:ext cx="3419856" cy="1289108"/>
              <a:chOff x="16410432" y="7848636"/>
              <a:chExt cx="3419856" cy="128910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34560" y="7848636"/>
                <a:ext cx="1371600" cy="5029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بیش از 1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714631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>
                  <a:latin typeface="IRANYekan" panose="020B0506030804020204" pitchFamily="34" charset="-78"/>
                  <a:cs typeface="IRANYekan" panose="020B0506030804020204" pitchFamily="34" charset="-78"/>
                </a:rPr>
                <a:t>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55224" y="2985640"/>
            <a:ext cx="3419856" cy="8246635"/>
            <a:chOff x="8646160" y="909397"/>
            <a:chExt cx="3419856" cy="8246635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1606550"/>
              <a:ext cx="3419856" cy="7549482"/>
              <a:chOff x="8375904" y="1606550"/>
              <a:chExt cx="3419856" cy="754948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27464" y="1606550"/>
                <a:ext cx="1371600" cy="672998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6 ماه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770872" y="909397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81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91628" y="9233957"/>
            <a:ext cx="3419856" cy="1957195"/>
            <a:chOff x="4828032" y="7198837"/>
            <a:chExt cx="3419856" cy="1957195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7881527"/>
              <a:ext cx="3419856" cy="1274505"/>
              <a:chOff x="4956048" y="7881527"/>
              <a:chExt cx="3419856" cy="127450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7881527"/>
                <a:ext cx="1371600" cy="5029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3 ماه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31484" y="7198837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133088" y="10431827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8715756" y="9916647"/>
            <a:ext cx="1371600" cy="50292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06784" y="3682793"/>
            <a:ext cx="1371600" cy="672998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6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816" y="1179786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بازه </a:t>
            </a: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زمانی مناسب برای موفقیت یک پروژه </a:t>
            </a:r>
            <a:r>
              <a:rPr lang="fa-IR" sz="4400" dirty="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سئو</a:t>
            </a:r>
            <a:endParaRPr lang="fa-IR" sz="44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28032" y="9576385"/>
            <a:ext cx="3419856" cy="1655890"/>
            <a:chOff x="4828032" y="7500142"/>
            <a:chExt cx="3419856" cy="1655890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8234186"/>
              <a:ext cx="3419856" cy="921846"/>
              <a:chOff x="4956048" y="8234186"/>
              <a:chExt cx="3419856" cy="9218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33516" y="8234186"/>
                <a:ext cx="1371600" cy="8229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 ماه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79236" y="7500142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418820" y="6977608"/>
            <a:ext cx="3419856" cy="4236379"/>
            <a:chOff x="12464288" y="4901365"/>
            <a:chExt cx="3419856" cy="4236379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5632539"/>
              <a:ext cx="3419856" cy="3505205"/>
              <a:chOff x="11966448" y="5632539"/>
              <a:chExt cx="3419856" cy="350520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5632539"/>
                <a:ext cx="1371600" cy="2743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490136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6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282416" y="9253038"/>
            <a:ext cx="3419856" cy="1960949"/>
            <a:chOff x="16282416" y="7176795"/>
            <a:chExt cx="3419856" cy="1960949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7879116"/>
              <a:ext cx="3419856" cy="1258628"/>
              <a:chOff x="16410432" y="7879116"/>
              <a:chExt cx="3419856" cy="125862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34560" y="7879116"/>
                <a:ext cx="1371600" cy="457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بیش از 1 سال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717679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55224" y="4222709"/>
            <a:ext cx="3419856" cy="7009566"/>
            <a:chOff x="8646160" y="2146466"/>
            <a:chExt cx="3419856" cy="7009566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2843619"/>
              <a:ext cx="3419856" cy="6312413"/>
              <a:chOff x="8375904" y="2843619"/>
              <a:chExt cx="3419856" cy="631241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27464" y="2843619"/>
                <a:ext cx="1371600" cy="5486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6 ماه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770872" y="2146466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91628" y="9731721"/>
            <a:ext cx="3419856" cy="1459431"/>
            <a:chOff x="4828032" y="7696601"/>
            <a:chExt cx="3419856" cy="1459431"/>
          </a:xfrm>
        </p:grpSpPr>
        <p:sp>
          <p:nvSpPr>
            <p:cNvPr id="42" name="TextBox 41"/>
            <p:cNvSpPr txBox="1"/>
            <p:nvPr/>
          </p:nvSpPr>
          <p:spPr>
            <a:xfrm>
              <a:off x="4828032" y="8499442"/>
              <a:ext cx="341985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 ماه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1484" y="7696601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19276" y="2105724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42948" y="9080382"/>
            <a:ext cx="1371600" cy="132588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306544" y="9924879"/>
            <a:ext cx="1371600" cy="50292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30900" y="10302253"/>
            <a:ext cx="1371600" cy="82296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33088" y="10431827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38375" y="11859090"/>
            <a:ext cx="1385119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defRPr/>
            </a:pPr>
            <a:r>
              <a:rPr lang="fa-IR" sz="2800" b="1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مدت طولانی تری را برای موفقیت پروژه در نظر میگیرند</a:t>
            </a:r>
            <a:endParaRPr lang="fa-IR" sz="2800" b="1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94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6" grpId="0" animBg="1"/>
      <p:bldP spid="7" grpId="0"/>
      <p:bldP spid="44" grpId="0"/>
      <p:bldP spid="47" grpId="0" animBg="1"/>
      <p:bldP spid="48" grpId="0" animBg="1"/>
      <p:bldP spid="50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7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29192" y="1273134"/>
            <a:ext cx="661575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حذف آمار غیر واقعی!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515252"/>
              </a:solidFill>
              <a:effectLst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0951" y="3095509"/>
            <a:ext cx="154493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فردی که به بیش از یک سال اعتقاد دارد اعلام کرده است که فقط در حوزه تکنیکال خدمات ارائه میدهد، از ابزار </a:t>
            </a:r>
            <a:r>
              <a:rPr lang="en-US" dirty="0" err="1" smtClean="0">
                <a:latin typeface="IRANYekan" panose="020B0506030804020204" pitchFamily="34" charset="-78"/>
                <a:cs typeface="IRANYekan" panose="020B0506030804020204" pitchFamily="34" charset="-78"/>
              </a:rPr>
              <a:t>Moz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استفاده میکند، حداقل هزینه دریافتی برای یک پروژه 10 تا 20 میلیون است و درآمد ماهانه اش 5 تا 10 میلیون است.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515252"/>
              </a:solidFill>
              <a:effectLst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60951" y="4654908"/>
            <a:ext cx="1544939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فردی که تصور میکند در طی یک ماه میتواند پروژه سئو را انجام دهد؛ حداقل 20 میلیون برای انجام پروژه دریافت میکند ولی درآمد ماهانه اش 5 تا 10 میلیون است. این فرد کل مبلغ را قبل از شروع پروژه دریافت کرده و در بخش ابزارهای مورد استفاده اش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نوشته است، </a:t>
            </a:r>
            <a:r>
              <a:rPr lang="fa-IR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بماند!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515252"/>
              </a:solidFill>
              <a:effectLst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0951" y="8731100"/>
            <a:ext cx="154493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 مجموعه میتوان گفت 33 درصد از افرادی که بیش از 5 سال سابقه فعالیت دارند، معتقدند که برای کسب موفقیت به یک سال زمان نیاز دارند و 66 درصد آنها معتقدند که در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6 ماه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میتوان به موفقیت دست یافت.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515252"/>
              </a:solidFill>
              <a:effectLst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29192" y="7334211"/>
            <a:ext cx="661575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جمع بندی نتایج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515252"/>
              </a:solidFill>
              <a:effectLst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9726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5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8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816" y="1179786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حداقل هزینه دریافتی برای پذیرش یک پروژه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931768" y="6591194"/>
            <a:ext cx="3419856" cy="3561179"/>
            <a:chOff x="4828032" y="5594853"/>
            <a:chExt cx="3419856" cy="3561179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6329105"/>
              <a:ext cx="3419856" cy="2826927"/>
              <a:chOff x="4956048" y="6329105"/>
              <a:chExt cx="3419856" cy="282692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3478" y="6329105"/>
                <a:ext cx="1371600" cy="19933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کمتر از 2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992034" y="5594853"/>
              <a:ext cx="102412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895736" y="7745816"/>
            <a:ext cx="3419856" cy="2356913"/>
            <a:chOff x="12464288" y="6780831"/>
            <a:chExt cx="3419856" cy="2356913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7533335"/>
              <a:ext cx="3419856" cy="1604409"/>
              <a:chOff x="11966448" y="7533335"/>
              <a:chExt cx="3419856" cy="1604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7533335"/>
                <a:ext cx="1371600" cy="8321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10 تا 20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6780831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10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550392" y="8241109"/>
            <a:ext cx="3419856" cy="1861620"/>
            <a:chOff x="16282416" y="7276124"/>
            <a:chExt cx="3419856" cy="1861620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8036255"/>
              <a:ext cx="3419856" cy="1101489"/>
              <a:chOff x="16410432" y="8036255"/>
              <a:chExt cx="3419856" cy="110148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34560" y="8036255"/>
                <a:ext cx="1371600" cy="329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20 تا 50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7276124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41080" y="7065517"/>
            <a:ext cx="3419856" cy="3055500"/>
            <a:chOff x="8646160" y="6100532"/>
            <a:chExt cx="3419856" cy="3055500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6831906"/>
              <a:ext cx="3419856" cy="2324126"/>
              <a:chOff x="8375904" y="6831906"/>
              <a:chExt cx="3419856" cy="23241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6831906"/>
                <a:ext cx="1371600" cy="14996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5 تا 10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796018" y="6100532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18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424" y="4281369"/>
            <a:ext cx="3419856" cy="5798525"/>
            <a:chOff x="4828032" y="3357507"/>
            <a:chExt cx="3419856" cy="5798525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4078757"/>
              <a:ext cx="3419856" cy="5077275"/>
              <a:chOff x="4956048" y="4078757"/>
              <a:chExt cx="3419856" cy="507727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4078757"/>
                <a:ext cx="1371600" cy="43251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 تا 5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88380" y="3357507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205046" y="8371784"/>
            <a:ext cx="3419856" cy="1730945"/>
            <a:chOff x="16282416" y="7406799"/>
            <a:chExt cx="3419856" cy="1730945"/>
          </a:xfrm>
        </p:grpSpPr>
        <p:grpSp>
          <p:nvGrpSpPr>
            <p:cNvPr id="44" name="Group 43"/>
            <p:cNvGrpSpPr/>
            <p:nvPr/>
          </p:nvGrpSpPr>
          <p:grpSpPr>
            <a:xfrm>
              <a:off x="16282416" y="8166930"/>
              <a:ext cx="3419856" cy="970814"/>
              <a:chOff x="16410432" y="8166930"/>
              <a:chExt cx="3419856" cy="9708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434560" y="8166930"/>
                <a:ext cx="1371600" cy="164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بیش از 50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7407128" y="7406799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2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392016" y="9320569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610552" y="5002619"/>
            <a:ext cx="1371600" cy="4325112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59198" y="7382596"/>
            <a:ext cx="1371600" cy="1993392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9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816" y="1179786"/>
            <a:ext cx="117625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4400" dirty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حداقل هزینه دریافتی برای پذیرش یک پروژه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931768" y="7262801"/>
            <a:ext cx="3419856" cy="2889572"/>
            <a:chOff x="4828032" y="6266460"/>
            <a:chExt cx="3419856" cy="2889572"/>
          </a:xfrm>
        </p:grpSpPr>
        <p:grpSp>
          <p:nvGrpSpPr>
            <p:cNvPr id="29" name="Group 28"/>
            <p:cNvGrpSpPr/>
            <p:nvPr/>
          </p:nvGrpSpPr>
          <p:grpSpPr>
            <a:xfrm>
              <a:off x="4828032" y="6942774"/>
              <a:ext cx="3419856" cy="2213258"/>
              <a:chOff x="4956048" y="6942774"/>
              <a:chExt cx="3419856" cy="221325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83478" y="6942774"/>
                <a:ext cx="1371600" cy="1371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کمتر از 2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963564" y="6266460"/>
              <a:ext cx="10864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895736" y="6255481"/>
            <a:ext cx="3419856" cy="3847248"/>
            <a:chOff x="12464288" y="5290496"/>
            <a:chExt cx="3419856" cy="3847248"/>
          </a:xfrm>
        </p:grpSpPr>
        <p:grpSp>
          <p:nvGrpSpPr>
            <p:cNvPr id="27" name="Group 26"/>
            <p:cNvGrpSpPr/>
            <p:nvPr/>
          </p:nvGrpSpPr>
          <p:grpSpPr>
            <a:xfrm>
              <a:off x="12464288" y="6043000"/>
              <a:ext cx="3419856" cy="3094744"/>
              <a:chOff x="11966448" y="6043000"/>
              <a:chExt cx="3419856" cy="309474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2990576" y="6043000"/>
                <a:ext cx="1371600" cy="228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966448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10 تا 20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89000" y="5290496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5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550392" y="6705054"/>
            <a:ext cx="3419856" cy="3397675"/>
            <a:chOff x="16282416" y="5740069"/>
            <a:chExt cx="3419856" cy="3397675"/>
          </a:xfrm>
        </p:grpSpPr>
        <p:grpSp>
          <p:nvGrpSpPr>
            <p:cNvPr id="26" name="Group 25"/>
            <p:cNvGrpSpPr/>
            <p:nvPr/>
          </p:nvGrpSpPr>
          <p:grpSpPr>
            <a:xfrm>
              <a:off x="16282416" y="6500200"/>
              <a:ext cx="3419856" cy="2637544"/>
              <a:chOff x="16410432" y="6500200"/>
              <a:chExt cx="3419856" cy="26375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434560" y="6500200"/>
                <a:ext cx="1371600" cy="18288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20 تا 50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7407128" y="5740069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41080" y="6770250"/>
            <a:ext cx="3419856" cy="3350767"/>
            <a:chOff x="8646160" y="5805265"/>
            <a:chExt cx="3419856" cy="3350767"/>
          </a:xfrm>
        </p:grpSpPr>
        <p:grpSp>
          <p:nvGrpSpPr>
            <p:cNvPr id="28" name="Group 27"/>
            <p:cNvGrpSpPr/>
            <p:nvPr/>
          </p:nvGrpSpPr>
          <p:grpSpPr>
            <a:xfrm>
              <a:off x="8646160" y="6536639"/>
              <a:ext cx="3419856" cy="2619393"/>
              <a:chOff x="8375904" y="6536639"/>
              <a:chExt cx="3419856" cy="26193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50324" y="6536639"/>
                <a:ext cx="1371600" cy="18288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75904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5 تا 10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796018" y="5805265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4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424" y="7213511"/>
            <a:ext cx="3419856" cy="2866383"/>
            <a:chOff x="4828032" y="6289649"/>
            <a:chExt cx="3419856" cy="2866383"/>
          </a:xfrm>
        </p:grpSpPr>
        <p:grpSp>
          <p:nvGrpSpPr>
            <p:cNvPr id="39" name="Group 38"/>
            <p:cNvGrpSpPr/>
            <p:nvPr/>
          </p:nvGrpSpPr>
          <p:grpSpPr>
            <a:xfrm>
              <a:off x="4828032" y="7010899"/>
              <a:ext cx="3419856" cy="2145133"/>
              <a:chOff x="4956048" y="7010899"/>
              <a:chExt cx="3419856" cy="214513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80176" y="7010899"/>
                <a:ext cx="1371600" cy="1371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56048" y="8499442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2 تا 5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88380" y="6289649"/>
              <a:ext cx="899160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3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205046" y="8106907"/>
            <a:ext cx="3419856" cy="1995822"/>
            <a:chOff x="16282416" y="7141922"/>
            <a:chExt cx="3419856" cy="1995822"/>
          </a:xfrm>
        </p:grpSpPr>
        <p:grpSp>
          <p:nvGrpSpPr>
            <p:cNvPr id="44" name="Group 43"/>
            <p:cNvGrpSpPr/>
            <p:nvPr/>
          </p:nvGrpSpPr>
          <p:grpSpPr>
            <a:xfrm>
              <a:off x="16282416" y="7902053"/>
              <a:ext cx="3419856" cy="1235691"/>
              <a:chOff x="16410432" y="7902053"/>
              <a:chExt cx="3419856" cy="123569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434560" y="7902053"/>
                <a:ext cx="1371600" cy="457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410432" y="8481154"/>
                <a:ext cx="34198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1"/>
                <a:r>
                  <a:rPr lang="fa-IR" dirty="0" smtClean="0">
                    <a:latin typeface="IRANYekan" panose="020B0506030804020204" pitchFamily="34" charset="-78"/>
                    <a:cs typeface="IRANYekan" panose="020B0506030804020204" pitchFamily="34" charset="-78"/>
                  </a:rPr>
                  <a:t>بیش از 50 م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15252"/>
                  </a:solidFill>
                  <a:effectLst/>
                  <a:uFillTx/>
                  <a:latin typeface="IRANYekan" panose="020B0506030804020204" pitchFamily="34" charset="-78"/>
                  <a:cs typeface="IRANYekan" panose="020B0506030804020204" pitchFamily="34" charset="-78"/>
                  <a:sym typeface="PT Serif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7407128" y="7141922"/>
              <a:ext cx="1170432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a-IR" sz="2800" b="1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1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IRANYekan" panose="020B0506030804020204" pitchFamily="34" charset="-78"/>
                <a:cs typeface="IRANYekan" panose="020B0506030804020204" pitchFamily="34" charset="-78"/>
                <a:sym typeface="PT Serif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19276" y="2105724"/>
            <a:ext cx="1176251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افرادی که بیش از 5 سال سابقه فعالیت دارند </a:t>
            </a:r>
            <a:r>
              <a:rPr lang="fa-IR" sz="2800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(20 نفر)</a:t>
            </a:r>
            <a:endParaRPr lang="fa-IR" sz="2800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315500" y="7796891"/>
            <a:ext cx="1371600" cy="1499616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19864" y="8498320"/>
            <a:ext cx="1371600" cy="83210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574520" y="9001240"/>
            <a:ext cx="1371600" cy="329184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229174" y="9131915"/>
            <a:ext cx="1371600" cy="164592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016" y="9320569"/>
            <a:ext cx="1603857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38375" y="11859090"/>
            <a:ext cx="1385119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defRPr/>
            </a:pPr>
            <a:r>
              <a:rPr lang="fa-IR" sz="2800" b="1" dirty="0" smtClean="0">
                <a:solidFill>
                  <a:srgbClr val="01AAEA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هزینه بالاتری برای پذیرش یک پروژه اعلام میکنند</a:t>
            </a:r>
            <a:endParaRPr lang="fa-IR" sz="2800" b="1" dirty="0">
              <a:solidFill>
                <a:srgbClr val="01AAEA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01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7" grpId="0"/>
      <p:bldP spid="48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15252"/>
      </a:dk1>
      <a:lt1>
        <a:srgbClr val="523C0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14547</TotalTime>
  <Words>1045</Words>
  <Application>Microsoft Office PowerPoint</Application>
  <PresentationFormat>Custom</PresentationFormat>
  <Paragraphs>231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PT Serif</vt:lpstr>
      <vt:lpstr>Montserrat-Regular</vt:lpstr>
      <vt:lpstr>Helvetica Neue</vt:lpstr>
      <vt:lpstr>IRANYekan</vt:lpstr>
      <vt:lpstr>IRANYekan(FaNum) Light</vt:lpstr>
      <vt:lpstr>Helvetica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Amin Esmaeili</Manager>
  <Company>Websima.com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Cando 1</dc:title>
  <dc:subject>Calculate Price of Reportage ads</dc:subject>
  <dc:creator>websima017</dc:creator>
  <cp:keywords>SEO, Websima</cp:keywords>
  <cp:lastModifiedBy>Moorche</cp:lastModifiedBy>
  <cp:revision>568</cp:revision>
  <cp:lastPrinted>2018-02-10T12:59:38Z</cp:lastPrinted>
  <dcterms:modified xsi:type="dcterms:W3CDTF">2018-12-18T08:21:19Z</dcterms:modified>
  <cp:contentStatus/>
</cp:coreProperties>
</file>